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7" r:id="rId2"/>
    <p:sldId id="277" r:id="rId3"/>
    <p:sldId id="295" r:id="rId4"/>
    <p:sldId id="282" r:id="rId5"/>
    <p:sldId id="283" r:id="rId6"/>
    <p:sldId id="296" r:id="rId7"/>
    <p:sldId id="297" r:id="rId8"/>
    <p:sldId id="287" r:id="rId9"/>
    <p:sldId id="288" r:id="rId10"/>
    <p:sldId id="289" r:id="rId11"/>
    <p:sldId id="284" r:id="rId12"/>
    <p:sldId id="290" r:id="rId13"/>
    <p:sldId id="291" r:id="rId14"/>
    <p:sldId id="286" r:id="rId15"/>
    <p:sldId id="293" r:id="rId16"/>
    <p:sldId id="28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B5C097"/>
    <a:srgbClr val="97BDB5"/>
    <a:srgbClr val="A1C2CB"/>
    <a:srgbClr val="CEB8BF"/>
    <a:srgbClr val="E7B590"/>
    <a:srgbClr val="FDE2AB"/>
    <a:srgbClr val="C1B7AF"/>
    <a:srgbClr val="D9222A"/>
    <a:srgbClr val="1A19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61910" autoAdjust="0"/>
  </p:normalViewPr>
  <p:slideViewPr>
    <p:cSldViewPr snapToGrid="0" snapToObjects="1">
      <p:cViewPr varScale="1">
        <p:scale>
          <a:sx n="83" d="100"/>
          <a:sy n="83" d="100"/>
        </p:scale>
        <p:origin x="138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7" d="100"/>
          <a:sy n="77" d="100"/>
        </p:scale>
        <p:origin x="2592"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7BDB5"/>
            </a:solidFill>
            <a:ln>
              <a:noFill/>
            </a:ln>
            <a:effectLst/>
          </c:spPr>
          <c:invertIfNegative val="0"/>
          <c:dPt>
            <c:idx val="3"/>
            <c:invertIfNegative val="0"/>
            <c:bubble3D val="0"/>
            <c:spPr>
              <a:solidFill>
                <a:srgbClr val="97BDB5"/>
              </a:solidFill>
              <a:ln>
                <a:noFill/>
              </a:ln>
              <a:effectLst/>
            </c:spPr>
            <c:extLst xmlns:c16r2="http://schemas.microsoft.com/office/drawing/2015/06/chart">
              <c:ext xmlns:c16="http://schemas.microsoft.com/office/drawing/2014/chart" uri="{C3380CC4-5D6E-409C-BE32-E72D297353CC}">
                <c16:uniqueId val="{00000001-0D93-4BC0-B4AE-178D0F8A53B8}"/>
              </c:ext>
            </c:extLst>
          </c:dPt>
          <c:dPt>
            <c:idx val="4"/>
            <c:invertIfNegative val="0"/>
            <c:bubble3D val="0"/>
            <c:spPr>
              <a:solidFill>
                <a:srgbClr val="97BDB5"/>
              </a:solidFill>
              <a:ln>
                <a:noFill/>
              </a:ln>
              <a:effectLst/>
            </c:spPr>
            <c:extLst xmlns:c16r2="http://schemas.microsoft.com/office/drawing/2015/06/chart">
              <c:ext xmlns:c16="http://schemas.microsoft.com/office/drawing/2014/chart" uri="{C3380CC4-5D6E-409C-BE32-E72D297353CC}">
                <c16:uniqueId val="{00000003-0D93-4BC0-B4AE-178D0F8A53B8}"/>
              </c:ext>
            </c:extLst>
          </c:dPt>
          <c:dPt>
            <c:idx val="5"/>
            <c:invertIfNegative val="0"/>
            <c:bubble3D val="0"/>
            <c:spPr>
              <a:solidFill>
                <a:srgbClr val="97BDB5"/>
              </a:solidFill>
              <a:ln>
                <a:noFill/>
              </a:ln>
              <a:effectLst/>
            </c:spPr>
            <c:extLst xmlns:c16r2="http://schemas.microsoft.com/office/drawing/2015/06/chart">
              <c:ext xmlns:c16="http://schemas.microsoft.com/office/drawing/2014/chart" uri="{C3380CC4-5D6E-409C-BE32-E72D297353CC}">
                <c16:uniqueId val="{00000005-0D93-4BC0-B4AE-178D0F8A53B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Sole practitioner</c:v>
                </c:pt>
                <c:pt idx="1">
                  <c:v>2-5 principals/ directors</c:v>
                </c:pt>
                <c:pt idx="2">
                  <c:v>6-10 principals/ directors</c:v>
                </c:pt>
                <c:pt idx="3">
                  <c:v>11-20 principals/ directors</c:v>
                </c:pt>
                <c:pt idx="4">
                  <c:v>21-50 principals/ directors</c:v>
                </c:pt>
                <c:pt idx="5">
                  <c:v>50+ principals/ directors</c:v>
                </c:pt>
              </c:strCache>
            </c:strRef>
          </c:cat>
          <c:val>
            <c:numRef>
              <c:f>Sheet1!$B$2:$B$7</c:f>
              <c:numCache>
                <c:formatCode>0%</c:formatCode>
                <c:ptCount val="6"/>
                <c:pt idx="0">
                  <c:v>0.1</c:v>
                </c:pt>
                <c:pt idx="1">
                  <c:v>0.24</c:v>
                </c:pt>
                <c:pt idx="2">
                  <c:v>0.01</c:v>
                </c:pt>
                <c:pt idx="3">
                  <c:v>0.16</c:v>
                </c:pt>
                <c:pt idx="4">
                  <c:v>0.14000000000000001</c:v>
                </c:pt>
                <c:pt idx="5">
                  <c:v>0.35</c:v>
                </c:pt>
              </c:numCache>
            </c:numRef>
          </c:val>
          <c:extLst xmlns:c16r2="http://schemas.microsoft.com/office/drawing/2015/06/chart">
            <c:ext xmlns:c16="http://schemas.microsoft.com/office/drawing/2014/chart" uri="{C3380CC4-5D6E-409C-BE32-E72D297353CC}">
              <c16:uniqueId val="{00000006-0D93-4BC0-B4AE-178D0F8A53B8}"/>
            </c:ext>
          </c:extLst>
        </c:ser>
        <c:dLbls>
          <c:showLegendKey val="0"/>
          <c:showVal val="0"/>
          <c:showCatName val="0"/>
          <c:showSerName val="0"/>
          <c:showPercent val="0"/>
          <c:showBubbleSize val="0"/>
        </c:dLbls>
        <c:gapWidth val="70"/>
        <c:overlap val="-27"/>
        <c:axId val="246742312"/>
        <c:axId val="246744664"/>
      </c:barChart>
      <c:catAx>
        <c:axId val="24674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744664"/>
        <c:crosses val="autoZero"/>
        <c:auto val="1"/>
        <c:lblAlgn val="ctr"/>
        <c:lblOffset val="100"/>
        <c:noMultiLvlLbl val="0"/>
      </c:catAx>
      <c:valAx>
        <c:axId val="246744664"/>
        <c:scaling>
          <c:orientation val="minMax"/>
        </c:scaling>
        <c:delete val="1"/>
        <c:axPos val="l"/>
        <c:numFmt formatCode="0%" sourceLinked="1"/>
        <c:majorTickMark val="none"/>
        <c:minorTickMark val="none"/>
        <c:tickLblPos val="nextTo"/>
        <c:crossAx val="24674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34423971970401"/>
          <c:y val="6.1267925911859297E-2"/>
          <c:w val="0.596665926319499"/>
          <c:h val="0.8774641481762810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Worry about loss of control in the final outcome</c:v>
                </c:pt>
                <c:pt idx="1">
                  <c:v>Lack of knowledge of options</c:v>
                </c:pt>
                <c:pt idx="2">
                  <c:v>Fear of impact on family and lifestyle</c:v>
                </c:pt>
                <c:pt idx="3">
                  <c:v>Concern over costs</c:v>
                </c:pt>
                <c:pt idx="4">
                  <c:v>Getting incorrect/ inappropriate advice from advisors</c:v>
                </c:pt>
                <c:pt idx="5">
                  <c:v>Stigma of insolvency</c:v>
                </c:pt>
                <c:pt idx="6">
                  <c:v>Not knowing where to go to for advice</c:v>
                </c:pt>
                <c:pt idx="7">
                  <c:v>Other</c:v>
                </c:pt>
              </c:strCache>
            </c:strRef>
          </c:cat>
          <c:val>
            <c:numRef>
              <c:f>Sheet1!$B$2:$B$9</c:f>
              <c:numCache>
                <c:formatCode>0%</c:formatCode>
                <c:ptCount val="8"/>
                <c:pt idx="0">
                  <c:v>0.56999999999999995</c:v>
                </c:pt>
                <c:pt idx="1">
                  <c:v>0.52</c:v>
                </c:pt>
                <c:pt idx="2">
                  <c:v>0.41</c:v>
                </c:pt>
                <c:pt idx="3">
                  <c:v>0.41</c:v>
                </c:pt>
                <c:pt idx="4">
                  <c:v>0.34</c:v>
                </c:pt>
                <c:pt idx="5">
                  <c:v>0.32</c:v>
                </c:pt>
                <c:pt idx="6">
                  <c:v>0.19</c:v>
                </c:pt>
                <c:pt idx="7">
                  <c:v>0.1</c:v>
                </c:pt>
              </c:numCache>
            </c:numRef>
          </c:val>
          <c:extLst xmlns:c16r2="http://schemas.microsoft.com/office/drawing/2015/06/chart">
            <c:ext xmlns:c16="http://schemas.microsoft.com/office/drawing/2014/chart" uri="{C3380CC4-5D6E-409C-BE32-E72D297353CC}">
              <c16:uniqueId val="{00000000-019F-4041-BA8C-368283BA6982}"/>
            </c:ext>
          </c:extLst>
        </c:ser>
        <c:dLbls>
          <c:showLegendKey val="0"/>
          <c:showVal val="0"/>
          <c:showCatName val="0"/>
          <c:showSerName val="0"/>
          <c:showPercent val="0"/>
          <c:showBubbleSize val="0"/>
        </c:dLbls>
        <c:gapWidth val="182"/>
        <c:axId val="373491504"/>
        <c:axId val="373496600"/>
      </c:barChart>
      <c:catAx>
        <c:axId val="373491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96600"/>
        <c:crosses val="autoZero"/>
        <c:auto val="1"/>
        <c:lblAlgn val="ctr"/>
        <c:lblOffset val="100"/>
        <c:noMultiLvlLbl val="0"/>
      </c:catAx>
      <c:valAx>
        <c:axId val="373496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9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6169600302901"/>
          <c:y val="6.1267925911859297E-2"/>
          <c:w val="0.54414858692450896"/>
          <c:h val="0.8774641481762810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Formal corporate insolvency appointments</c:v>
                </c:pt>
                <c:pt idx="1">
                  <c:v>Formal personal insolvency appointments</c:v>
                </c:pt>
                <c:pt idx="2">
                  <c:v>Business reviews</c:v>
                </c:pt>
                <c:pt idx="3">
                  <c:v>Financial advisory</c:v>
                </c:pt>
                <c:pt idx="4">
                  <c:v>Creditor liaison / help with time to pay</c:v>
                </c:pt>
                <c:pt idx="5">
                  <c:v>Helping to raise finance</c:v>
                </c:pt>
                <c:pt idx="6">
                  <c:v>Business and financial planning</c:v>
                </c:pt>
                <c:pt idx="7">
                  <c:v>Operational advisory</c:v>
                </c:pt>
                <c:pt idx="8">
                  <c:v>Other</c:v>
                </c:pt>
              </c:strCache>
            </c:strRef>
          </c:cat>
          <c:val>
            <c:numRef>
              <c:f>Sheet1!$B$2:$B$10</c:f>
              <c:numCache>
                <c:formatCode>0%</c:formatCode>
                <c:ptCount val="9"/>
                <c:pt idx="0">
                  <c:v>0.92</c:v>
                </c:pt>
                <c:pt idx="1">
                  <c:v>0.82</c:v>
                </c:pt>
                <c:pt idx="2">
                  <c:v>0.76</c:v>
                </c:pt>
                <c:pt idx="3">
                  <c:v>0.68</c:v>
                </c:pt>
                <c:pt idx="4">
                  <c:v>0.65</c:v>
                </c:pt>
                <c:pt idx="5">
                  <c:v>0.62</c:v>
                </c:pt>
                <c:pt idx="6">
                  <c:v>0.61</c:v>
                </c:pt>
                <c:pt idx="7">
                  <c:v>0.56000000000000005</c:v>
                </c:pt>
                <c:pt idx="8">
                  <c:v>0.17</c:v>
                </c:pt>
              </c:numCache>
            </c:numRef>
          </c:val>
          <c:extLst xmlns:c16r2="http://schemas.microsoft.com/office/drawing/2015/06/chart">
            <c:ext xmlns:c16="http://schemas.microsoft.com/office/drawing/2014/chart" uri="{C3380CC4-5D6E-409C-BE32-E72D297353CC}">
              <c16:uniqueId val="{00000000-12F3-4C5F-BD8D-FA7F4587CEA8}"/>
            </c:ext>
          </c:extLst>
        </c:ser>
        <c:dLbls>
          <c:showLegendKey val="0"/>
          <c:showVal val="0"/>
          <c:showCatName val="0"/>
          <c:showSerName val="0"/>
          <c:showPercent val="0"/>
          <c:showBubbleSize val="0"/>
        </c:dLbls>
        <c:gapWidth val="70"/>
        <c:axId val="169682960"/>
        <c:axId val="169682176"/>
      </c:barChart>
      <c:catAx>
        <c:axId val="169682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en-US"/>
          </a:p>
        </c:txPr>
        <c:crossAx val="169682176"/>
        <c:crosses val="autoZero"/>
        <c:auto val="1"/>
        <c:lblAlgn val="ctr"/>
        <c:lblOffset val="100"/>
        <c:noMultiLvlLbl val="0"/>
      </c:catAx>
      <c:valAx>
        <c:axId val="169682176"/>
        <c:scaling>
          <c:orientation val="minMax"/>
        </c:scaling>
        <c:delete val="1"/>
        <c:axPos val="t"/>
        <c:numFmt formatCode="0%" sourceLinked="1"/>
        <c:majorTickMark val="none"/>
        <c:minorTickMark val="none"/>
        <c:tickLblPos val="nextTo"/>
        <c:crossAx val="16968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860857186848"/>
          <c:y val="6.1267925911859297E-2"/>
          <c:w val="0.46714939568498898"/>
          <c:h val="0.87746414817628104"/>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 Insolvency practitioner</c:v>
                </c:pt>
                <c:pt idx="1">
                  <c:v>An Insolvency practitioner and Chartered Accountant</c:v>
                </c:pt>
                <c:pt idx="2">
                  <c:v>A Restructuring/ turnaround specialist</c:v>
                </c:pt>
                <c:pt idx="3">
                  <c:v>A Business advisor</c:v>
                </c:pt>
                <c:pt idx="4">
                  <c:v>A Chartered Accountant</c:v>
                </c:pt>
                <c:pt idx="5">
                  <c:v>An Accountant</c:v>
                </c:pt>
                <c:pt idx="6">
                  <c:v>Other</c:v>
                </c:pt>
              </c:strCache>
            </c:strRef>
          </c:cat>
          <c:val>
            <c:numRef>
              <c:f>Sheet1!$B$2:$B$8</c:f>
              <c:numCache>
                <c:formatCode>0%</c:formatCode>
                <c:ptCount val="7"/>
                <c:pt idx="0">
                  <c:v>0.36</c:v>
                </c:pt>
                <c:pt idx="1">
                  <c:v>0.22</c:v>
                </c:pt>
                <c:pt idx="2">
                  <c:v>0.17</c:v>
                </c:pt>
                <c:pt idx="3">
                  <c:v>7.0000000000000007E-2</c:v>
                </c:pt>
                <c:pt idx="4">
                  <c:v>0.05</c:v>
                </c:pt>
                <c:pt idx="5">
                  <c:v>0.03</c:v>
                </c:pt>
                <c:pt idx="6">
                  <c:v>0.1</c:v>
                </c:pt>
              </c:numCache>
            </c:numRef>
          </c:val>
          <c:extLst xmlns:c16r2="http://schemas.microsoft.com/office/drawing/2015/06/chart">
            <c:ext xmlns:c16="http://schemas.microsoft.com/office/drawing/2014/chart" uri="{C3380CC4-5D6E-409C-BE32-E72D297353CC}">
              <c16:uniqueId val="{00000000-4F63-42BD-B5C2-B9AECB147BD5}"/>
            </c:ext>
          </c:extLst>
        </c:ser>
        <c:dLbls>
          <c:showLegendKey val="0"/>
          <c:showVal val="0"/>
          <c:showCatName val="0"/>
          <c:showSerName val="0"/>
          <c:showPercent val="0"/>
          <c:showBubbleSize val="0"/>
        </c:dLbls>
        <c:gapWidth val="70"/>
        <c:axId val="249990392"/>
        <c:axId val="249990784"/>
      </c:barChart>
      <c:catAx>
        <c:axId val="249990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en-US"/>
          </a:p>
        </c:txPr>
        <c:crossAx val="249990784"/>
        <c:crosses val="autoZero"/>
        <c:auto val="1"/>
        <c:lblAlgn val="ctr"/>
        <c:lblOffset val="100"/>
        <c:noMultiLvlLbl val="0"/>
      </c:catAx>
      <c:valAx>
        <c:axId val="249990784"/>
        <c:scaling>
          <c:orientation val="minMax"/>
        </c:scaling>
        <c:delete val="1"/>
        <c:axPos val="t"/>
        <c:numFmt formatCode="0%" sourceLinked="1"/>
        <c:majorTickMark val="none"/>
        <c:minorTickMark val="none"/>
        <c:tickLblPos val="nextTo"/>
        <c:crossAx val="24999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Sheet1!$D$1</c:f>
              <c:strCache>
                <c:ptCount val="1"/>
                <c:pt idx="0">
                  <c:v>Increase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Formal personal insolvency appointments</c:v>
                </c:pt>
                <c:pt idx="1">
                  <c:v>Formal corporate insolvency appointments</c:v>
                </c:pt>
                <c:pt idx="2">
                  <c:v>Business reviews</c:v>
                </c:pt>
                <c:pt idx="3">
                  <c:v>Business planning and finance</c:v>
                </c:pt>
                <c:pt idx="4">
                  <c:v>Creditor liaison / help with time to pay</c:v>
                </c:pt>
                <c:pt idx="5">
                  <c:v>Operational advisory</c:v>
                </c:pt>
                <c:pt idx="6">
                  <c:v>Helping to raise finance</c:v>
                </c:pt>
                <c:pt idx="7">
                  <c:v>Financial advisory</c:v>
                </c:pt>
              </c:strCache>
            </c:strRef>
          </c:cat>
          <c:val>
            <c:numRef>
              <c:f>Sheet1!$D$2:$D$9</c:f>
              <c:numCache>
                <c:formatCode>0%</c:formatCode>
                <c:ptCount val="8"/>
                <c:pt idx="0">
                  <c:v>0.15</c:v>
                </c:pt>
                <c:pt idx="1">
                  <c:v>0.23</c:v>
                </c:pt>
                <c:pt idx="2">
                  <c:v>0.31</c:v>
                </c:pt>
                <c:pt idx="3">
                  <c:v>0.36</c:v>
                </c:pt>
                <c:pt idx="4">
                  <c:v>0.42</c:v>
                </c:pt>
                <c:pt idx="5">
                  <c:v>0.51</c:v>
                </c:pt>
                <c:pt idx="6">
                  <c:v>0.52</c:v>
                </c:pt>
                <c:pt idx="7">
                  <c:v>0.57999999999999996</c:v>
                </c:pt>
              </c:numCache>
            </c:numRef>
          </c:val>
          <c:extLst xmlns:c16r2="http://schemas.microsoft.com/office/drawing/2015/06/chart">
            <c:ext xmlns:c16="http://schemas.microsoft.com/office/drawing/2014/chart" uri="{C3380CC4-5D6E-409C-BE32-E72D297353CC}">
              <c16:uniqueId val="{00000000-874C-41CE-B2A4-3B33AA47428D}"/>
            </c:ext>
          </c:extLst>
        </c:ser>
        <c:ser>
          <c:idx val="1"/>
          <c:order val="1"/>
          <c:tx>
            <c:strRef>
              <c:f>Sheet1!$C$1</c:f>
              <c:strCache>
                <c:ptCount val="1"/>
                <c:pt idx="0">
                  <c:v>Stayed the same</c:v>
                </c:pt>
              </c:strCache>
            </c:strRef>
          </c:tx>
          <c:spPr>
            <a:solidFill>
              <a:schemeClr val="accent2"/>
            </a:solidFill>
            <a:ln>
              <a:noFill/>
            </a:ln>
            <a:effectLst/>
          </c:spPr>
          <c:invertIfNegative val="0"/>
          <c:cat>
            <c:strRef>
              <c:f>Sheet1!$A$2:$A$9</c:f>
              <c:strCache>
                <c:ptCount val="8"/>
                <c:pt idx="0">
                  <c:v>Formal personal insolvency appointments</c:v>
                </c:pt>
                <c:pt idx="1">
                  <c:v>Formal corporate insolvency appointments</c:v>
                </c:pt>
                <c:pt idx="2">
                  <c:v>Business reviews</c:v>
                </c:pt>
                <c:pt idx="3">
                  <c:v>Business planning and finance</c:v>
                </c:pt>
                <c:pt idx="4">
                  <c:v>Creditor liaison / help with time to pay</c:v>
                </c:pt>
                <c:pt idx="5">
                  <c:v>Operational advisory</c:v>
                </c:pt>
                <c:pt idx="6">
                  <c:v>Helping to raise finance</c:v>
                </c:pt>
                <c:pt idx="7">
                  <c:v>Financial advisory</c:v>
                </c:pt>
              </c:strCache>
            </c:strRef>
          </c:cat>
          <c:val>
            <c:numRef>
              <c:f>Sheet1!$C$2:$C$9</c:f>
              <c:numCache>
                <c:formatCode>0%</c:formatCode>
                <c:ptCount val="8"/>
                <c:pt idx="0">
                  <c:v>0.27</c:v>
                </c:pt>
                <c:pt idx="1">
                  <c:v>0.24</c:v>
                </c:pt>
                <c:pt idx="2">
                  <c:v>0.33</c:v>
                </c:pt>
                <c:pt idx="3">
                  <c:v>0.49</c:v>
                </c:pt>
                <c:pt idx="4">
                  <c:v>0.41</c:v>
                </c:pt>
                <c:pt idx="5">
                  <c:v>0.41</c:v>
                </c:pt>
                <c:pt idx="6">
                  <c:v>0.41</c:v>
                </c:pt>
                <c:pt idx="7">
                  <c:v>0.33</c:v>
                </c:pt>
              </c:numCache>
            </c:numRef>
          </c:val>
          <c:extLst xmlns:c16r2="http://schemas.microsoft.com/office/drawing/2015/06/chart">
            <c:ext xmlns:c16="http://schemas.microsoft.com/office/drawing/2014/chart" uri="{C3380CC4-5D6E-409C-BE32-E72D297353CC}">
              <c16:uniqueId val="{00000003-874C-41CE-B2A4-3B33AA47428D}"/>
            </c:ext>
          </c:extLst>
        </c:ser>
        <c:ser>
          <c:idx val="2"/>
          <c:order val="2"/>
          <c:tx>
            <c:strRef>
              <c:f>Sheet1!$B$1</c:f>
              <c:strCache>
                <c:ptCount val="1"/>
                <c:pt idx="0">
                  <c:v>Decrease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Formal personal insolvency appointments</c:v>
                </c:pt>
                <c:pt idx="1">
                  <c:v>Formal corporate insolvency appointments</c:v>
                </c:pt>
                <c:pt idx="2">
                  <c:v>Business reviews</c:v>
                </c:pt>
                <c:pt idx="3">
                  <c:v>Business planning and finance</c:v>
                </c:pt>
                <c:pt idx="4">
                  <c:v>Creditor liaison / help with time to pay</c:v>
                </c:pt>
                <c:pt idx="5">
                  <c:v>Operational advisory</c:v>
                </c:pt>
                <c:pt idx="6">
                  <c:v>Helping to raise finance</c:v>
                </c:pt>
                <c:pt idx="7">
                  <c:v>Financial advisory</c:v>
                </c:pt>
              </c:strCache>
            </c:strRef>
          </c:cat>
          <c:val>
            <c:numRef>
              <c:f>Sheet1!$B$2:$B$9</c:f>
              <c:numCache>
                <c:formatCode>0%</c:formatCode>
                <c:ptCount val="8"/>
                <c:pt idx="0">
                  <c:v>0.57999999999999996</c:v>
                </c:pt>
                <c:pt idx="1">
                  <c:v>0.54</c:v>
                </c:pt>
                <c:pt idx="2">
                  <c:v>0.37</c:v>
                </c:pt>
                <c:pt idx="3">
                  <c:v>0.15</c:v>
                </c:pt>
                <c:pt idx="4">
                  <c:v>0.17</c:v>
                </c:pt>
                <c:pt idx="5">
                  <c:v>0.09</c:v>
                </c:pt>
                <c:pt idx="6">
                  <c:v>7.0000000000000007E-2</c:v>
                </c:pt>
                <c:pt idx="7">
                  <c:v>0.09</c:v>
                </c:pt>
              </c:numCache>
            </c:numRef>
          </c:val>
          <c:extLst xmlns:c16r2="http://schemas.microsoft.com/office/drawing/2015/06/chart">
            <c:ext xmlns:c16="http://schemas.microsoft.com/office/drawing/2014/chart" uri="{C3380CC4-5D6E-409C-BE32-E72D297353CC}">
              <c16:uniqueId val="{00000004-874C-41CE-B2A4-3B33AA47428D}"/>
            </c:ext>
          </c:extLst>
        </c:ser>
        <c:dLbls>
          <c:showLegendKey val="0"/>
          <c:showVal val="0"/>
          <c:showCatName val="0"/>
          <c:showSerName val="0"/>
          <c:showPercent val="0"/>
          <c:showBubbleSize val="0"/>
        </c:dLbls>
        <c:gapWidth val="50"/>
        <c:overlap val="100"/>
        <c:axId val="249991176"/>
        <c:axId val="246847920"/>
      </c:barChart>
      <c:catAx>
        <c:axId val="249991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46847920"/>
        <c:crosses val="autoZero"/>
        <c:auto val="1"/>
        <c:lblAlgn val="ctr"/>
        <c:lblOffset val="100"/>
        <c:noMultiLvlLbl val="0"/>
      </c:catAx>
      <c:valAx>
        <c:axId val="246847920"/>
        <c:scaling>
          <c:orientation val="minMax"/>
        </c:scaling>
        <c:delete val="1"/>
        <c:axPos val="b"/>
        <c:numFmt formatCode="0%" sourceLinked="1"/>
        <c:majorTickMark val="none"/>
        <c:minorTickMark val="none"/>
        <c:tickLblPos val="nextTo"/>
        <c:crossAx val="249991176"/>
        <c:crosses val="autoZero"/>
        <c:crossBetween val="between"/>
      </c:valAx>
      <c:spPr>
        <a:noFill/>
        <a:ln>
          <a:noFill/>
        </a:ln>
        <a:effectLst/>
      </c:spPr>
    </c:plotArea>
    <c:legend>
      <c:legendPos val="t"/>
      <c:layout>
        <c:manualLayout>
          <c:xMode val="edge"/>
          <c:yMode val="edge"/>
          <c:x val="0.28051633660011199"/>
          <c:y val="1.7207055525045499E-2"/>
          <c:w val="0.70927878446038795"/>
          <c:h val="5.86873500592536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4334423971970401"/>
          <c:y val="6.1267925911859297E-2"/>
          <c:w val="0.596665926319499"/>
          <c:h val="0.87746414817628104"/>
        </c:manualLayout>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Decreased headcount</c:v>
                </c:pt>
                <c:pt idx="1">
                  <c:v>Moved into a new sector</c:v>
                </c:pt>
                <c:pt idx="2">
                  <c:v>Developed new partnerships</c:v>
                </c:pt>
                <c:pt idx="3">
                  <c:v>Increased headcount</c:v>
                </c:pt>
                <c:pt idx="4">
                  <c:v>Made a business acquisition</c:v>
                </c:pt>
                <c:pt idx="5">
                  <c:v>Stopped offering a service (or services)</c:v>
                </c:pt>
                <c:pt idx="6">
                  <c:v>Rebranded</c:v>
                </c:pt>
                <c:pt idx="7">
                  <c:v>Closed a business unit</c:v>
                </c:pt>
                <c:pt idx="8">
                  <c:v>Other</c:v>
                </c:pt>
              </c:strCache>
            </c:strRef>
          </c:cat>
          <c:val>
            <c:numRef>
              <c:f>Sheet1!$B$2:$B$10</c:f>
              <c:numCache>
                <c:formatCode>0%</c:formatCode>
                <c:ptCount val="9"/>
                <c:pt idx="0">
                  <c:v>0.53</c:v>
                </c:pt>
                <c:pt idx="1">
                  <c:v>0.41</c:v>
                </c:pt>
                <c:pt idx="2">
                  <c:v>0.28000000000000003</c:v>
                </c:pt>
                <c:pt idx="3">
                  <c:v>0.22</c:v>
                </c:pt>
                <c:pt idx="4">
                  <c:v>0.2</c:v>
                </c:pt>
                <c:pt idx="5">
                  <c:v>0.15</c:v>
                </c:pt>
                <c:pt idx="6">
                  <c:v>0.12</c:v>
                </c:pt>
                <c:pt idx="7">
                  <c:v>0.08</c:v>
                </c:pt>
                <c:pt idx="8">
                  <c:v>0.14000000000000001</c:v>
                </c:pt>
              </c:numCache>
            </c:numRef>
          </c:val>
          <c:extLst xmlns:c16r2="http://schemas.microsoft.com/office/drawing/2015/06/chart">
            <c:ext xmlns:c16="http://schemas.microsoft.com/office/drawing/2014/chart" uri="{C3380CC4-5D6E-409C-BE32-E72D297353CC}">
              <c16:uniqueId val="{00000000-D586-4380-B9EE-FE5FB8099FA8}"/>
            </c:ext>
          </c:extLst>
        </c:ser>
        <c:dLbls>
          <c:showLegendKey val="0"/>
          <c:showVal val="0"/>
          <c:showCatName val="0"/>
          <c:showSerName val="0"/>
          <c:showPercent val="0"/>
          <c:showBubbleSize val="0"/>
        </c:dLbls>
        <c:gapWidth val="182"/>
        <c:axId val="236634736"/>
        <c:axId val="236636304"/>
      </c:barChart>
      <c:catAx>
        <c:axId val="236634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636304"/>
        <c:crosses val="autoZero"/>
        <c:auto val="1"/>
        <c:lblAlgn val="ctr"/>
        <c:lblOffset val="100"/>
        <c:noMultiLvlLbl val="0"/>
      </c:catAx>
      <c:valAx>
        <c:axId val="2366363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63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2"/>
          <c:order val="0"/>
          <c:tx>
            <c:strRef>
              <c:f>Sheet1!$D$1</c:f>
              <c:strCache>
                <c:ptCount val="1"/>
                <c:pt idx="0">
                  <c:v>Increase</c:v>
                </c:pt>
              </c:strCache>
            </c:strRef>
          </c:tx>
          <c:spPr>
            <a:solidFill>
              <a:srgbClr val="B5C0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Financial advisory</c:v>
                </c:pt>
                <c:pt idx="1">
                  <c:v>Operational advisory</c:v>
                </c:pt>
                <c:pt idx="2">
                  <c:v>Helping to raise finance</c:v>
                </c:pt>
                <c:pt idx="3">
                  <c:v>Business and financial planning</c:v>
                </c:pt>
                <c:pt idx="4">
                  <c:v>Creditor liaison</c:v>
                </c:pt>
                <c:pt idx="5">
                  <c:v>Business reviews</c:v>
                </c:pt>
                <c:pt idx="6">
                  <c:v>Formal corporate insolvency appointments</c:v>
                </c:pt>
                <c:pt idx="7">
                  <c:v>Formal personal insolvency appointments</c:v>
                </c:pt>
              </c:strCache>
            </c:strRef>
          </c:cat>
          <c:val>
            <c:numRef>
              <c:f>Sheet1!$D$2:$D$9</c:f>
              <c:numCache>
                <c:formatCode>0%</c:formatCode>
                <c:ptCount val="8"/>
                <c:pt idx="0">
                  <c:v>0.66</c:v>
                </c:pt>
                <c:pt idx="1">
                  <c:v>0.63</c:v>
                </c:pt>
                <c:pt idx="2">
                  <c:v>0.63</c:v>
                </c:pt>
                <c:pt idx="3">
                  <c:v>0.59</c:v>
                </c:pt>
                <c:pt idx="4">
                  <c:v>0.6</c:v>
                </c:pt>
                <c:pt idx="5">
                  <c:v>0.48</c:v>
                </c:pt>
                <c:pt idx="6">
                  <c:v>0.51</c:v>
                </c:pt>
                <c:pt idx="7">
                  <c:v>0.35</c:v>
                </c:pt>
              </c:numCache>
            </c:numRef>
          </c:val>
          <c:extLst xmlns:c16r2="http://schemas.microsoft.com/office/drawing/2015/06/chart">
            <c:ext xmlns:c16="http://schemas.microsoft.com/office/drawing/2014/chart" uri="{C3380CC4-5D6E-409C-BE32-E72D297353CC}">
              <c16:uniqueId val="{00000001-44B7-412E-9F9F-2E0B3DA9BBED}"/>
            </c:ext>
          </c:extLst>
        </c:ser>
        <c:ser>
          <c:idx val="1"/>
          <c:order val="1"/>
          <c:tx>
            <c:strRef>
              <c:f>Sheet1!$C$1</c:f>
              <c:strCache>
                <c:ptCount val="1"/>
                <c:pt idx="0">
                  <c:v>Stay the same</c:v>
                </c:pt>
              </c:strCache>
            </c:strRef>
          </c:tx>
          <c:spPr>
            <a:solidFill>
              <a:srgbClr val="97BDB5"/>
            </a:solidFill>
            <a:ln>
              <a:noFill/>
            </a:ln>
            <a:effectLst/>
          </c:spPr>
          <c:invertIfNegative val="0"/>
          <c:cat>
            <c:strRef>
              <c:f>Sheet1!$A$2:$A$9</c:f>
              <c:strCache>
                <c:ptCount val="8"/>
                <c:pt idx="0">
                  <c:v>Financial advisory</c:v>
                </c:pt>
                <c:pt idx="1">
                  <c:v>Operational advisory</c:v>
                </c:pt>
                <c:pt idx="2">
                  <c:v>Helping to raise finance</c:v>
                </c:pt>
                <c:pt idx="3">
                  <c:v>Business and financial planning</c:v>
                </c:pt>
                <c:pt idx="4">
                  <c:v>Creditor liaison</c:v>
                </c:pt>
                <c:pt idx="5">
                  <c:v>Business reviews</c:v>
                </c:pt>
                <c:pt idx="6">
                  <c:v>Formal corporate insolvency appointments</c:v>
                </c:pt>
                <c:pt idx="7">
                  <c:v>Formal personal insolvency appointments</c:v>
                </c:pt>
              </c:strCache>
            </c:strRef>
          </c:cat>
          <c:val>
            <c:numRef>
              <c:f>Sheet1!$C$2:$C$9</c:f>
              <c:numCache>
                <c:formatCode>0%</c:formatCode>
                <c:ptCount val="8"/>
                <c:pt idx="0">
                  <c:v>0.32</c:v>
                </c:pt>
                <c:pt idx="1">
                  <c:v>0.35</c:v>
                </c:pt>
                <c:pt idx="2">
                  <c:v>0.32</c:v>
                </c:pt>
                <c:pt idx="3">
                  <c:v>0.35</c:v>
                </c:pt>
                <c:pt idx="4">
                  <c:v>0.3</c:v>
                </c:pt>
                <c:pt idx="5">
                  <c:v>0.36</c:v>
                </c:pt>
                <c:pt idx="6">
                  <c:v>0.28000000000000003</c:v>
                </c:pt>
                <c:pt idx="7">
                  <c:v>0.38</c:v>
                </c:pt>
              </c:numCache>
            </c:numRef>
          </c:val>
          <c:extLst xmlns:c16r2="http://schemas.microsoft.com/office/drawing/2015/06/chart">
            <c:ext xmlns:c16="http://schemas.microsoft.com/office/drawing/2014/chart" uri="{C3380CC4-5D6E-409C-BE32-E72D297353CC}">
              <c16:uniqueId val="{00000000-44B7-412E-9F9F-2E0B3DA9BBED}"/>
            </c:ext>
          </c:extLst>
        </c:ser>
        <c:ser>
          <c:idx val="0"/>
          <c:order val="2"/>
          <c:tx>
            <c:strRef>
              <c:f>Sheet1!$B$1</c:f>
              <c:strCache>
                <c:ptCount val="1"/>
                <c:pt idx="0">
                  <c:v>Decrease</c:v>
                </c:pt>
              </c:strCache>
            </c:strRef>
          </c:tx>
          <c:spPr>
            <a:solidFill>
              <a:srgbClr val="A1C2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Financial advisory</c:v>
                </c:pt>
                <c:pt idx="1">
                  <c:v>Operational advisory</c:v>
                </c:pt>
                <c:pt idx="2">
                  <c:v>Helping to raise finance</c:v>
                </c:pt>
                <c:pt idx="3">
                  <c:v>Business and financial planning</c:v>
                </c:pt>
                <c:pt idx="4">
                  <c:v>Creditor liaison</c:v>
                </c:pt>
                <c:pt idx="5">
                  <c:v>Business reviews</c:v>
                </c:pt>
                <c:pt idx="6">
                  <c:v>Formal corporate insolvency appointments</c:v>
                </c:pt>
                <c:pt idx="7">
                  <c:v>Formal personal insolvency appointments</c:v>
                </c:pt>
              </c:strCache>
            </c:strRef>
          </c:cat>
          <c:val>
            <c:numRef>
              <c:f>Sheet1!$B$2:$B$9</c:f>
              <c:numCache>
                <c:formatCode>0%</c:formatCode>
                <c:ptCount val="8"/>
                <c:pt idx="0">
                  <c:v>0.03</c:v>
                </c:pt>
                <c:pt idx="1">
                  <c:v>0.03</c:v>
                </c:pt>
                <c:pt idx="2">
                  <c:v>0.05</c:v>
                </c:pt>
                <c:pt idx="3">
                  <c:v>0.06</c:v>
                </c:pt>
                <c:pt idx="4">
                  <c:v>0.1</c:v>
                </c:pt>
                <c:pt idx="5">
                  <c:v>0.16</c:v>
                </c:pt>
                <c:pt idx="6">
                  <c:v>0.21</c:v>
                </c:pt>
                <c:pt idx="7">
                  <c:v>0.27</c:v>
                </c:pt>
              </c:numCache>
            </c:numRef>
          </c:val>
          <c:extLst xmlns:c16r2="http://schemas.microsoft.com/office/drawing/2015/06/chart">
            <c:ext xmlns:c16="http://schemas.microsoft.com/office/drawing/2014/chart" uri="{C3380CC4-5D6E-409C-BE32-E72D297353CC}">
              <c16:uniqueId val="{00000000-874C-41CE-B2A4-3B33AA47428D}"/>
            </c:ext>
          </c:extLst>
        </c:ser>
        <c:dLbls>
          <c:showLegendKey val="0"/>
          <c:showVal val="0"/>
          <c:showCatName val="0"/>
          <c:showSerName val="0"/>
          <c:showPercent val="0"/>
          <c:showBubbleSize val="0"/>
        </c:dLbls>
        <c:gapWidth val="50"/>
        <c:overlap val="100"/>
        <c:axId val="94982448"/>
        <c:axId val="245451200"/>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Sheet1!$E$1</c15:sqref>
                        </c15:formulaRef>
                      </c:ext>
                    </c:extLst>
                    <c:strCache>
                      <c:ptCount val="1"/>
                      <c:pt idx="0">
                        <c:v>Column1</c:v>
                      </c:pt>
                    </c:strCache>
                  </c:strRef>
                </c:tx>
                <c:spPr>
                  <a:solidFill>
                    <a:schemeClr val="bg1">
                      <a:lumMod val="95000"/>
                    </a:schemeClr>
                  </a:solidFill>
                  <a:ln>
                    <a:noFill/>
                  </a:ln>
                  <a:effectLst/>
                </c:spPr>
                <c:invertIfNegative val="0"/>
                <c:cat>
                  <c:strRef>
                    <c:extLst xmlns:c16r2="http://schemas.microsoft.com/office/drawing/2015/06/chart">
                      <c:ext uri="{02D57815-91ED-43cb-92C2-25804820EDAC}">
                        <c15:formulaRef>
                          <c15:sqref>Sheet1!$A$2:$A$9</c15:sqref>
                        </c15:formulaRef>
                      </c:ext>
                    </c:extLst>
                    <c:strCache>
                      <c:ptCount val="8"/>
                      <c:pt idx="0">
                        <c:v>Financial advisory</c:v>
                      </c:pt>
                      <c:pt idx="1">
                        <c:v>Operational advisory</c:v>
                      </c:pt>
                      <c:pt idx="2">
                        <c:v>Helping to raise finance</c:v>
                      </c:pt>
                      <c:pt idx="3">
                        <c:v>Business and financial planning</c:v>
                      </c:pt>
                      <c:pt idx="4">
                        <c:v>Creditor liaison</c:v>
                      </c:pt>
                      <c:pt idx="5">
                        <c:v>Business reviews</c:v>
                      </c:pt>
                      <c:pt idx="6">
                        <c:v>Formal corporate insolvency appointments</c:v>
                      </c:pt>
                      <c:pt idx="7">
                        <c:v>Formal personal insolvency appointments</c:v>
                      </c:pt>
                    </c:strCache>
                  </c:strRef>
                </c:cat>
                <c:val>
                  <c:numRef>
                    <c:extLst xmlns:c16r2="http://schemas.microsoft.com/office/drawing/2015/06/chart">
                      <c:ext uri="{02D57815-91ED-43cb-92C2-25804820EDAC}">
                        <c15:formulaRef>
                          <c15:sqref>Sheet1!$E$2:$E$9</c15:sqref>
                        </c15:formulaRef>
                      </c:ext>
                    </c:extLst>
                    <c:numCache>
                      <c:formatCode>0%</c:formatCode>
                      <c:ptCount val="8"/>
                      <c:pt idx="0">
                        <c:v>0.63</c:v>
                      </c:pt>
                      <c:pt idx="1">
                        <c:v>0.6</c:v>
                      </c:pt>
                      <c:pt idx="2">
                        <c:v>0.57999999999999996</c:v>
                      </c:pt>
                      <c:pt idx="3">
                        <c:v>0.53</c:v>
                      </c:pt>
                      <c:pt idx="4">
                        <c:v>0.5</c:v>
                      </c:pt>
                      <c:pt idx="5">
                        <c:v>0.32</c:v>
                      </c:pt>
                      <c:pt idx="6">
                        <c:v>0.3</c:v>
                      </c:pt>
                      <c:pt idx="7">
                        <c:v>0.08</c:v>
                      </c:pt>
                    </c:numCache>
                  </c:numRef>
                </c:val>
                <c:extLst xmlns:c16r2="http://schemas.microsoft.com/office/drawing/2015/06/chart">
                  <c:ext xmlns:c16="http://schemas.microsoft.com/office/drawing/2014/chart" uri="{C3380CC4-5D6E-409C-BE32-E72D297353CC}">
                    <c16:uniqueId val="{00000002-44B7-412E-9F9F-2E0B3DA9BBED}"/>
                  </c:ext>
                </c:extLst>
              </c15:ser>
            </c15:filteredBarSeries>
          </c:ext>
        </c:extLst>
      </c:barChart>
      <c:catAx>
        <c:axId val="9498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45451200"/>
        <c:crosses val="autoZero"/>
        <c:auto val="1"/>
        <c:lblAlgn val="ctr"/>
        <c:lblOffset val="100"/>
        <c:noMultiLvlLbl val="0"/>
      </c:catAx>
      <c:valAx>
        <c:axId val="245451200"/>
        <c:scaling>
          <c:orientation val="minMax"/>
        </c:scaling>
        <c:delete val="1"/>
        <c:axPos val="t"/>
        <c:numFmt formatCode="0%" sourceLinked="1"/>
        <c:majorTickMark val="none"/>
        <c:minorTickMark val="none"/>
        <c:tickLblPos val="nextTo"/>
        <c:crossAx val="94982448"/>
        <c:crosses val="autoZero"/>
        <c:crossBetween val="between"/>
      </c:valAx>
      <c:spPr>
        <a:noFill/>
        <a:ln>
          <a:noFill/>
        </a:ln>
        <a:effectLst/>
      </c:spPr>
    </c:plotArea>
    <c:legend>
      <c:legendPos val="t"/>
      <c:layout>
        <c:manualLayout>
          <c:xMode val="edge"/>
          <c:yMode val="edge"/>
          <c:x val="0.28051633660011199"/>
          <c:y val="1.8130959779725501E-2"/>
          <c:w val="0.69683022404048101"/>
          <c:h val="6.18384698041000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108869227195"/>
          <c:y val="6.1267925911859297E-2"/>
          <c:w val="0.43490113197578001"/>
          <c:h val="0.87746414817628104"/>
        </c:manualLayout>
      </c:layout>
      <c:barChart>
        <c:barDir val="bar"/>
        <c:grouping val="clustered"/>
        <c:varyColors val="0"/>
        <c:ser>
          <c:idx val="0"/>
          <c:order val="0"/>
          <c:tx>
            <c:strRef>
              <c:f>Sheet1!$B$1</c:f>
              <c:strCache>
                <c:ptCount val="1"/>
                <c:pt idx="0">
                  <c:v>Series 1</c:v>
                </c:pt>
              </c:strCache>
            </c:strRef>
          </c:tx>
          <c:spPr>
            <a:solidFill>
              <a:srgbClr val="A1C2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Formal corporate insolvency appointments</c:v>
                </c:pt>
                <c:pt idx="1">
                  <c:v>Financial advisory</c:v>
                </c:pt>
                <c:pt idx="2">
                  <c:v>Helping to raising finance</c:v>
                </c:pt>
                <c:pt idx="3">
                  <c:v>Operational advisory</c:v>
                </c:pt>
                <c:pt idx="4">
                  <c:v>Formal personal insolvency appointments</c:v>
                </c:pt>
                <c:pt idx="5">
                  <c:v>Creditor liaison</c:v>
                </c:pt>
                <c:pt idx="6">
                  <c:v>Business and financial planning</c:v>
                </c:pt>
                <c:pt idx="7">
                  <c:v>Business reviews</c:v>
                </c:pt>
                <c:pt idx="8">
                  <c:v>Other</c:v>
                </c:pt>
              </c:strCache>
            </c:strRef>
          </c:cat>
          <c:val>
            <c:numRef>
              <c:f>Sheet1!$B$2:$B$10</c:f>
              <c:numCache>
                <c:formatCode>0%</c:formatCode>
                <c:ptCount val="9"/>
                <c:pt idx="0">
                  <c:v>0.28999999999999998</c:v>
                </c:pt>
                <c:pt idx="1">
                  <c:v>0.19</c:v>
                </c:pt>
                <c:pt idx="2">
                  <c:v>0.1</c:v>
                </c:pt>
                <c:pt idx="3">
                  <c:v>0.08</c:v>
                </c:pt>
                <c:pt idx="4">
                  <c:v>7.0000000000000007E-2</c:v>
                </c:pt>
                <c:pt idx="5">
                  <c:v>0.06</c:v>
                </c:pt>
                <c:pt idx="6">
                  <c:v>0.06</c:v>
                </c:pt>
                <c:pt idx="7">
                  <c:v>0.06</c:v>
                </c:pt>
                <c:pt idx="8">
                  <c:v>0.09</c:v>
                </c:pt>
              </c:numCache>
            </c:numRef>
          </c:val>
          <c:extLst xmlns:c16r2="http://schemas.microsoft.com/office/drawing/2015/06/chart">
            <c:ext xmlns:c16="http://schemas.microsoft.com/office/drawing/2014/chart" uri="{C3380CC4-5D6E-409C-BE32-E72D297353CC}">
              <c16:uniqueId val="{00000000-9EBC-44C0-9A97-FA1796A6F5EC}"/>
            </c:ext>
          </c:extLst>
        </c:ser>
        <c:dLbls>
          <c:showLegendKey val="0"/>
          <c:showVal val="0"/>
          <c:showCatName val="0"/>
          <c:showSerName val="0"/>
          <c:showPercent val="0"/>
          <c:showBubbleSize val="0"/>
        </c:dLbls>
        <c:gapWidth val="182"/>
        <c:axId val="373489152"/>
        <c:axId val="373489544"/>
      </c:barChart>
      <c:catAx>
        <c:axId val="37348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89544"/>
        <c:crosses val="autoZero"/>
        <c:auto val="1"/>
        <c:lblAlgn val="ctr"/>
        <c:lblOffset val="100"/>
        <c:noMultiLvlLbl val="0"/>
      </c:catAx>
      <c:valAx>
        <c:axId val="3734895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8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108869227195"/>
          <c:y val="6.1267925911859297E-2"/>
          <c:w val="0.43490113197578001"/>
          <c:h val="0.8774641481762810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Impact of Brexit</c:v>
                </c:pt>
                <c:pt idx="1">
                  <c:v>Rise in interest rates</c:v>
                </c:pt>
                <c:pt idx="2">
                  <c:v>Attitude of HMRC/banks as creditors</c:v>
                </c:pt>
                <c:pt idx="3">
                  <c:v>Lack of business confidence</c:v>
                </c:pt>
                <c:pt idx="4">
                  <c:v>Impact of political environment</c:v>
                </c:pt>
                <c:pt idx="5">
                  <c:v>Lack of understanding of options available to distressed businesses</c:v>
                </c:pt>
                <c:pt idx="6">
                  <c:v>Impact of unregulated advisors</c:v>
                </c:pt>
                <c:pt idx="7">
                  <c:v>Stigma attached to insolvency</c:v>
                </c:pt>
                <c:pt idx="8">
                  <c:v>Other</c:v>
                </c:pt>
              </c:strCache>
            </c:strRef>
          </c:cat>
          <c:val>
            <c:numRef>
              <c:f>Sheet1!$B$2:$B$10</c:f>
              <c:numCache>
                <c:formatCode>0%</c:formatCode>
                <c:ptCount val="9"/>
                <c:pt idx="0">
                  <c:v>0.73</c:v>
                </c:pt>
                <c:pt idx="1">
                  <c:v>0.56000000000000005</c:v>
                </c:pt>
                <c:pt idx="2">
                  <c:v>0.43</c:v>
                </c:pt>
                <c:pt idx="3">
                  <c:v>0.4</c:v>
                </c:pt>
                <c:pt idx="4">
                  <c:v>0.4</c:v>
                </c:pt>
                <c:pt idx="5">
                  <c:v>0.14000000000000001</c:v>
                </c:pt>
                <c:pt idx="6">
                  <c:v>0.13</c:v>
                </c:pt>
                <c:pt idx="7">
                  <c:v>0.03</c:v>
                </c:pt>
                <c:pt idx="8">
                  <c:v>0.05</c:v>
                </c:pt>
              </c:numCache>
            </c:numRef>
          </c:val>
          <c:extLst xmlns:c16r2="http://schemas.microsoft.com/office/drawing/2015/06/chart">
            <c:ext xmlns:c16="http://schemas.microsoft.com/office/drawing/2014/chart" uri="{C3380CC4-5D6E-409C-BE32-E72D297353CC}">
              <c16:uniqueId val="{00000000-ECCA-4E67-8706-D5E2D365BE80}"/>
            </c:ext>
          </c:extLst>
        </c:ser>
        <c:dLbls>
          <c:showLegendKey val="0"/>
          <c:showVal val="0"/>
          <c:showCatName val="0"/>
          <c:showSerName val="0"/>
          <c:showPercent val="0"/>
          <c:showBubbleSize val="0"/>
        </c:dLbls>
        <c:gapWidth val="182"/>
        <c:axId val="373492288"/>
        <c:axId val="373492680"/>
      </c:barChart>
      <c:catAx>
        <c:axId val="37349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92680"/>
        <c:crosses val="autoZero"/>
        <c:auto val="1"/>
        <c:lblAlgn val="ctr"/>
        <c:lblOffset val="100"/>
        <c:noMultiLvlLbl val="0"/>
      </c:catAx>
      <c:valAx>
        <c:axId val="3734926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9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34423971970401"/>
          <c:y val="6.1267925911859297E-2"/>
          <c:w val="0.596665926319499"/>
          <c:h val="0.87746414817628104"/>
        </c:manualLayout>
      </c:layout>
      <c:barChart>
        <c:barDir val="bar"/>
        <c:grouping val="clustered"/>
        <c:varyColors val="0"/>
        <c:ser>
          <c:idx val="0"/>
          <c:order val="0"/>
          <c:tx>
            <c:strRef>
              <c:f>Sheet1!$B$1</c:f>
              <c:strCache>
                <c:ptCount val="1"/>
                <c:pt idx="0">
                  <c:v>Series 1</c:v>
                </c:pt>
              </c:strCache>
            </c:strRef>
          </c:tx>
          <c:spPr>
            <a:solidFill>
              <a:srgbClr val="5E5E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Retail</c:v>
                </c:pt>
                <c:pt idx="1">
                  <c:v>Care homes</c:v>
                </c:pt>
                <c:pt idx="2">
                  <c:v>Healthcare</c:v>
                </c:pt>
                <c:pt idx="3">
                  <c:v>Further education</c:v>
                </c:pt>
                <c:pt idx="4">
                  <c:v>Manufacturing</c:v>
                </c:pt>
                <c:pt idx="5">
                  <c:v>Travel/ hospitality/ tourism</c:v>
                </c:pt>
                <c:pt idx="6">
                  <c:v>Agriculture</c:v>
                </c:pt>
                <c:pt idx="7">
                  <c:v>Low income individuals/ students</c:v>
                </c:pt>
                <c:pt idx="8">
                  <c:v>Other</c:v>
                </c:pt>
              </c:strCache>
            </c:strRef>
          </c:cat>
          <c:val>
            <c:numRef>
              <c:f>Sheet1!$B$2:$B$10</c:f>
              <c:numCache>
                <c:formatCode>0%</c:formatCode>
                <c:ptCount val="9"/>
                <c:pt idx="0">
                  <c:v>0.77</c:v>
                </c:pt>
                <c:pt idx="1">
                  <c:v>0.7</c:v>
                </c:pt>
                <c:pt idx="2">
                  <c:v>0.44</c:v>
                </c:pt>
                <c:pt idx="3">
                  <c:v>0.43</c:v>
                </c:pt>
                <c:pt idx="4">
                  <c:v>0.39</c:v>
                </c:pt>
                <c:pt idx="5">
                  <c:v>0.38</c:v>
                </c:pt>
                <c:pt idx="6">
                  <c:v>0.31</c:v>
                </c:pt>
                <c:pt idx="7">
                  <c:v>0.22</c:v>
                </c:pt>
                <c:pt idx="8">
                  <c:v>7.0000000000000007E-2</c:v>
                </c:pt>
              </c:numCache>
            </c:numRef>
          </c:val>
          <c:extLst xmlns:c16r2="http://schemas.microsoft.com/office/drawing/2015/06/chart">
            <c:ext xmlns:c16="http://schemas.microsoft.com/office/drawing/2014/chart" uri="{C3380CC4-5D6E-409C-BE32-E72D297353CC}">
              <c16:uniqueId val="{00000000-ECCA-4E67-8706-D5E2D365BE80}"/>
            </c:ext>
          </c:extLst>
        </c:ser>
        <c:dLbls>
          <c:showLegendKey val="0"/>
          <c:showVal val="0"/>
          <c:showCatName val="0"/>
          <c:showSerName val="0"/>
          <c:showPercent val="0"/>
          <c:showBubbleSize val="0"/>
        </c:dLbls>
        <c:gapWidth val="70"/>
        <c:axId val="373493856"/>
        <c:axId val="373494248"/>
      </c:barChart>
      <c:catAx>
        <c:axId val="373493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en-US"/>
          </a:p>
        </c:txPr>
        <c:crossAx val="373494248"/>
        <c:crosses val="autoZero"/>
        <c:auto val="1"/>
        <c:lblAlgn val="ctr"/>
        <c:lblOffset val="100"/>
        <c:noMultiLvlLbl val="0"/>
      </c:catAx>
      <c:valAx>
        <c:axId val="373494248"/>
        <c:scaling>
          <c:orientation val="minMax"/>
        </c:scaling>
        <c:delete val="1"/>
        <c:axPos val="t"/>
        <c:numFmt formatCode="0%" sourceLinked="1"/>
        <c:majorTickMark val="none"/>
        <c:minorTickMark val="none"/>
        <c:tickLblPos val="nextTo"/>
        <c:crossAx val="37349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E9D15-D4D2-41DC-8888-DC1F557EBEBA}" type="datetimeFigureOut">
              <a:rPr lang="en-GB" smtClean="0"/>
              <a:t>19/09/2017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A4225-F542-4D1B-B2AF-A7384EBA44F5}" type="slidenum">
              <a:rPr lang="en-GB" smtClean="0"/>
              <a:t>‹#›</a:t>
            </a:fld>
            <a:endParaRPr lang="en-GB"/>
          </a:p>
        </p:txBody>
      </p:sp>
    </p:spTree>
    <p:extLst>
      <p:ext uri="{BB962C8B-B14F-4D97-AF65-F5344CB8AC3E}">
        <p14:creationId xmlns:p14="http://schemas.microsoft.com/office/powerpoint/2010/main" val="156149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174C4-A06B-3447-90E2-58802CFE639E}" type="datetimeFigureOut">
              <a:rPr lang="en-US" smtClean="0"/>
              <a:t>9/19/2017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198165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asked which sectors IPs identified as facing increasing financial difficulty retail and care homes led by some distance.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table also reflects a number of other major sectors of our economy that IPs identify as under increasing threat. IPs raised concerns about</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healthcare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education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agriculture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well as the impact of debt on low income individuals and students. </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10</a:t>
            </a:fld>
            <a:endParaRPr lang="en-US"/>
          </a:p>
        </p:txBody>
      </p:sp>
    </p:spTree>
    <p:extLst>
      <p:ext uri="{BB962C8B-B14F-4D97-AF65-F5344CB8AC3E}">
        <p14:creationId xmlns:p14="http://schemas.microsoft.com/office/powerpoint/2010/main" val="190334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I’d like to introduce the decline and recovery curve – this may be familiar to many of you.  We’ve been using this in our campaign to help to illustrate the need for businesses to identify the early signs of  trouble and distress, so they can seek the </a:t>
            </a:r>
            <a:r>
              <a:rPr lang="en-US" baseline="0" dirty="0" smtClean="0"/>
              <a:t>correct specialist advice at the right</a:t>
            </a:r>
            <a:r>
              <a:rPr lang="en-US" dirty="0" smtClean="0"/>
              <a:t> time, so that the</a:t>
            </a:r>
            <a:r>
              <a:rPr lang="en-US" baseline="0" dirty="0" smtClean="0"/>
              <a:t> business has a far greater chance of recovery when there are more options available.</a:t>
            </a:r>
          </a:p>
          <a:p>
            <a:endParaRPr lang="en-US" baseline="0" dirty="0" smtClean="0"/>
          </a:p>
          <a:p>
            <a:r>
              <a:rPr lang="en-US" dirty="0" smtClean="0"/>
              <a:t>So, it</a:t>
            </a:r>
            <a:r>
              <a:rPr lang="en-US" baseline="0" dirty="0" smtClean="0"/>
              <a:t> is important we understand the human challenges, of giving the owners/directors more confidence to seek advice at this early stage and to dispel the stigma (and some myths) surrounding insolvency,</a:t>
            </a:r>
            <a:r>
              <a:rPr lang="en-US" dirty="0" smtClean="0"/>
              <a:t> and to raise awareness of the number of options that are open to them.</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11</a:t>
            </a:fld>
            <a:endParaRPr lang="en-US"/>
          </a:p>
        </p:txBody>
      </p:sp>
    </p:spTree>
    <p:extLst>
      <p:ext uri="{BB962C8B-B14F-4D97-AF65-F5344CB8AC3E}">
        <p14:creationId xmlns:p14="http://schemas.microsoft.com/office/powerpoint/2010/main" val="388598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why don't owners and directors of a company seek advice earlier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Those responding clearly identified the very human concerns over loss of control and impact on family, as much as the more quantifiable and actionable aspects of cost or knowledge - not that they are not all related!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you can see the stigma of insolvency features as does not knowing where to go for advice. A major part of this campaign is to promote the valuable work that IPs ( and specifically ICAEW licensed IPs ) do by encouraging those in difficulty to seek advice early. </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12</a:t>
            </a:fld>
            <a:endParaRPr lang="en-US"/>
          </a:p>
        </p:txBody>
      </p:sp>
    </p:spTree>
    <p:extLst>
      <p:ext uri="{BB962C8B-B14F-4D97-AF65-F5344CB8AC3E}">
        <p14:creationId xmlns:p14="http://schemas.microsoft.com/office/powerpoint/2010/main" val="415680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also asked IPs if they thought the UK had a healthy business rescue culture. And the response was largely favourable with over 75% believing it was strong or emerging. But with only 38% believing that there is a strong business rescue culture there is clearly more that we and government need to do in this regard. </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13</a:t>
            </a:fld>
            <a:endParaRPr lang="en-US"/>
          </a:p>
        </p:txBody>
      </p:sp>
    </p:spTree>
    <p:extLst>
      <p:ext uri="{BB962C8B-B14F-4D97-AF65-F5344CB8AC3E}">
        <p14:creationId xmlns:p14="http://schemas.microsoft.com/office/powerpoint/2010/main" val="222646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200" kern="1200" dirty="0" smtClean="0">
                <a:solidFill>
                  <a:schemeClr val="tx1"/>
                </a:solidFill>
                <a:effectLst/>
                <a:latin typeface="+mn-lt"/>
                <a:ea typeface="+mn-ea"/>
                <a:cs typeface="+mn-cs"/>
              </a:rPr>
              <a:t>So in summary the survey told us:</a:t>
            </a:r>
          </a:p>
          <a:p>
            <a:pPr marL="171450" indent="-171450">
              <a:buFont typeface="Arial" charset="0"/>
              <a:buChar char="•"/>
            </a:pPr>
            <a:endParaRPr lang="en-US" dirty="0" smtClean="0"/>
          </a:p>
          <a:p>
            <a:pPr marL="171450" indent="-171450">
              <a:buFont typeface="Arial" charset="0"/>
              <a:buChar char="•"/>
            </a:pPr>
            <a:r>
              <a:rPr lang="en-US" dirty="0" smtClean="0"/>
              <a:t>The last two years have seen a change in the shape</a:t>
            </a:r>
            <a:r>
              <a:rPr lang="en-US" baseline="0" dirty="0" smtClean="0"/>
              <a:t> of IP’s business and workload, with an increase in financial advisory, raising finance and operational advisory. But a decrease in levels of both personal and corporate formal insolvency appointments</a:t>
            </a:r>
          </a:p>
          <a:p>
            <a:pPr marL="171450" indent="-171450">
              <a:buFont typeface="Arial" charset="0"/>
              <a:buChar char="•"/>
            </a:pPr>
            <a:r>
              <a:rPr lang="en-US" baseline="0" dirty="0" smtClean="0"/>
              <a:t>Looking forward, areas of advisory and finance raising are expected to continue to grow. However, more formal appointments are also expected to see a net gain – especially in the corporate sector</a:t>
            </a:r>
          </a:p>
          <a:p>
            <a:pPr marL="171450" indent="-171450">
              <a:buFont typeface="Arial" charset="0"/>
              <a:buChar char="•"/>
            </a:pPr>
            <a:r>
              <a:rPr lang="en-US" baseline="0" dirty="0" smtClean="0"/>
              <a:t>Key drivers of this change are seen to be the impact of </a:t>
            </a:r>
            <a:r>
              <a:rPr lang="en-US" baseline="0" dirty="0" err="1" smtClean="0"/>
              <a:t>Brexit</a:t>
            </a:r>
            <a:r>
              <a:rPr lang="en-US" baseline="0" dirty="0" smtClean="0"/>
              <a:t>, the likely increases in interest rates as well as longstanding issues around the actions and attitudes of HMRC, banks and other creditors</a:t>
            </a:r>
          </a:p>
          <a:p>
            <a:pPr marL="171450" indent="-171450">
              <a:buFont typeface="Arial" charset="0"/>
              <a:buChar char="•"/>
            </a:pPr>
            <a:r>
              <a:rPr lang="en-US" baseline="0" dirty="0" smtClean="0"/>
              <a:t>Retail and care homes are identified as particularly vulnerable</a:t>
            </a:r>
          </a:p>
          <a:p>
            <a:pPr marL="171450" indent="-171450">
              <a:buFont typeface="Arial" charset="0"/>
              <a:buChar char="•"/>
            </a:pPr>
            <a:r>
              <a:rPr lang="en-US" baseline="0" dirty="0" smtClean="0"/>
              <a:t>Company owners/directors concerns over loss of control and the impact on family and lifestyle as well as lack of knowledge of options prevent companies seeking advice earlier – when more options would be available</a:t>
            </a:r>
          </a:p>
          <a:p>
            <a:pPr marL="171450" indent="-171450">
              <a:buFont typeface="Arial" charset="0"/>
              <a:buChar char="•"/>
            </a:pPr>
            <a:r>
              <a:rPr lang="en-US" baseline="0" dirty="0" smtClean="0"/>
              <a:t>And that while there is generally a positive and improving view in the UK towards a business rescue culture, there is still plenty of work to do</a:t>
            </a:r>
            <a:endParaRPr lang="en-US" dirty="0" smtClean="0"/>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14</a:t>
            </a:fld>
            <a:endParaRPr lang="en-US"/>
          </a:p>
        </p:txBody>
      </p:sp>
    </p:spTree>
    <p:extLst>
      <p:ext uri="{BB962C8B-B14F-4D97-AF65-F5344CB8AC3E}">
        <p14:creationId xmlns:p14="http://schemas.microsoft.com/office/powerpoint/2010/main" val="2921580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We now want to maximise the value of this research. We have started using it in a number of ways:</a:t>
            </a:r>
          </a:p>
          <a:p>
            <a:r>
              <a:rPr lang="en-GB"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two alternate press releases were issued at the beginning of September targeted at different sectors. One looking at the business environment and areas of increasing risk impacting the insolvency market - such as </a:t>
            </a:r>
            <a:r>
              <a:rPr lang="en-GB" sz="1100" kern="1200" dirty="0" err="1" smtClean="0">
                <a:solidFill>
                  <a:schemeClr val="tx1"/>
                </a:solidFill>
                <a:effectLst/>
                <a:latin typeface="+mn-lt"/>
                <a:ea typeface="+mn-ea"/>
                <a:cs typeface="+mn-cs"/>
              </a:rPr>
              <a:t>Brexit</a:t>
            </a:r>
            <a:r>
              <a:rPr lang="en-GB" sz="1100" kern="1200" dirty="0" smtClean="0">
                <a:solidFill>
                  <a:schemeClr val="tx1"/>
                </a:solidFill>
                <a:effectLst/>
                <a:latin typeface="+mn-lt"/>
                <a:ea typeface="+mn-ea"/>
                <a:cs typeface="+mn-cs"/>
              </a:rPr>
              <a:t>. The other focused on the business rescue culture and the challenges facing British business. </a:t>
            </a:r>
          </a:p>
          <a:p>
            <a:pPr marL="0" indent="0">
              <a:buFont typeface="Arial" panose="020B0604020202020204" pitchFamily="34" charset="0"/>
              <a:buNone/>
            </a:pPr>
            <a:r>
              <a:rPr lang="en-GB"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we will be seeking to weave learning from the feedback into the broader public affairs agenda as we engage with government and key business community stakeholders</a:t>
            </a:r>
          </a:p>
          <a:p>
            <a:pPr marL="0" indent="0">
              <a:buFont typeface="Arial" panose="020B0604020202020204" pitchFamily="34" charset="0"/>
              <a:buNone/>
            </a:pPr>
            <a:r>
              <a:rPr lang="en-GB"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we've shared the findings with R3 to ensure our joint efforts are coordinated for the good of the profession</a:t>
            </a:r>
          </a:p>
          <a:p>
            <a:pPr marL="0" indent="0">
              <a:buFont typeface="Arial" panose="020B0604020202020204" pitchFamily="34" charset="0"/>
              <a:buNone/>
            </a:pPr>
            <a:r>
              <a:rPr lang="en-GB"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ICAEW staff are using the key facts and figures from the campaign on social media</a:t>
            </a:r>
          </a:p>
          <a:p>
            <a:pPr marL="0" indent="0">
              <a:buFont typeface="Arial" panose="020B0604020202020204" pitchFamily="34" charset="0"/>
              <a:buNone/>
            </a:pPr>
            <a:r>
              <a:rPr lang="en-GB"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and finally the findings are now being played out at ICAEW events such as these roadshows. We are encouraging you to quote highlights from the research as you engage with clients and professional contacts. The survey and these slides and speaking notes are available on our website at </a:t>
            </a:r>
            <a:r>
              <a:rPr lang="en-GB" sz="1100" kern="1200" dirty="0" smtClean="0">
                <a:solidFill>
                  <a:srgbClr val="FF0000"/>
                </a:solidFill>
                <a:effectLst/>
                <a:latin typeface="+mn-lt"/>
                <a:ea typeface="+mn-ea"/>
                <a:cs typeface="+mn-cs"/>
              </a:rPr>
              <a:t>icaew.com/</a:t>
            </a:r>
            <a:r>
              <a:rPr lang="en-GB" sz="1100" kern="1200" dirty="0" err="1" smtClean="0">
                <a:solidFill>
                  <a:srgbClr val="FF0000"/>
                </a:solidFill>
                <a:effectLst/>
                <a:latin typeface="+mn-lt"/>
                <a:ea typeface="+mn-ea"/>
                <a:cs typeface="+mn-cs"/>
              </a:rPr>
              <a:t>promotingIPs</a:t>
            </a:r>
            <a:endParaRPr lang="en-GB" sz="11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333599-DF73-1C49-B1E2-DAE95A1521E0}" type="slidenum">
              <a:rPr lang="en-US" smtClean="0"/>
              <a:t>15</a:t>
            </a:fld>
            <a:endParaRPr lang="en-US"/>
          </a:p>
        </p:txBody>
      </p:sp>
    </p:spTree>
    <p:extLst>
      <p:ext uri="{BB962C8B-B14F-4D97-AF65-F5344CB8AC3E}">
        <p14:creationId xmlns:p14="http://schemas.microsoft.com/office/powerpoint/2010/main" val="182674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next session you will hear much more about the campaign to promote the value of ICAEW licensed IPs but for now I will leave you with our key message.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‘’Always use an ICAEW licensed IP’’</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16</a:t>
            </a:fld>
            <a:endParaRPr lang="en-US"/>
          </a:p>
        </p:txBody>
      </p:sp>
    </p:spTree>
    <p:extLst>
      <p:ext uri="{BB962C8B-B14F-4D97-AF65-F5344CB8AC3E}">
        <p14:creationId xmlns:p14="http://schemas.microsoft.com/office/powerpoint/2010/main" val="60290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17</a:t>
            </a:fld>
            <a:endParaRPr lang="en-US"/>
          </a:p>
        </p:txBody>
      </p:sp>
    </p:spTree>
    <p:extLst>
      <p:ext uri="{BB962C8B-B14F-4D97-AF65-F5344CB8AC3E}">
        <p14:creationId xmlns:p14="http://schemas.microsoft.com/office/powerpoint/2010/main" val="120428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research findings you're about to see form part of a far broader campaign being undertaken by ICAEW.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campaign objectives that were established have led to a very broad agenda of activity about raising the awareness of issues around insolvency and business recovery.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Let me take you through just some of the survey highlights. I'll be focusing on the broader issues facing the profession. The full survey report is available on ICAEW's website. </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2</a:t>
            </a:fld>
            <a:endParaRPr lang="en-US"/>
          </a:p>
        </p:txBody>
      </p:sp>
    </p:spTree>
    <p:extLst>
      <p:ext uri="{BB962C8B-B14F-4D97-AF65-F5344CB8AC3E}">
        <p14:creationId xmlns:p14="http://schemas.microsoft.com/office/powerpoint/2010/main" val="143511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survey was sent to over 1,400 members of ICAEW's Insolvency and Restructuring group between 31 May and 14 July. </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Over 10% completed the survey - survey experts tell us the normal response rate is 3 - 5% so a good response</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34% of those responding were in firms of 5 or fewer principals</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48% of those responding were in firms of 20 or more principals</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226060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Here's an overview of the services offered by those responding, which is interesting in comparison to the aspects of growth I'll cover later. So not surprisingly perhaps</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92% currently offer formal corporate insolvency </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82% currently offer formal personal insolvency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in terms of how our IPs describe themselves to others</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just over a third describe themselves as an IP</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and just over a fifth describe themselves as an IP and Chartered Accountant</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4</a:t>
            </a:fld>
            <a:endParaRPr lang="en-US"/>
          </a:p>
        </p:txBody>
      </p:sp>
    </p:spTree>
    <p:extLst>
      <p:ext uri="{BB962C8B-B14F-4D97-AF65-F5344CB8AC3E}">
        <p14:creationId xmlns:p14="http://schemas.microsoft.com/office/powerpoint/2010/main" val="340490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wanted to identify how our licensed IP's work has changed over the last two years, where they have seen growth, and in particular whether there has been any impact on formal insolvency appointments, before asking for their views on the future shape of their business.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highlights are at the two extremes of the graph - with the increase in demand for financial advisory up by a net growth of 49% with a similar increase in helping to raise finance and operational advisory. At the same time those responding are reporting a significant decrease in the levels of both personal and corporate formal insolvency appointments. </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5</a:t>
            </a:fld>
            <a:endParaRPr lang="en-US"/>
          </a:p>
        </p:txBody>
      </p:sp>
    </p:spTree>
    <p:extLst>
      <p:ext uri="{BB962C8B-B14F-4D97-AF65-F5344CB8AC3E}">
        <p14:creationId xmlns:p14="http://schemas.microsoft.com/office/powerpoint/2010/main" val="223885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ICAEW firms operating in this sector have clearly reacted to this shift - from headcount to </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movement. Picking on just a few highlights</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53% have decreased headcount - conversely 22% have increased headcount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41% have moved into a new sector</a:t>
            </a:r>
          </a:p>
          <a:p>
            <a:pPr marL="0" indent="0">
              <a:buFont typeface="Arial" panose="020B0604020202020204" pitchFamily="34" charset="0"/>
              <a:buNone/>
            </a:pPr>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And a number have or are developing new partnerships or acquiring a new business</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6</a:t>
            </a:fld>
            <a:endParaRPr lang="en-US"/>
          </a:p>
        </p:txBody>
      </p:sp>
    </p:spTree>
    <p:extLst>
      <p:ext uri="{BB962C8B-B14F-4D97-AF65-F5344CB8AC3E}">
        <p14:creationId xmlns:p14="http://schemas.microsoft.com/office/powerpoint/2010/main" val="55716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we now look forward at how firms see the next two years developing we're seeing that firms predict that the level of work in financial and operational advisory will continue, and so too will other advisory services such as raising finance, business planning and creditor liaison.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key aspect for IPs and their firms is that they need to ensure that they are actively promoting these aspects of their services.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it is worth pointing out that formal work is also predicted to see a significant net gain - especially in the corporate sector.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order to understand what might be driving these forecasted developments we dug a little deeper into IPs views. </a:t>
            </a:r>
          </a:p>
        </p:txBody>
      </p:sp>
      <p:sp>
        <p:nvSpPr>
          <p:cNvPr id="4" name="Slide Number Placeholder 3"/>
          <p:cNvSpPr>
            <a:spLocks noGrp="1"/>
          </p:cNvSpPr>
          <p:nvPr>
            <p:ph type="sldNum" sz="quarter" idx="10"/>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193291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asked about the most significant increase over the next two years is it surprising that formal corporate insolvency appointments have leapt to the top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order to understand what might be driving these forecasted developments we wanted to dig a little deeper into IPs views on what external factors come into play in their thinking. </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8</a:t>
            </a:fld>
            <a:endParaRPr lang="en-US"/>
          </a:p>
        </p:txBody>
      </p:sp>
    </p:spTree>
    <p:extLst>
      <p:ext uri="{BB962C8B-B14F-4D97-AF65-F5344CB8AC3E}">
        <p14:creationId xmlns:p14="http://schemas.microsoft.com/office/powerpoint/2010/main" val="16483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earlier slides were a representation of the changing shape of the sector, here’s a perspective on aspects that are seen as driving future change.</a:t>
            </a:r>
            <a:r>
              <a:rPr lang="en-US" baseline="0" dirty="0" smtClean="0"/>
              <a:t> </a:t>
            </a:r>
          </a:p>
          <a:p>
            <a:endParaRPr lang="en-US" baseline="0" dirty="0" smtClean="0"/>
          </a:p>
          <a:p>
            <a:r>
              <a:rPr lang="en-US" baseline="0" dirty="0" smtClean="0"/>
              <a:t>Continued uncertainty around the impact of </a:t>
            </a:r>
            <a:r>
              <a:rPr lang="en-US" baseline="0" dirty="0" err="1" smtClean="0"/>
              <a:t>Brexit</a:t>
            </a:r>
            <a:r>
              <a:rPr lang="en-US" baseline="0" dirty="0" smtClean="0"/>
              <a:t> and the implications of higher interest rates, unsurprisingly, loom large.</a:t>
            </a:r>
          </a:p>
          <a:p>
            <a:endParaRPr lang="en-US" baseline="0" dirty="0" smtClean="0"/>
          </a:p>
          <a:p>
            <a:r>
              <a:rPr lang="en-US" baseline="0" dirty="0" smtClean="0"/>
              <a:t>This is reinforced by the Q3, ICAEW Business Confidence Monitor, where the Confidence Index fell from 6.7 in Q2 to -8 in Q3. With input prices continuing to rise and the depreciation of Sterling failing to lead to faster growth in exports.</a:t>
            </a:r>
          </a:p>
          <a:p>
            <a:endParaRPr lang="en-US" baseline="0" dirty="0" smtClean="0"/>
          </a:p>
          <a:p>
            <a:r>
              <a:rPr lang="en-US" baseline="0" dirty="0" smtClean="0"/>
              <a:t>Attitudes, from the likes of HMRC as well as banks and creditors, towards the insolvency and business recovery sector also continue to have a major influence and are of concern to IP’s</a:t>
            </a:r>
          </a:p>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9</a:t>
            </a:fld>
            <a:endParaRPr lang="en-US"/>
          </a:p>
        </p:txBody>
      </p:sp>
    </p:spTree>
    <p:extLst>
      <p:ext uri="{BB962C8B-B14F-4D97-AF65-F5344CB8AC3E}">
        <p14:creationId xmlns:p14="http://schemas.microsoft.com/office/powerpoint/2010/main" val="3884955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rgbClr val="C1B7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marR="0" indent="0" algn="l" defTabSz="914400" rtl="0" eaLnBrk="1" fontAlgn="auto" latinLnBrk="0" hangingPunct="1">
              <a:lnSpc>
                <a:spcPct val="114000"/>
              </a:lnSpc>
              <a:spcBef>
                <a:spcPts val="1000"/>
              </a:spcBef>
              <a:spcAft>
                <a:spcPts val="0"/>
              </a:spcAft>
              <a:buClrTx/>
              <a:buSzTx/>
              <a:buFont typeface="Arial"/>
              <a:buNone/>
              <a:tabLst/>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3587388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6418217" y="1825625"/>
            <a:ext cx="5355771"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836024" y="1825625"/>
            <a:ext cx="5207726"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1093443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v2">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
        <p:nvSpPr>
          <p:cNvPr id="5" name="Content Placeholder 2"/>
          <p:cNvSpPr>
            <a:spLocks noGrp="1"/>
          </p:cNvSpPr>
          <p:nvPr>
            <p:ph idx="10"/>
          </p:nvPr>
        </p:nvSpPr>
        <p:spPr>
          <a:xfrm>
            <a:off x="838199" y="4126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2"/>
          <p:cNvSpPr>
            <a:spLocks noGrp="1"/>
          </p:cNvSpPr>
          <p:nvPr>
            <p:ph idx="12"/>
          </p:nvPr>
        </p:nvSpPr>
        <p:spPr>
          <a:xfrm>
            <a:off x="838199" y="1840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277677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a:prstGeom prst="rect">
            <a:avLst/>
          </a:prstGeo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10696" y="3680400"/>
            <a:ext cx="4236209" cy="1685674"/>
          </a:xfrm>
          <a:prstGeom prst="rect">
            <a:avLst/>
          </a:prstGeom>
        </p:spPr>
        <p:txBody>
          <a:bodyPr>
            <a:normAutofit/>
          </a:bodyPr>
          <a:lstStyle>
            <a:lvl1pPr marL="0" indent="0" algn="l">
              <a:buNone/>
              <a:defRPr sz="16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79" y="1654909"/>
            <a:ext cx="1701505" cy="3815033"/>
          </a:xfrm>
          <a:prstGeom prst="rect">
            <a:avLst/>
          </a:prstGeom>
        </p:spPr>
      </p:pic>
      <p:sp>
        <p:nvSpPr>
          <p:cNvPr id="1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rgbClr val="C1B7A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4190154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rgbClr val="FDE2AB"/>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0559519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rgbClr val="E7B59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248214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rgbClr val="CEB8B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5631506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5">
    <p:bg>
      <p:bgPr>
        <a:solidFill>
          <a:srgbClr val="A1C2CB"/>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8400830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6">
    <p:bg>
      <p:bgPr>
        <a:solidFill>
          <a:srgbClr val="97BDB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4138742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FDE2A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7">
    <p:bg>
      <p:bgPr>
        <a:solidFill>
          <a:srgbClr val="B5C09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31953042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8">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40794137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p>
            <a:r>
              <a:rPr lang="de-DE" smtClean="0"/>
              <a:t>© ICAEW 2017</a:t>
            </a:r>
            <a:endParaRPr lang="en-US" dirty="0"/>
          </a:p>
        </p:txBody>
      </p:sp>
    </p:spTree>
    <p:extLst>
      <p:ext uri="{BB962C8B-B14F-4D97-AF65-F5344CB8AC3E}">
        <p14:creationId xmlns:p14="http://schemas.microsoft.com/office/powerpoint/2010/main" val="423447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rgbClr val="E7B5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bg>
      <p:bgPr>
        <a:solidFill>
          <a:srgbClr val="CEB8B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5">
    <p:bg>
      <p:bgPr>
        <a:solidFill>
          <a:srgbClr val="A1C2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7"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6">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7">
    <p:bg>
      <p:bgPr>
        <a:solidFill>
          <a:srgbClr val="B5C09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8">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9"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content slide">
    <p:bg>
      <p:bgRef idx="1001">
        <a:schemeClr val="bg1"/>
      </p:bgRef>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
        <p:nvSpPr>
          <p:cNvPr id="7" name="TextBox 6"/>
          <p:cNvSpPr txBox="1"/>
          <p:nvPr userDrawn="1"/>
        </p:nvSpPr>
        <p:spPr>
          <a:xfrm>
            <a:off x="1131804" y="1340563"/>
            <a:ext cx="3168203" cy="4508927"/>
          </a:xfrm>
          <a:prstGeom prst="rect">
            <a:avLst/>
          </a:prstGeom>
          <a:noFill/>
        </p:spPr>
        <p:txBody>
          <a:bodyPr wrap="square" rtlCol="0">
            <a:spAutoFit/>
          </a:bodyPr>
          <a:lstStyle/>
          <a:p>
            <a:r>
              <a:rPr lang="en-GB" sz="28700" b="1" dirty="0" smtClean="0">
                <a:latin typeface="Times New Roman" panose="02020603050405020304" pitchFamily="18" charset="0"/>
                <a:cs typeface="Times New Roman" panose="02020603050405020304" pitchFamily="18" charset="0"/>
              </a:rPr>
              <a:t>2</a:t>
            </a:r>
            <a:endParaRPr lang="en-GB" sz="28700" b="1" dirty="0">
              <a:latin typeface="Times New Roman" panose="02020603050405020304" pitchFamily="18" charset="0"/>
              <a:cs typeface="Times New Roman" panose="02020603050405020304" pitchFamily="18" charset="0"/>
            </a:endParaRPr>
          </a:p>
        </p:txBody>
      </p:sp>
      <p:sp>
        <p:nvSpPr>
          <p:cNvPr id="8" name="Rectangle 7"/>
          <p:cNvSpPr/>
          <p:nvPr userDrawn="1"/>
        </p:nvSpPr>
        <p:spPr>
          <a:xfrm>
            <a:off x="4958739" y="2268832"/>
            <a:ext cx="5884521" cy="3231654"/>
          </a:xfrm>
          <a:prstGeom prst="rect">
            <a:avLst/>
          </a:prstGeom>
        </p:spPr>
        <p:txBody>
          <a:bodyPr wrap="square">
            <a:spAutoFit/>
          </a:bodyPr>
          <a:lstStyle/>
          <a:p>
            <a:pPr>
              <a:lnSpc>
                <a:spcPct val="100000"/>
              </a:lnSpc>
            </a:pPr>
            <a:r>
              <a:rPr lang="en-US" sz="3200" b="1" i="1" dirty="0" err="1">
                <a:latin typeface="Times New Roman" charset="0"/>
                <a:ea typeface="Times New Roman" charset="0"/>
                <a:cs typeface="Times New Roman" charset="0"/>
              </a:rPr>
              <a:t>L</a:t>
            </a:r>
            <a:r>
              <a:rPr lang="en-US" sz="3200" b="1" i="1" dirty="0" err="1" smtClean="0">
                <a:latin typeface="Times New Roman" charset="0"/>
                <a:ea typeface="Times New Roman" charset="0"/>
                <a:cs typeface="Times New Roman" charset="0"/>
              </a:rPr>
              <a:t>orem</a:t>
            </a:r>
            <a:r>
              <a:rPr lang="en-US" sz="3200" b="1" i="1" dirty="0" smtClean="0">
                <a:latin typeface="Times New Roman" charset="0"/>
                <a:ea typeface="Times New Roman" charset="0"/>
                <a:cs typeface="Times New Roman" charset="0"/>
              </a:rPr>
              <a:t> ipsum dolor sit </a:t>
            </a:r>
            <a:r>
              <a:rPr lang="en-US" sz="3200" b="1" i="1" dirty="0" err="1" smtClean="0">
                <a:latin typeface="Times New Roman" charset="0"/>
                <a:ea typeface="Times New Roman" charset="0"/>
                <a:cs typeface="Times New Roman" charset="0"/>
              </a:rPr>
              <a:t>amet</a:t>
            </a:r>
            <a:r>
              <a:rPr lang="en-US" sz="3200" b="1" i="1" dirty="0" smtClean="0">
                <a:latin typeface="Times New Roman" charset="0"/>
                <a:ea typeface="Times New Roman" charset="0"/>
                <a:cs typeface="Times New Roman" charset="0"/>
              </a:rPr>
              <a:t>, sit </a:t>
            </a:r>
            <a:r>
              <a:rPr lang="en-US" sz="3200" b="1" i="1" dirty="0" err="1" smtClean="0">
                <a:latin typeface="Times New Roman" charset="0"/>
                <a:ea typeface="Times New Roman" charset="0"/>
                <a:cs typeface="Times New Roman" charset="0"/>
              </a:rPr>
              <a:t>erat</a:t>
            </a:r>
            <a:r>
              <a:rPr lang="en-US" sz="3200" b="1" i="1" dirty="0" smtClean="0">
                <a:latin typeface="Times New Roman" charset="0"/>
                <a:ea typeface="Times New Roman" charset="0"/>
                <a:cs typeface="Times New Roman" charset="0"/>
              </a:rPr>
              <a:t> </a:t>
            </a:r>
            <a:r>
              <a:rPr lang="en-US" sz="3200" b="1" i="1" dirty="0" err="1" smtClean="0">
                <a:latin typeface="Times New Roman" charset="0"/>
                <a:ea typeface="Times New Roman" charset="0"/>
                <a:cs typeface="Times New Roman" charset="0"/>
              </a:rPr>
              <a:t>delectus</a:t>
            </a:r>
            <a:r>
              <a:rPr lang="en-US" sz="3200" b="1" i="1" dirty="0" smtClean="0">
                <a:latin typeface="Times New Roman" charset="0"/>
                <a:ea typeface="Times New Roman" charset="0"/>
                <a:cs typeface="Times New Roman" charset="0"/>
              </a:rPr>
              <a:t> postulant </a:t>
            </a:r>
            <a:r>
              <a:rPr lang="en-US" sz="3200" b="1" i="1" dirty="0" err="1" smtClean="0">
                <a:latin typeface="Times New Roman" charset="0"/>
                <a:ea typeface="Times New Roman" charset="0"/>
                <a:cs typeface="Times New Roman" charset="0"/>
              </a:rPr>
              <a:t>ut</a:t>
            </a:r>
            <a:r>
              <a:rPr lang="en-US" sz="3200" b="1" i="1" dirty="0" smtClean="0">
                <a:latin typeface="Times New Roman" charset="0"/>
                <a:ea typeface="Times New Roman" charset="0"/>
                <a:cs typeface="Times New Roman" charset="0"/>
              </a:rPr>
              <a:t> cum no </a:t>
            </a:r>
            <a:r>
              <a:rPr lang="en-US" sz="3200" b="1" i="1" dirty="0" err="1" smtClean="0">
                <a:latin typeface="Times New Roman" charset="0"/>
                <a:ea typeface="Times New Roman" charset="0"/>
                <a:cs typeface="Times New Roman" charset="0"/>
              </a:rPr>
              <a:t>elit</a:t>
            </a:r>
            <a:r>
              <a:rPr lang="en-US" sz="3200" b="1" i="1" dirty="0" smtClean="0">
                <a:latin typeface="Times New Roman" charset="0"/>
                <a:ea typeface="Times New Roman" charset="0"/>
                <a:cs typeface="Times New Roman" charset="0"/>
              </a:rPr>
              <a:t> </a:t>
            </a:r>
            <a:r>
              <a:rPr lang="en-US" sz="3200" b="1" i="1" dirty="0" err="1" smtClean="0">
                <a:latin typeface="Times New Roman" charset="0"/>
                <a:ea typeface="Times New Roman" charset="0"/>
                <a:cs typeface="Times New Roman" charset="0"/>
              </a:rPr>
              <a:t>electram</a:t>
            </a:r>
            <a:r>
              <a:rPr lang="en-US" sz="3200" b="1" i="1" dirty="0" smtClean="0">
                <a:latin typeface="Times New Roman" charset="0"/>
                <a:ea typeface="Times New Roman" charset="0"/>
                <a:cs typeface="Times New Roman" charset="0"/>
              </a:rPr>
              <a:t>.</a:t>
            </a:r>
          </a:p>
          <a:p>
            <a:pPr>
              <a:lnSpc>
                <a:spcPct val="100000"/>
              </a:lnSpc>
            </a:pPr>
            <a:endParaRPr lang="en-US" dirty="0"/>
          </a:p>
          <a:p>
            <a:pPr>
              <a:lnSpc>
                <a:spcPct val="100000"/>
              </a:lnSpc>
            </a:pPr>
            <a:r>
              <a:rPr lang="en-US" dirty="0" smtClean="0">
                <a:solidFill>
                  <a:srgbClr val="5E5E5E"/>
                </a:solidFill>
              </a:rPr>
              <a:t>Lorem ipsum dolor sit </a:t>
            </a:r>
            <a:r>
              <a:rPr lang="en-US" dirty="0" err="1" smtClean="0">
                <a:solidFill>
                  <a:srgbClr val="5E5E5E"/>
                </a:solidFill>
              </a:rPr>
              <a:t>amet</a:t>
            </a:r>
            <a:r>
              <a:rPr lang="en-US" dirty="0" smtClean="0">
                <a:solidFill>
                  <a:srgbClr val="5E5E5E"/>
                </a:solidFill>
              </a:rPr>
              <a:t>, sit </a:t>
            </a:r>
            <a:r>
              <a:rPr lang="en-US" dirty="0" err="1" smtClean="0">
                <a:solidFill>
                  <a:srgbClr val="5E5E5E"/>
                </a:solidFill>
              </a:rPr>
              <a:t>erat</a:t>
            </a:r>
            <a:r>
              <a:rPr lang="en-US" dirty="0" smtClean="0">
                <a:solidFill>
                  <a:srgbClr val="5E5E5E"/>
                </a:solidFill>
              </a:rPr>
              <a:t> </a:t>
            </a:r>
            <a:r>
              <a:rPr lang="en-US" dirty="0" err="1" smtClean="0">
                <a:solidFill>
                  <a:srgbClr val="5E5E5E"/>
                </a:solidFill>
              </a:rPr>
              <a:t>delectus</a:t>
            </a:r>
            <a:r>
              <a:rPr lang="en-US" dirty="0" smtClean="0">
                <a:solidFill>
                  <a:srgbClr val="5E5E5E"/>
                </a:solidFill>
              </a:rPr>
              <a:t> postulant </a:t>
            </a:r>
            <a:r>
              <a:rPr lang="en-US" dirty="0" err="1" smtClean="0">
                <a:solidFill>
                  <a:srgbClr val="5E5E5E"/>
                </a:solidFill>
              </a:rPr>
              <a:t>ut.</a:t>
            </a:r>
            <a:r>
              <a:rPr lang="en-US" dirty="0" smtClean="0">
                <a:solidFill>
                  <a:srgbClr val="5E5E5E"/>
                </a:solidFill>
              </a:rPr>
              <a:t> Cum no </a:t>
            </a:r>
            <a:r>
              <a:rPr lang="en-US" dirty="0" err="1" smtClean="0">
                <a:solidFill>
                  <a:srgbClr val="5E5E5E"/>
                </a:solidFill>
              </a:rPr>
              <a:t>elit</a:t>
            </a:r>
            <a:r>
              <a:rPr lang="en-US" dirty="0" smtClean="0">
                <a:solidFill>
                  <a:srgbClr val="5E5E5E"/>
                </a:solidFill>
              </a:rPr>
              <a:t> </a:t>
            </a:r>
            <a:r>
              <a:rPr lang="en-US" dirty="0" err="1" smtClean="0">
                <a:solidFill>
                  <a:srgbClr val="5E5E5E"/>
                </a:solidFill>
              </a:rPr>
              <a:t>electram</a:t>
            </a:r>
            <a:r>
              <a:rPr lang="en-US" dirty="0" smtClean="0">
                <a:solidFill>
                  <a:srgbClr val="5E5E5E"/>
                </a:solidFill>
              </a:rPr>
              <a:t>. Eos cu </a:t>
            </a:r>
            <a:r>
              <a:rPr lang="en-US" dirty="0" err="1" smtClean="0">
                <a:solidFill>
                  <a:srgbClr val="5E5E5E"/>
                </a:solidFill>
              </a:rPr>
              <a:t>velit</a:t>
            </a:r>
            <a:r>
              <a:rPr lang="en-US" dirty="0" smtClean="0">
                <a:solidFill>
                  <a:srgbClr val="5E5E5E"/>
                </a:solidFill>
              </a:rPr>
              <a:t> </a:t>
            </a:r>
            <a:r>
              <a:rPr lang="en-US" dirty="0" err="1" smtClean="0">
                <a:solidFill>
                  <a:srgbClr val="5E5E5E"/>
                </a:solidFill>
              </a:rPr>
              <a:t>errem</a:t>
            </a:r>
            <a:r>
              <a:rPr lang="en-US" dirty="0" smtClean="0">
                <a:solidFill>
                  <a:srgbClr val="5E5E5E"/>
                </a:solidFill>
              </a:rPr>
              <a:t> oblique, per at </a:t>
            </a:r>
            <a:r>
              <a:rPr lang="en-US" dirty="0" err="1" smtClean="0">
                <a:solidFill>
                  <a:srgbClr val="5E5E5E"/>
                </a:solidFill>
              </a:rPr>
              <a:t>homero</a:t>
            </a:r>
            <a:r>
              <a:rPr lang="en-US" dirty="0" smtClean="0">
                <a:solidFill>
                  <a:srgbClr val="5E5E5E"/>
                </a:solidFill>
              </a:rPr>
              <a:t> oblique </a:t>
            </a:r>
            <a:r>
              <a:rPr lang="en-US" dirty="0" err="1" smtClean="0">
                <a:solidFill>
                  <a:srgbClr val="5E5E5E"/>
                </a:solidFill>
              </a:rPr>
              <a:t>alterum</a:t>
            </a:r>
            <a:r>
              <a:rPr lang="en-US" dirty="0" smtClean="0">
                <a:solidFill>
                  <a:srgbClr val="5E5E5E"/>
                </a:solidFill>
              </a:rPr>
              <a:t>, </a:t>
            </a:r>
            <a:r>
              <a:rPr lang="en-US" dirty="0" err="1" smtClean="0">
                <a:solidFill>
                  <a:srgbClr val="5E5E5E"/>
                </a:solidFill>
              </a:rPr>
              <a:t>causae</a:t>
            </a:r>
            <a:r>
              <a:rPr lang="en-US" dirty="0" smtClean="0">
                <a:solidFill>
                  <a:srgbClr val="5E5E5E"/>
                </a:solidFill>
              </a:rPr>
              <a:t> </a:t>
            </a:r>
            <a:r>
              <a:rPr lang="en-US" dirty="0" err="1" smtClean="0">
                <a:solidFill>
                  <a:srgbClr val="5E5E5E"/>
                </a:solidFill>
              </a:rPr>
              <a:t>impedit</a:t>
            </a:r>
            <a:r>
              <a:rPr lang="en-US" dirty="0" smtClean="0">
                <a:solidFill>
                  <a:srgbClr val="5E5E5E"/>
                </a:solidFill>
              </a:rPr>
              <a:t> </a:t>
            </a:r>
            <a:r>
              <a:rPr lang="en-US" dirty="0" err="1" smtClean="0">
                <a:solidFill>
                  <a:srgbClr val="5E5E5E"/>
                </a:solidFill>
              </a:rPr>
              <a:t>accusamus</a:t>
            </a:r>
            <a:r>
              <a:rPr lang="en-US" dirty="0" smtClean="0">
                <a:solidFill>
                  <a:srgbClr val="5E5E5E"/>
                </a:solidFill>
              </a:rPr>
              <a:t> </a:t>
            </a:r>
            <a:r>
              <a:rPr lang="en-US" dirty="0" err="1" smtClean="0">
                <a:solidFill>
                  <a:srgbClr val="5E5E5E"/>
                </a:solidFill>
              </a:rPr>
              <a:t>vel</a:t>
            </a:r>
            <a:r>
              <a:rPr lang="en-US" dirty="0" smtClean="0">
                <a:solidFill>
                  <a:srgbClr val="5E5E5E"/>
                </a:solidFill>
              </a:rPr>
              <a:t> at. </a:t>
            </a:r>
            <a:r>
              <a:rPr lang="en-US" dirty="0" err="1" smtClean="0">
                <a:solidFill>
                  <a:srgbClr val="5E5E5E"/>
                </a:solidFill>
              </a:rPr>
              <a:t>Te</a:t>
            </a:r>
            <a:r>
              <a:rPr lang="en-US" dirty="0" smtClean="0">
                <a:solidFill>
                  <a:srgbClr val="5E5E5E"/>
                </a:solidFill>
              </a:rPr>
              <a:t> his </a:t>
            </a:r>
            <a:r>
              <a:rPr lang="en-US" dirty="0" err="1" smtClean="0">
                <a:solidFill>
                  <a:srgbClr val="5E5E5E"/>
                </a:solidFill>
              </a:rPr>
              <a:t>porro</a:t>
            </a:r>
            <a:r>
              <a:rPr lang="en-US" dirty="0" smtClean="0">
                <a:solidFill>
                  <a:srgbClr val="5E5E5E"/>
                </a:solidFill>
              </a:rPr>
              <a:t> </a:t>
            </a:r>
            <a:r>
              <a:rPr lang="en-US" dirty="0" err="1" smtClean="0">
                <a:solidFill>
                  <a:srgbClr val="5E5E5E"/>
                </a:solidFill>
              </a:rPr>
              <a:t>ubique</a:t>
            </a:r>
            <a:r>
              <a:rPr lang="en-US" dirty="0" smtClean="0">
                <a:solidFill>
                  <a:srgbClr val="5E5E5E"/>
                </a:solidFill>
              </a:rPr>
              <a:t> </a:t>
            </a:r>
            <a:r>
              <a:rPr lang="en-US" dirty="0" err="1" smtClean="0">
                <a:solidFill>
                  <a:srgbClr val="5E5E5E"/>
                </a:solidFill>
              </a:rPr>
              <a:t>petentium</a:t>
            </a:r>
            <a:r>
              <a:rPr lang="en-US" dirty="0" smtClean="0">
                <a:solidFill>
                  <a:srgbClr val="5E5E5E"/>
                </a:solidFill>
              </a:rPr>
              <a:t>. </a:t>
            </a:r>
            <a:r>
              <a:rPr lang="en-US" dirty="0" err="1" smtClean="0">
                <a:solidFill>
                  <a:srgbClr val="5E5E5E"/>
                </a:solidFill>
              </a:rPr>
              <a:t>Eu</a:t>
            </a:r>
            <a:r>
              <a:rPr lang="en-US" dirty="0" smtClean="0">
                <a:solidFill>
                  <a:srgbClr val="5E5E5E"/>
                </a:solidFill>
              </a:rPr>
              <a:t> </a:t>
            </a:r>
            <a:r>
              <a:rPr lang="en-US" dirty="0" err="1" smtClean="0">
                <a:solidFill>
                  <a:srgbClr val="5E5E5E"/>
                </a:solidFill>
              </a:rPr>
              <a:t>nam</a:t>
            </a:r>
            <a:r>
              <a:rPr lang="en-US" dirty="0" smtClean="0">
                <a:solidFill>
                  <a:srgbClr val="5E5E5E"/>
                </a:solidFill>
              </a:rPr>
              <a:t> lorem </a:t>
            </a:r>
            <a:r>
              <a:rPr lang="en-US" dirty="0" err="1" smtClean="0">
                <a:solidFill>
                  <a:srgbClr val="5E5E5E"/>
                </a:solidFill>
              </a:rPr>
              <a:t>velit</a:t>
            </a:r>
            <a:r>
              <a:rPr lang="en-US" dirty="0" smtClean="0">
                <a:solidFill>
                  <a:srgbClr val="5E5E5E"/>
                </a:solidFill>
              </a:rPr>
              <a:t> </a:t>
            </a:r>
            <a:r>
              <a:rPr lang="en-US" dirty="0" err="1" smtClean="0">
                <a:solidFill>
                  <a:srgbClr val="5E5E5E"/>
                </a:solidFill>
              </a:rPr>
              <a:t>elitr</a:t>
            </a:r>
            <a:r>
              <a:rPr lang="en-US" dirty="0" smtClean="0">
                <a:solidFill>
                  <a:srgbClr val="5E5E5E"/>
                </a:solidFill>
              </a:rPr>
              <a:t>, </a:t>
            </a:r>
            <a:r>
              <a:rPr lang="en-US" dirty="0" err="1" smtClean="0">
                <a:solidFill>
                  <a:srgbClr val="5E5E5E"/>
                </a:solidFill>
              </a:rPr>
              <a:t>eos</a:t>
            </a:r>
            <a:r>
              <a:rPr lang="en-US" dirty="0" smtClean="0">
                <a:solidFill>
                  <a:srgbClr val="5E5E5E"/>
                </a:solidFill>
              </a:rPr>
              <a:t> </a:t>
            </a:r>
            <a:r>
              <a:rPr lang="en-US" dirty="0" err="1" smtClean="0">
                <a:solidFill>
                  <a:srgbClr val="5E5E5E"/>
                </a:solidFill>
              </a:rPr>
              <a:t>te</a:t>
            </a:r>
            <a:r>
              <a:rPr lang="en-US" dirty="0" smtClean="0">
                <a:solidFill>
                  <a:srgbClr val="5E5E5E"/>
                </a:solidFill>
              </a:rPr>
              <a:t> </a:t>
            </a:r>
            <a:r>
              <a:rPr lang="en-US" dirty="0" err="1" smtClean="0">
                <a:solidFill>
                  <a:srgbClr val="5E5E5E"/>
                </a:solidFill>
              </a:rPr>
              <a:t>quodsi</a:t>
            </a:r>
            <a:r>
              <a:rPr lang="en-US" dirty="0" smtClean="0">
                <a:solidFill>
                  <a:srgbClr val="5E5E5E"/>
                </a:solidFill>
              </a:rPr>
              <a:t> </a:t>
            </a:r>
            <a:r>
              <a:rPr lang="en-US" dirty="0" err="1" smtClean="0">
                <a:solidFill>
                  <a:srgbClr val="5E5E5E"/>
                </a:solidFill>
              </a:rPr>
              <a:t>perpetua</a:t>
            </a:r>
            <a:r>
              <a:rPr lang="en-US" dirty="0" smtClean="0">
                <a:solidFill>
                  <a:srgbClr val="5E5E5E"/>
                </a:solidFill>
              </a:rPr>
              <a: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8831" y="1977142"/>
            <a:ext cx="1701505" cy="3815033"/>
          </a:xfrm>
          <a:prstGeom prst="rect">
            <a:avLst/>
          </a:prstGeom>
        </p:spPr>
      </p:pic>
      <p:sp>
        <p:nvSpPr>
          <p:cNvPr id="14" name="Title 1"/>
          <p:cNvSpPr txBox="1">
            <a:spLocks/>
          </p:cNvSpPr>
          <p:nvPr userDrawn="1"/>
        </p:nvSpPr>
        <p:spPr>
          <a:xfrm>
            <a:off x="990599" y="517525"/>
            <a:ext cx="10935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1" kern="1200">
                <a:solidFill>
                  <a:schemeClr val="tx1"/>
                </a:solidFill>
                <a:latin typeface="Times New Roman" charset="0"/>
                <a:ea typeface="Times New Roman" charset="0"/>
                <a:cs typeface="Times New Roman"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62829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itle Placeholder 32"/>
          <p:cNvSpPr>
            <a:spLocks noGrp="1"/>
          </p:cNvSpPr>
          <p:nvPr>
            <p:ph type="title"/>
          </p:nvPr>
        </p:nvSpPr>
        <p:spPr>
          <a:xfrm>
            <a:off x="838200" y="365125"/>
            <a:ext cx="109368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4" name="Text Placeholder 33"/>
          <p:cNvSpPr>
            <a:spLocks noGrp="1"/>
          </p:cNvSpPr>
          <p:nvPr>
            <p:ph type="body" idx="1"/>
          </p:nvPr>
        </p:nvSpPr>
        <p:spPr>
          <a:xfrm>
            <a:off x="838200" y="1825625"/>
            <a:ext cx="109368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6"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smtClean="0"/>
              <a:t>© ICAEW 2017</a:t>
            </a:r>
            <a:endParaRPr lang="en-US" dirty="0"/>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 id="2147483660" r:id="rId4"/>
    <p:sldLayoutId id="2147483664" r:id="rId5"/>
    <p:sldLayoutId id="2147483662" r:id="rId6"/>
    <p:sldLayoutId id="2147483665" r:id="rId7"/>
    <p:sldLayoutId id="2147483649" r:id="rId8"/>
    <p:sldLayoutId id="2147483669" r:id="rId9"/>
    <p:sldLayoutId id="2147483650" r:id="rId10"/>
    <p:sldLayoutId id="2147483652" r:id="rId11"/>
    <p:sldLayoutId id="2147483677" r:id="rId12"/>
    <p:sldLayoutId id="2147483666" r:id="rId13"/>
    <p:sldLayoutId id="2147483668" r:id="rId14"/>
    <p:sldLayoutId id="2147483670" r:id="rId15"/>
    <p:sldLayoutId id="2147483671" r:id="rId16"/>
    <p:sldLayoutId id="2147483672" r:id="rId17"/>
    <p:sldLayoutId id="2147483673" r:id="rId18"/>
    <p:sldLayoutId id="2147483674" r:id="rId19"/>
    <p:sldLayoutId id="2147483675" r:id="rId20"/>
    <p:sldLayoutId id="2147483676" r:id="rId21"/>
    <p:sldLayoutId id="2147483678" r:id="rId2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66.sv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70.sv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68.svg"/><Relationship Id="rId14" Type="http://schemas.openxmlformats.org/officeDocument/2006/relationships/image" Target="../media/image7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1.xml"/><Relationship Id="rId5" Type="http://schemas.openxmlformats.org/officeDocument/2006/relationships/image" Target="../media/image4.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0.svg"/><Relationship Id="rId3" Type="http://schemas.openxmlformats.org/officeDocument/2006/relationships/image" Target="../media/image8.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image" Target="../media/image34.svg"/><Relationship Id="rId2" Type="http://schemas.openxmlformats.org/officeDocument/2006/relationships/notesSlide" Target="../notesSlides/notesSlide6.xml"/><Relationship Id="rId16"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28.svg"/><Relationship Id="rId5" Type="http://schemas.openxmlformats.org/officeDocument/2006/relationships/chart" Target="../charts/chart5.xml"/><Relationship Id="rId15" Type="http://schemas.openxmlformats.org/officeDocument/2006/relationships/image" Target="../media/image32.svg"/><Relationship Id="rId10" Type="http://schemas.openxmlformats.org/officeDocument/2006/relationships/image" Target="../media/image11.png"/><Relationship Id="rId4" Type="http://schemas.openxmlformats.org/officeDocument/2006/relationships/image" Target="../media/image25.svg"/><Relationship Id="rId9" Type="http://schemas.openxmlformats.org/officeDocument/2006/relationships/image" Target="../media/image27.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lstStyle/>
          <a:p>
            <a:r>
              <a:rPr lang="en-US" dirty="0"/>
              <a:t>Promoting the value of </a:t>
            </a:r>
            <a:r>
              <a:rPr lang="en-US" dirty="0" smtClean="0"/>
              <a:t/>
            </a:r>
            <a:br>
              <a:rPr lang="en-US" dirty="0" smtClean="0"/>
            </a:br>
            <a:r>
              <a:rPr lang="en-US" dirty="0" smtClean="0"/>
              <a:t>ICAEW </a:t>
            </a:r>
            <a:r>
              <a:rPr lang="en-US" dirty="0"/>
              <a:t>licensed insolvency practitioners</a:t>
            </a:r>
          </a:p>
        </p:txBody>
      </p:sp>
      <p:sp>
        <p:nvSpPr>
          <p:cNvPr id="4" name="Footer Placeholder 3"/>
          <p:cNvSpPr>
            <a:spLocks noGrp="1"/>
          </p:cNvSpPr>
          <p:nvPr>
            <p:ph type="ftr" sz="quarter" idx="3"/>
          </p:nvPr>
        </p:nvSpPr>
        <p:spPr>
          <a:prstGeom prst="rect">
            <a:avLst/>
          </a:prstGeom>
        </p:spPr>
        <p:txBody>
          <a:bodyPr/>
          <a:lstStyle/>
          <a:p>
            <a:r>
              <a:rPr lang="de-DE" smtClean="0"/>
              <a:t>© ICAEW 2017</a:t>
            </a:r>
            <a:endParaRPr lang="en-US" dirty="0"/>
          </a:p>
        </p:txBody>
      </p:sp>
    </p:spTree>
    <p:extLst>
      <p:ext uri="{BB962C8B-B14F-4D97-AF65-F5344CB8AC3E}">
        <p14:creationId xmlns:p14="http://schemas.microsoft.com/office/powerpoint/2010/main" val="175900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841"/>
            <a:ext cx="10935789" cy="1325563"/>
          </a:xfrm>
        </p:spPr>
        <p:txBody>
          <a:bodyPr/>
          <a:lstStyle/>
          <a:p>
            <a:r>
              <a:rPr lang="en-US" dirty="0" smtClean="0"/>
              <a:t>Sectors facing increased financial difficulties</a:t>
            </a:r>
            <a:endParaRPr lang="en-US" dirty="0"/>
          </a:p>
        </p:txBody>
      </p:sp>
      <p:sp>
        <p:nvSpPr>
          <p:cNvPr id="3" name="Content Placeholder 2"/>
          <p:cNvSpPr>
            <a:spLocks noGrp="1"/>
          </p:cNvSpPr>
          <p:nvPr>
            <p:ph idx="1"/>
          </p:nvPr>
        </p:nvSpPr>
        <p:spPr>
          <a:xfrm>
            <a:off x="838199" y="5987412"/>
            <a:ext cx="10935789" cy="746351"/>
          </a:xfrm>
        </p:spPr>
        <p:txBody>
          <a:bodyPr>
            <a:normAutofit/>
          </a:bodyPr>
          <a:lstStyle/>
          <a:p>
            <a:pPr marL="0" indent="0">
              <a:spcBef>
                <a:spcPts val="0"/>
              </a:spcBef>
              <a:buNone/>
            </a:pPr>
            <a:r>
              <a:rPr lang="en-GB" sz="1500" dirty="0"/>
              <a:t>Q13. Over the next two years, what sectors do you think will face increased financial difficulty? (</a:t>
            </a:r>
            <a:r>
              <a:rPr lang="en-GB" sz="1500" dirty="0" smtClean="0"/>
              <a:t>base: 145)</a:t>
            </a:r>
            <a:endParaRPr lang="en-GB" sz="1500" dirty="0"/>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cxnSp>
        <p:nvCxnSpPr>
          <p:cNvPr id="12" name="Straight Connector 11">
            <a:extLst>
              <a:ext uri="{FF2B5EF4-FFF2-40B4-BE49-F238E27FC236}">
                <a16:creationId xmlns="" xmlns:a16="http://schemas.microsoft.com/office/drawing/2014/main" id="{A5AF92E6-18FA-4FA4-9353-898AD41ADBC1}"/>
              </a:ext>
            </a:extLst>
          </p:cNvPr>
          <p:cNvCxnSpPr>
            <a:cxnSpLocks/>
          </p:cNvCxnSpPr>
          <p:nvPr/>
        </p:nvCxnSpPr>
        <p:spPr>
          <a:xfrm>
            <a:off x="5370096" y="1093124"/>
            <a:ext cx="0" cy="469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 xmlns:a16="http://schemas.microsoft.com/office/drawing/2014/main" id="{4A7E8BD0-29C9-4A50-896C-90A43B56C5B8}"/>
              </a:ext>
            </a:extLst>
          </p:cNvPr>
          <p:cNvGraphicFramePr>
            <a:graphicFrameLocks noGrp="1"/>
          </p:cNvGraphicFramePr>
          <p:nvPr>
            <p:extLst>
              <p:ext uri="{D42A27DB-BD31-4B8C-83A1-F6EECF244321}">
                <p14:modId xmlns:p14="http://schemas.microsoft.com/office/powerpoint/2010/main" val="1875625492"/>
              </p:ext>
            </p:extLst>
          </p:nvPr>
        </p:nvGraphicFramePr>
        <p:xfrm>
          <a:off x="2660048" y="1277137"/>
          <a:ext cx="2211114" cy="4216821"/>
        </p:xfrm>
        <a:graphic>
          <a:graphicData uri="http://schemas.openxmlformats.org/drawingml/2006/table">
            <a:tbl>
              <a:tblPr bandRow="1">
                <a:tableStyleId>{073A0DAA-6AF3-43AB-8588-CEC1D06C72B9}</a:tableStyleId>
              </a:tblPr>
              <a:tblGrid>
                <a:gridCol w="1105557">
                  <a:extLst>
                    <a:ext uri="{9D8B030D-6E8A-4147-A177-3AD203B41FA5}">
                      <a16:colId xmlns="" xmlns:a16="http://schemas.microsoft.com/office/drawing/2014/main" val="987776913"/>
                    </a:ext>
                  </a:extLst>
                </a:gridCol>
                <a:gridCol w="1105557">
                  <a:extLst>
                    <a:ext uri="{9D8B030D-6E8A-4147-A177-3AD203B41FA5}">
                      <a16:colId xmlns="" xmlns:a16="http://schemas.microsoft.com/office/drawing/2014/main" val="1654572291"/>
                    </a:ext>
                  </a:extLst>
                </a:gridCol>
              </a:tblGrid>
              <a:tr h="1405607">
                <a:tc>
                  <a:txBody>
                    <a:bodyPr/>
                    <a:lstStyle/>
                    <a:p>
                      <a:pPr algn="ctr"/>
                      <a:r>
                        <a:rPr lang="en-GB" sz="2000" b="1" dirty="0"/>
                        <a:t>Retail</a:t>
                      </a:r>
                    </a:p>
                  </a:txBody>
                  <a:tcPr anchor="ctr"/>
                </a:tc>
                <a:tc>
                  <a:txBody>
                    <a:bodyPr/>
                    <a:lstStyle/>
                    <a:p>
                      <a:pPr algn="ctr"/>
                      <a:r>
                        <a:rPr lang="en-GB" sz="2800" b="1" dirty="0"/>
                        <a:t>77%</a:t>
                      </a:r>
                    </a:p>
                  </a:txBody>
                  <a:tcPr anchor="ctr"/>
                </a:tc>
                <a:extLst>
                  <a:ext uri="{0D108BD9-81ED-4DB2-BD59-A6C34878D82A}">
                    <a16:rowId xmlns="" xmlns:a16="http://schemas.microsoft.com/office/drawing/2014/main" val="346988498"/>
                  </a:ext>
                </a:extLst>
              </a:tr>
              <a:tr h="1405607">
                <a:tc>
                  <a:txBody>
                    <a:bodyPr/>
                    <a:lstStyle/>
                    <a:p>
                      <a:pPr marL="0" algn="ctr" defTabSz="914400" rtl="0" eaLnBrk="1" latinLnBrk="0" hangingPunct="1"/>
                      <a:r>
                        <a:rPr lang="en-GB" sz="2000" b="1" kern="1200" dirty="0">
                          <a:solidFill>
                            <a:schemeClr val="dk1"/>
                          </a:solidFill>
                          <a:latin typeface="+mn-lt"/>
                          <a:ea typeface="+mn-ea"/>
                          <a:cs typeface="+mn-cs"/>
                        </a:rPr>
                        <a:t>Care homes</a:t>
                      </a:r>
                    </a:p>
                  </a:txBody>
                  <a:tcPr anchor="ctr"/>
                </a:tc>
                <a:tc>
                  <a:txBody>
                    <a:bodyPr/>
                    <a:lstStyle/>
                    <a:p>
                      <a:pPr algn="ctr"/>
                      <a:r>
                        <a:rPr lang="en-GB" sz="2800" b="1" dirty="0"/>
                        <a:t>70%</a:t>
                      </a:r>
                    </a:p>
                  </a:txBody>
                  <a:tcPr anchor="ctr"/>
                </a:tc>
                <a:extLst>
                  <a:ext uri="{0D108BD9-81ED-4DB2-BD59-A6C34878D82A}">
                    <a16:rowId xmlns="" xmlns:a16="http://schemas.microsoft.com/office/drawing/2014/main" val="4187278825"/>
                  </a:ext>
                </a:extLst>
              </a:tr>
              <a:tr h="1405607">
                <a:tc>
                  <a:txBody>
                    <a:bodyPr/>
                    <a:lstStyle/>
                    <a:p>
                      <a:pPr marL="0" algn="ctr" defTabSz="914400" rtl="0" eaLnBrk="1" latinLnBrk="0" hangingPunct="1"/>
                      <a:r>
                        <a:rPr lang="en-GB" sz="2000" b="1" kern="1200" dirty="0">
                          <a:solidFill>
                            <a:schemeClr val="dk1"/>
                          </a:solidFill>
                          <a:latin typeface="+mn-lt"/>
                          <a:ea typeface="+mn-ea"/>
                          <a:cs typeface="+mn-cs"/>
                        </a:rPr>
                        <a:t>Health-care</a:t>
                      </a:r>
                    </a:p>
                  </a:txBody>
                  <a:tcPr anchor="ctr"/>
                </a:tc>
                <a:tc>
                  <a:txBody>
                    <a:bodyPr/>
                    <a:lstStyle/>
                    <a:p>
                      <a:pPr marL="0" algn="ctr" defTabSz="914400" rtl="0" eaLnBrk="1" latinLnBrk="0" hangingPunct="1"/>
                      <a:r>
                        <a:rPr lang="en-GB" sz="2800" b="1" kern="1200" dirty="0">
                          <a:solidFill>
                            <a:schemeClr val="dk1"/>
                          </a:solidFill>
                          <a:latin typeface="+mn-lt"/>
                          <a:ea typeface="+mn-ea"/>
                          <a:cs typeface="+mn-cs"/>
                        </a:rPr>
                        <a:t>44%</a:t>
                      </a:r>
                    </a:p>
                  </a:txBody>
                  <a:tcPr anchor="ctr"/>
                </a:tc>
                <a:extLst>
                  <a:ext uri="{0D108BD9-81ED-4DB2-BD59-A6C34878D82A}">
                    <a16:rowId xmlns="" xmlns:a16="http://schemas.microsoft.com/office/drawing/2014/main" val="801215003"/>
                  </a:ext>
                </a:extLst>
              </a:tr>
            </a:tbl>
          </a:graphicData>
        </a:graphic>
      </p:graphicFrame>
      <p:graphicFrame>
        <p:nvGraphicFramePr>
          <p:cNvPr id="14" name="Chart 13">
            <a:extLst>
              <a:ext uri="{FF2B5EF4-FFF2-40B4-BE49-F238E27FC236}">
                <a16:creationId xmlns="" xmlns:a16="http://schemas.microsoft.com/office/drawing/2014/main" id="{25566FA0-3807-480D-9479-26091C3D1439}"/>
              </a:ext>
            </a:extLst>
          </p:cNvPr>
          <p:cNvGraphicFramePr/>
          <p:nvPr>
            <p:extLst>
              <p:ext uri="{D42A27DB-BD31-4B8C-83A1-F6EECF244321}">
                <p14:modId xmlns:p14="http://schemas.microsoft.com/office/powerpoint/2010/main" val="4172638155"/>
              </p:ext>
            </p:extLst>
          </p:nvPr>
        </p:nvGraphicFramePr>
        <p:xfrm>
          <a:off x="5702604" y="997526"/>
          <a:ext cx="4020337" cy="4753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23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Decline and recovery curve</a:t>
            </a:r>
          </a:p>
        </p:txBody>
      </p:sp>
      <p:sp>
        <p:nvSpPr>
          <p:cNvPr id="4" name="Footer Placeholder 3"/>
          <p:cNvSpPr>
            <a:spLocks noGrp="1"/>
          </p:cNvSpPr>
          <p:nvPr>
            <p:ph type="ftr" sz="quarter" idx="3"/>
          </p:nvPr>
        </p:nvSpPr>
        <p:spPr/>
        <p:txBody>
          <a:bodyPr/>
          <a:lstStyle/>
          <a:p>
            <a:r>
              <a:rPr lang="de-DE" smtClean="0"/>
              <a:t>© ICAEW 2017</a:t>
            </a:r>
            <a:endParaRPr lang="en-US" dirty="0"/>
          </a:p>
        </p:txBody>
      </p:sp>
      <p:pic>
        <p:nvPicPr>
          <p:cNvPr id="8" name="Content Placeholder 7"/>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3413022" y="1617078"/>
            <a:ext cx="4869003" cy="4992269"/>
          </a:xfrm>
          <a:prstGeom prst="rect">
            <a:avLst/>
          </a:prstGeom>
        </p:spPr>
      </p:pic>
    </p:spTree>
    <p:extLst>
      <p:ext uri="{BB962C8B-B14F-4D97-AF65-F5344CB8AC3E}">
        <p14:creationId xmlns:p14="http://schemas.microsoft.com/office/powerpoint/2010/main" val="254313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700"/>
            <a:ext cx="11353800" cy="1325563"/>
          </a:xfrm>
        </p:spPr>
        <p:txBody>
          <a:bodyPr/>
          <a:lstStyle/>
          <a:p>
            <a:r>
              <a:rPr lang="en-US" dirty="0" smtClean="0"/>
              <a:t>Reasons preventing companies seeking advice earlier</a:t>
            </a:r>
            <a:endParaRPr lang="en-US" dirty="0"/>
          </a:p>
        </p:txBody>
      </p:sp>
      <p:sp>
        <p:nvSpPr>
          <p:cNvPr id="3" name="Content Placeholder 2"/>
          <p:cNvSpPr>
            <a:spLocks noGrp="1"/>
          </p:cNvSpPr>
          <p:nvPr>
            <p:ph idx="1"/>
          </p:nvPr>
        </p:nvSpPr>
        <p:spPr>
          <a:xfrm>
            <a:off x="838200" y="6028119"/>
            <a:ext cx="9594604" cy="746351"/>
          </a:xfrm>
        </p:spPr>
        <p:txBody>
          <a:bodyPr>
            <a:normAutofit/>
          </a:bodyPr>
          <a:lstStyle/>
          <a:p>
            <a:pPr marL="0" indent="0">
              <a:buNone/>
            </a:pPr>
            <a:r>
              <a:rPr lang="en-GB" sz="1500" dirty="0"/>
              <a:t>Q16. What do you think are the top three reasons preventing companies/individuals from seeking professional advice earlier? (base: 145)</a:t>
            </a:r>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cxnSp>
        <p:nvCxnSpPr>
          <p:cNvPr id="12" name="Straight Connector 11">
            <a:extLst>
              <a:ext uri="{FF2B5EF4-FFF2-40B4-BE49-F238E27FC236}">
                <a16:creationId xmlns="" xmlns:a16="http://schemas.microsoft.com/office/drawing/2014/main" id="{2F107763-3B12-4284-A808-FAB82278E6F9}"/>
              </a:ext>
            </a:extLst>
          </p:cNvPr>
          <p:cNvCxnSpPr>
            <a:cxnSpLocks/>
          </p:cNvCxnSpPr>
          <p:nvPr/>
        </p:nvCxnSpPr>
        <p:spPr>
          <a:xfrm>
            <a:off x="5495758" y="955964"/>
            <a:ext cx="0" cy="469669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 xmlns:a16="http://schemas.microsoft.com/office/drawing/2014/main" id="{EB6DF9CE-34C7-4718-AC76-71C598D2E94E}"/>
              </a:ext>
            </a:extLst>
          </p:cNvPr>
          <p:cNvGraphicFramePr>
            <a:graphicFrameLocks noGrp="1"/>
          </p:cNvGraphicFramePr>
          <p:nvPr>
            <p:extLst>
              <p:ext uri="{D42A27DB-BD31-4B8C-83A1-F6EECF244321}">
                <p14:modId xmlns:p14="http://schemas.microsoft.com/office/powerpoint/2010/main" val="2023488006"/>
              </p:ext>
            </p:extLst>
          </p:nvPr>
        </p:nvGraphicFramePr>
        <p:xfrm>
          <a:off x="2882818" y="1247415"/>
          <a:ext cx="2211114" cy="4334235"/>
        </p:xfrm>
        <a:graphic>
          <a:graphicData uri="http://schemas.openxmlformats.org/drawingml/2006/table">
            <a:tbl>
              <a:tblPr bandRow="1">
                <a:tableStyleId>{073A0DAA-6AF3-43AB-8588-CEC1D06C72B9}</a:tableStyleId>
              </a:tblPr>
              <a:tblGrid>
                <a:gridCol w="1105557">
                  <a:extLst>
                    <a:ext uri="{9D8B030D-6E8A-4147-A177-3AD203B41FA5}">
                      <a16:colId xmlns="" xmlns:a16="http://schemas.microsoft.com/office/drawing/2014/main" val="987776913"/>
                    </a:ext>
                  </a:extLst>
                </a:gridCol>
                <a:gridCol w="1105557">
                  <a:extLst>
                    <a:ext uri="{9D8B030D-6E8A-4147-A177-3AD203B41FA5}">
                      <a16:colId xmlns="" xmlns:a16="http://schemas.microsoft.com/office/drawing/2014/main" val="1654572291"/>
                    </a:ext>
                  </a:extLst>
                </a:gridCol>
              </a:tblGrid>
              <a:tr h="1094588">
                <a:tc>
                  <a:txBody>
                    <a:bodyPr/>
                    <a:lstStyle/>
                    <a:p>
                      <a:pPr algn="ctr"/>
                      <a:r>
                        <a:rPr lang="en-GB" sz="1200" b="1" dirty="0"/>
                        <a:t>Worry about loss of control in the final outcome</a:t>
                      </a:r>
                    </a:p>
                  </a:txBody>
                  <a:tcPr anchor="ctr">
                    <a:solidFill>
                      <a:srgbClr val="B5C097"/>
                    </a:solidFill>
                  </a:tcPr>
                </a:tc>
                <a:tc>
                  <a:txBody>
                    <a:bodyPr/>
                    <a:lstStyle/>
                    <a:p>
                      <a:pPr algn="ctr"/>
                      <a:r>
                        <a:rPr lang="en-GB" sz="2800" b="1" dirty="0"/>
                        <a:t>57%</a:t>
                      </a:r>
                    </a:p>
                  </a:txBody>
                  <a:tcPr anchor="ctr">
                    <a:solidFill>
                      <a:srgbClr val="B5C097"/>
                    </a:solidFill>
                  </a:tcPr>
                </a:tc>
                <a:extLst>
                  <a:ext uri="{0D108BD9-81ED-4DB2-BD59-A6C34878D82A}">
                    <a16:rowId xmlns="" xmlns:a16="http://schemas.microsoft.com/office/drawing/2014/main" val="346988498"/>
                  </a:ext>
                </a:extLst>
              </a:tr>
              <a:tr h="110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Lack of knowledge of options</a:t>
                      </a:r>
                    </a:p>
                  </a:txBody>
                  <a:tcPr anchor="ctr">
                    <a:solidFill>
                      <a:srgbClr val="B5C097"/>
                    </a:solidFill>
                  </a:tcPr>
                </a:tc>
                <a:tc>
                  <a:txBody>
                    <a:bodyPr/>
                    <a:lstStyle/>
                    <a:p>
                      <a:pPr algn="ctr"/>
                      <a:r>
                        <a:rPr lang="en-GB" sz="2000" dirty="0"/>
                        <a:t>52%</a:t>
                      </a:r>
                      <a:endParaRPr lang="en-GB" sz="2000" b="1" dirty="0"/>
                    </a:p>
                  </a:txBody>
                  <a:tcPr anchor="ctr">
                    <a:solidFill>
                      <a:srgbClr val="B5C097"/>
                    </a:solidFill>
                  </a:tcPr>
                </a:tc>
                <a:extLst>
                  <a:ext uri="{0D108BD9-81ED-4DB2-BD59-A6C34878D82A}">
                    <a16:rowId xmlns="" xmlns:a16="http://schemas.microsoft.com/office/drawing/2014/main" val="4187278825"/>
                  </a:ext>
                </a:extLst>
              </a:tr>
              <a:tr h="1106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Fear of impact on family and lifestyle</a:t>
                      </a:r>
                    </a:p>
                  </a:txBody>
                  <a:tcPr anchor="ctr">
                    <a:solidFill>
                      <a:srgbClr val="B5C097"/>
                    </a:solidFill>
                  </a:tcPr>
                </a:tc>
                <a:tc>
                  <a:txBody>
                    <a:bodyPr/>
                    <a:lstStyle/>
                    <a:p>
                      <a:pPr algn="ctr"/>
                      <a:r>
                        <a:rPr lang="en-GB" sz="2000" dirty="0"/>
                        <a:t>41%</a:t>
                      </a:r>
                      <a:endParaRPr lang="en-GB" sz="2000" b="1" dirty="0"/>
                    </a:p>
                  </a:txBody>
                  <a:tcPr anchor="ctr">
                    <a:solidFill>
                      <a:srgbClr val="B5C097"/>
                    </a:solidFill>
                  </a:tcPr>
                </a:tc>
                <a:extLst>
                  <a:ext uri="{0D108BD9-81ED-4DB2-BD59-A6C34878D82A}">
                    <a16:rowId xmlns="" xmlns:a16="http://schemas.microsoft.com/office/drawing/2014/main" val="801215003"/>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Concern over costs</a:t>
                      </a:r>
                    </a:p>
                  </a:txBody>
                  <a:tcPr anchor="ctr">
                    <a:solidFill>
                      <a:srgbClr val="B5C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41%</a:t>
                      </a:r>
                      <a:endParaRPr lang="en-GB" sz="2000" b="1" dirty="0"/>
                    </a:p>
                  </a:txBody>
                  <a:tcPr anchor="ctr">
                    <a:solidFill>
                      <a:srgbClr val="B5C097"/>
                    </a:solidFill>
                  </a:tcPr>
                </a:tc>
                <a:extLst>
                  <a:ext uri="{0D108BD9-81ED-4DB2-BD59-A6C34878D82A}">
                    <a16:rowId xmlns="" xmlns:a16="http://schemas.microsoft.com/office/drawing/2014/main" val="101709409"/>
                  </a:ext>
                </a:extLst>
              </a:tr>
            </a:tbl>
          </a:graphicData>
        </a:graphic>
      </p:graphicFrame>
      <p:graphicFrame>
        <p:nvGraphicFramePr>
          <p:cNvPr id="14" name="Chart 13">
            <a:extLst>
              <a:ext uri="{FF2B5EF4-FFF2-40B4-BE49-F238E27FC236}">
                <a16:creationId xmlns="" xmlns:a16="http://schemas.microsoft.com/office/drawing/2014/main" id="{35A981D2-921D-41FF-BC03-75F15F16EEB1}"/>
              </a:ext>
            </a:extLst>
          </p:cNvPr>
          <p:cNvGraphicFramePr/>
          <p:nvPr>
            <p:extLst>
              <p:ext uri="{D42A27DB-BD31-4B8C-83A1-F6EECF244321}">
                <p14:modId xmlns:p14="http://schemas.microsoft.com/office/powerpoint/2010/main" val="464543996"/>
              </p:ext>
            </p:extLst>
          </p:nvPr>
        </p:nvGraphicFramePr>
        <p:xfrm>
          <a:off x="5828266" y="997526"/>
          <a:ext cx="4020337" cy="4995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682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841"/>
            <a:ext cx="10935789" cy="1325563"/>
          </a:xfrm>
        </p:spPr>
        <p:txBody>
          <a:bodyPr/>
          <a:lstStyle/>
          <a:p>
            <a:r>
              <a:rPr lang="en-US" dirty="0" smtClean="0"/>
              <a:t>Healthy business rescue culture in the UK?</a:t>
            </a:r>
            <a:endParaRPr lang="en-US" dirty="0"/>
          </a:p>
        </p:txBody>
      </p:sp>
      <p:sp>
        <p:nvSpPr>
          <p:cNvPr id="3" name="Content Placeholder 2"/>
          <p:cNvSpPr>
            <a:spLocks noGrp="1"/>
          </p:cNvSpPr>
          <p:nvPr>
            <p:ph idx="1"/>
          </p:nvPr>
        </p:nvSpPr>
        <p:spPr>
          <a:xfrm>
            <a:off x="838199" y="5987412"/>
            <a:ext cx="10935789" cy="746351"/>
          </a:xfrm>
        </p:spPr>
        <p:txBody>
          <a:bodyPr>
            <a:normAutofit/>
          </a:bodyPr>
          <a:lstStyle/>
          <a:p>
            <a:pPr marL="0" indent="0">
              <a:spcBef>
                <a:spcPts val="0"/>
              </a:spcBef>
              <a:buNone/>
            </a:pPr>
            <a:r>
              <a:rPr lang="en-GB" sz="1500" dirty="0"/>
              <a:t>Q18. To what extent do you agree that there is a healthy business rescue culture in the UK? (</a:t>
            </a:r>
            <a:r>
              <a:rPr lang="en-GB" sz="1500" dirty="0" smtClean="0"/>
              <a:t>base: 141</a:t>
            </a:r>
            <a:r>
              <a:rPr lang="en-GB" sz="1500" dirty="0"/>
              <a:t>, 8% </a:t>
            </a:r>
            <a:r>
              <a:rPr lang="en-GB" sz="1500" dirty="0" smtClean="0"/>
              <a:t>unsure</a:t>
            </a:r>
            <a:r>
              <a:rPr lang="en-GB" sz="1500" dirty="0"/>
              <a:t>)</a:t>
            </a:r>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grpSp>
        <p:nvGrpSpPr>
          <p:cNvPr id="11" name="Group 10">
            <a:extLst>
              <a:ext uri="{FF2B5EF4-FFF2-40B4-BE49-F238E27FC236}">
                <a16:creationId xmlns="" xmlns:a16="http://schemas.microsoft.com/office/drawing/2014/main" id="{B5828226-0D90-4ADF-A36B-B5B82C6B9DDD}"/>
              </a:ext>
            </a:extLst>
          </p:cNvPr>
          <p:cNvGrpSpPr/>
          <p:nvPr/>
        </p:nvGrpSpPr>
        <p:grpSpPr>
          <a:xfrm>
            <a:off x="4620392" y="1048774"/>
            <a:ext cx="3153579" cy="1402353"/>
            <a:chOff x="3214884" y="1031009"/>
            <a:chExt cx="2704566" cy="1190233"/>
          </a:xfrm>
        </p:grpSpPr>
        <p:pic>
          <p:nvPicPr>
            <p:cNvPr id="18" name="Graphic 12" descr="Group">
              <a:extLst>
                <a:ext uri="{FF2B5EF4-FFF2-40B4-BE49-F238E27FC236}">
                  <a16:creationId xmlns="" xmlns:a16="http://schemas.microsoft.com/office/drawing/2014/main" id="{E1105232-5D96-40B5-B7BF-B3705088D3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14884" y="1031011"/>
              <a:ext cx="1190231" cy="1190231"/>
            </a:xfrm>
            <a:prstGeom prst="rect">
              <a:avLst/>
            </a:prstGeom>
          </p:spPr>
        </p:pic>
        <p:pic>
          <p:nvPicPr>
            <p:cNvPr id="19" name="Graphic 13" descr="Group">
              <a:extLst>
                <a:ext uri="{FF2B5EF4-FFF2-40B4-BE49-F238E27FC236}">
                  <a16:creationId xmlns="" xmlns:a16="http://schemas.microsoft.com/office/drawing/2014/main" id="{E0B17E7F-DD7F-4748-A812-9299D50588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36342" y="1031010"/>
              <a:ext cx="1190231" cy="1190231"/>
            </a:xfrm>
            <a:prstGeom prst="rect">
              <a:avLst/>
            </a:prstGeom>
          </p:spPr>
        </p:pic>
        <p:pic>
          <p:nvPicPr>
            <p:cNvPr id="20" name="Graphic 16" descr="Group">
              <a:extLst>
                <a:ext uri="{FF2B5EF4-FFF2-40B4-BE49-F238E27FC236}">
                  <a16:creationId xmlns="" xmlns:a16="http://schemas.microsoft.com/office/drawing/2014/main" id="{DEAF5AAC-0C7D-4151-8F5C-EA214E9A6D15}"/>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49182"/>
            <a:stretch/>
          </p:blipFill>
          <p:spPr>
            <a:xfrm>
              <a:off x="5315739" y="1031009"/>
              <a:ext cx="603711" cy="1188000"/>
            </a:xfrm>
            <a:prstGeom prst="rect">
              <a:avLst/>
            </a:prstGeom>
          </p:spPr>
        </p:pic>
      </p:grpSp>
      <p:graphicFrame>
        <p:nvGraphicFramePr>
          <p:cNvPr id="21" name="Table 20">
            <a:extLst>
              <a:ext uri="{FF2B5EF4-FFF2-40B4-BE49-F238E27FC236}">
                <a16:creationId xmlns="" xmlns:a16="http://schemas.microsoft.com/office/drawing/2014/main" id="{EECC8B56-30C1-4DE1-8072-2F1B356B0A8D}"/>
              </a:ext>
            </a:extLst>
          </p:cNvPr>
          <p:cNvGraphicFramePr>
            <a:graphicFrameLocks noGrp="1"/>
          </p:cNvGraphicFramePr>
          <p:nvPr>
            <p:extLst>
              <p:ext uri="{D42A27DB-BD31-4B8C-83A1-F6EECF244321}">
                <p14:modId xmlns:p14="http://schemas.microsoft.com/office/powerpoint/2010/main" val="3118913693"/>
              </p:ext>
            </p:extLst>
          </p:nvPr>
        </p:nvGraphicFramePr>
        <p:xfrm>
          <a:off x="1812767" y="3721327"/>
          <a:ext cx="8611230" cy="2040071"/>
        </p:xfrm>
        <a:graphic>
          <a:graphicData uri="http://schemas.openxmlformats.org/drawingml/2006/table">
            <a:tbl>
              <a:tblPr firstRow="1" bandRow="1">
                <a:tableStyleId>{F5AB1C69-6EDB-4FF4-983F-18BD219EF322}</a:tableStyleId>
              </a:tblPr>
              <a:tblGrid>
                <a:gridCol w="2870410">
                  <a:extLst>
                    <a:ext uri="{9D8B030D-6E8A-4147-A177-3AD203B41FA5}">
                      <a16:colId xmlns="" xmlns:a16="http://schemas.microsoft.com/office/drawing/2014/main" val="2769371138"/>
                    </a:ext>
                  </a:extLst>
                </a:gridCol>
                <a:gridCol w="2870410">
                  <a:extLst>
                    <a:ext uri="{9D8B030D-6E8A-4147-A177-3AD203B41FA5}">
                      <a16:colId xmlns="" xmlns:a16="http://schemas.microsoft.com/office/drawing/2014/main" val="897025739"/>
                    </a:ext>
                  </a:extLst>
                </a:gridCol>
                <a:gridCol w="2870410">
                  <a:extLst>
                    <a:ext uri="{9D8B030D-6E8A-4147-A177-3AD203B41FA5}">
                      <a16:colId xmlns="" xmlns:a16="http://schemas.microsoft.com/office/drawing/2014/main" val="2106209034"/>
                    </a:ext>
                  </a:extLst>
                </a:gridCol>
              </a:tblGrid>
              <a:tr h="117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none" strike="noStrike" dirty="0">
                          <a:solidFill>
                            <a:srgbClr val="C00000"/>
                          </a:solidFill>
                          <a:effectLst/>
                        </a:rPr>
                        <a:t>16%</a:t>
                      </a:r>
                    </a:p>
                  </a:txBody>
                  <a:tcPr anchor="ctr">
                    <a:noFill/>
                  </a:tcPr>
                </a:tc>
                <a:tc>
                  <a:txBody>
                    <a:bodyPr/>
                    <a:lstStyle/>
                    <a:p>
                      <a:pPr algn="ctr" fontAlgn="b"/>
                      <a:r>
                        <a:rPr lang="en-GB" sz="1800" b="1" i="0" u="none" strike="noStrike" dirty="0">
                          <a:solidFill>
                            <a:schemeClr val="bg1">
                              <a:lumMod val="50000"/>
                            </a:schemeClr>
                          </a:solidFill>
                          <a:effectLst/>
                          <a:latin typeface="Calibri" panose="020F0502020204030204" pitchFamily="34" charset="0"/>
                        </a:rPr>
                        <a:t>     38%</a:t>
                      </a:r>
                    </a:p>
                  </a:txBody>
                  <a:tcPr marL="9525" marR="9525" marT="9525" anchor="ctr">
                    <a:noFill/>
                  </a:tcPr>
                </a:tc>
                <a:tc>
                  <a:txBody>
                    <a:bodyPr/>
                    <a:lstStyle/>
                    <a:p>
                      <a:pPr algn="ctr"/>
                      <a:r>
                        <a:rPr lang="en-GB" sz="1800" b="1" dirty="0">
                          <a:solidFill>
                            <a:srgbClr val="92D050"/>
                          </a:solidFill>
                        </a:rPr>
                        <a:t>   38%</a:t>
                      </a:r>
                    </a:p>
                  </a:txBody>
                  <a:tcPr marL="9525" marR="9525" marT="9525" anchor="ctr">
                    <a:noFill/>
                  </a:tcPr>
                </a:tc>
                <a:extLst>
                  <a:ext uri="{0D108BD9-81ED-4DB2-BD59-A6C34878D82A}">
                    <a16:rowId xmlns="" xmlns:a16="http://schemas.microsoft.com/office/drawing/2014/main" val="3847892872"/>
                  </a:ext>
                </a:extLst>
              </a:tr>
              <a:tr h="868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rPr>
                        <a:t>I don't think </a:t>
                      </a:r>
                      <a:r>
                        <a:rPr lang="en-GB" sz="1200" u="none" strike="noStrike" dirty="0">
                          <a:effectLst/>
                        </a:rPr>
                        <a:t>there is a business rescue culture in the UK</a:t>
                      </a:r>
                    </a:p>
                  </a:txBody>
                  <a:tcPr anchor="ctr">
                    <a:solidFill>
                      <a:schemeClr val="bg1">
                        <a:lumMod val="95000"/>
                      </a:schemeClr>
                    </a:solidFill>
                  </a:tcPr>
                </a:tc>
                <a:tc>
                  <a:txBody>
                    <a:bodyPr/>
                    <a:lstStyle/>
                    <a:p>
                      <a:pPr algn="ctr" fontAlgn="b"/>
                      <a:r>
                        <a:rPr lang="en-GB" sz="1200" u="none" strike="noStrike" dirty="0">
                          <a:effectLst/>
                        </a:rPr>
                        <a:t>I </a:t>
                      </a:r>
                      <a:r>
                        <a:rPr lang="en-GB" sz="1200" b="0" u="none" strike="noStrike" dirty="0">
                          <a:effectLst/>
                        </a:rPr>
                        <a:t>believe</a:t>
                      </a:r>
                      <a:r>
                        <a:rPr lang="en-GB" sz="1200" u="none" strike="noStrike" dirty="0">
                          <a:effectLst/>
                        </a:rPr>
                        <a:t> there is an </a:t>
                      </a:r>
                      <a:r>
                        <a:rPr lang="en-GB" sz="1200" b="1" u="none" strike="noStrike" dirty="0">
                          <a:effectLst/>
                        </a:rPr>
                        <a:t>emerging</a:t>
                      </a:r>
                      <a:r>
                        <a:rPr lang="en-GB" sz="1200" u="none" strike="noStrike" dirty="0">
                          <a:effectLst/>
                        </a:rPr>
                        <a:t> business rescue culture in the UK</a:t>
                      </a:r>
                      <a:endParaRPr lang="en-GB" sz="1200" b="0" i="0" u="none" strike="noStrike" dirty="0">
                        <a:solidFill>
                          <a:srgbClr val="000000"/>
                        </a:solidFill>
                        <a:effectLst/>
                        <a:latin typeface="Calibri" panose="020F0502020204030204" pitchFamily="34" charset="0"/>
                      </a:endParaRPr>
                    </a:p>
                  </a:txBody>
                  <a:tcPr marL="9525" marR="9525" marT="9525" anchor="ctr">
                    <a:solidFill>
                      <a:schemeClr val="bg1">
                        <a:lumMod val="95000"/>
                      </a:schemeClr>
                    </a:solidFill>
                  </a:tcPr>
                </a:tc>
                <a:tc>
                  <a:txBody>
                    <a:bodyPr/>
                    <a:lstStyle/>
                    <a:p>
                      <a:pPr algn="ctr"/>
                      <a:r>
                        <a:rPr lang="en-GB" sz="1200" dirty="0"/>
                        <a:t>I agree there is a </a:t>
                      </a:r>
                      <a:r>
                        <a:rPr lang="en-GB" sz="1200" b="1" dirty="0"/>
                        <a:t>strong</a:t>
                      </a:r>
                      <a:r>
                        <a:rPr lang="en-GB" sz="1200" dirty="0"/>
                        <a:t> business rescue culture in the UK</a:t>
                      </a:r>
                    </a:p>
                  </a:txBody>
                  <a:tcPr marL="9525" marR="9525" marT="9525" anchor="ctr">
                    <a:solidFill>
                      <a:schemeClr val="bg1">
                        <a:lumMod val="95000"/>
                      </a:schemeClr>
                    </a:solidFill>
                  </a:tcPr>
                </a:tc>
                <a:extLst>
                  <a:ext uri="{0D108BD9-81ED-4DB2-BD59-A6C34878D82A}">
                    <a16:rowId xmlns="" xmlns:a16="http://schemas.microsoft.com/office/drawing/2014/main" val="1985651304"/>
                  </a:ext>
                </a:extLst>
              </a:tr>
            </a:tbl>
          </a:graphicData>
        </a:graphic>
      </p:graphicFrame>
      <p:pic>
        <p:nvPicPr>
          <p:cNvPr id="22" name="Graphic 18" descr="Group">
            <a:extLst>
              <a:ext uri="{FF2B5EF4-FFF2-40B4-BE49-F238E27FC236}">
                <a16:creationId xmlns="" xmlns:a16="http://schemas.microsoft.com/office/drawing/2014/main" id="{B304506A-86C3-4BFE-B598-41E1C801031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58351"/>
          <a:stretch/>
        </p:blipFill>
        <p:spPr>
          <a:xfrm>
            <a:off x="2826388" y="2756377"/>
            <a:ext cx="578017" cy="1402351"/>
          </a:xfrm>
          <a:prstGeom prst="rect">
            <a:avLst/>
          </a:prstGeom>
          <a:noFill/>
        </p:spPr>
      </p:pic>
      <p:pic>
        <p:nvPicPr>
          <p:cNvPr id="23" name="Graphic 19" descr="Group">
            <a:extLst>
              <a:ext uri="{FF2B5EF4-FFF2-40B4-BE49-F238E27FC236}">
                <a16:creationId xmlns="" xmlns:a16="http://schemas.microsoft.com/office/drawing/2014/main" id="{54F4D58F-07B3-4C9B-BFCC-EC7A52D8BC6A}"/>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19552"/>
          <a:stretch/>
        </p:blipFill>
        <p:spPr>
          <a:xfrm>
            <a:off x="5506517" y="2756377"/>
            <a:ext cx="1116486" cy="1402351"/>
          </a:xfrm>
          <a:prstGeom prst="rect">
            <a:avLst/>
          </a:prstGeom>
        </p:spPr>
      </p:pic>
      <p:pic>
        <p:nvPicPr>
          <p:cNvPr id="24" name="Graphic 20" descr="Group">
            <a:extLst>
              <a:ext uri="{FF2B5EF4-FFF2-40B4-BE49-F238E27FC236}">
                <a16:creationId xmlns="" xmlns:a16="http://schemas.microsoft.com/office/drawing/2014/main" id="{0BFFB828-0603-4BBC-963C-A83549D107BF}"/>
              </a:ext>
            </a:extLst>
          </p:cNvPr>
          <p:cNvPicPr>
            <a:picLocks noChangeAspect="1"/>
          </p:cNvPicPr>
          <p:nvPr/>
        </p:nvPicPr>
        <p:blipFill rotWithShape="1">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18413"/>
          <a:stretch/>
        </p:blipFill>
        <p:spPr>
          <a:xfrm>
            <a:off x="8354822" y="2756377"/>
            <a:ext cx="1132294" cy="1402351"/>
          </a:xfrm>
          <a:prstGeom prst="rect">
            <a:avLst/>
          </a:prstGeom>
        </p:spPr>
      </p:pic>
      <p:pic>
        <p:nvPicPr>
          <p:cNvPr id="25" name="Picture 24" descr="A close up of a logo&#10;&#10;Description generated with very high confidence">
            <a:extLst>
              <a:ext uri="{FF2B5EF4-FFF2-40B4-BE49-F238E27FC236}">
                <a16:creationId xmlns="" xmlns:a16="http://schemas.microsoft.com/office/drawing/2014/main" id="{BE6BC83F-7B42-4ACB-8921-6DE6D8554E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2767" y="1218698"/>
            <a:ext cx="1059873" cy="1059873"/>
          </a:xfrm>
          <a:prstGeom prst="rect">
            <a:avLst/>
          </a:prstGeom>
        </p:spPr>
      </p:pic>
      <p:sp>
        <p:nvSpPr>
          <p:cNvPr id="26" name="Rectangle 25">
            <a:extLst>
              <a:ext uri="{FF2B5EF4-FFF2-40B4-BE49-F238E27FC236}">
                <a16:creationId xmlns="" xmlns:a16="http://schemas.microsoft.com/office/drawing/2014/main" id="{E9F59D2F-1E06-4227-9662-7AC76258525D}"/>
              </a:ext>
            </a:extLst>
          </p:cNvPr>
          <p:cNvSpPr/>
          <p:nvPr/>
        </p:nvSpPr>
        <p:spPr>
          <a:xfrm>
            <a:off x="2747038" y="1363313"/>
            <a:ext cx="1688995" cy="769441"/>
          </a:xfrm>
          <a:prstGeom prst="rect">
            <a:avLst/>
          </a:prstGeom>
        </p:spPr>
        <p:txBody>
          <a:bodyPr wrap="square">
            <a:spAutoFit/>
          </a:bodyPr>
          <a:lstStyle/>
          <a:p>
            <a:r>
              <a:rPr lang="en-GB" sz="1100" dirty="0"/>
              <a:t>To what extent do you agree that there is a healthy business rescue culture in the UK?</a:t>
            </a:r>
          </a:p>
        </p:txBody>
      </p:sp>
      <p:cxnSp>
        <p:nvCxnSpPr>
          <p:cNvPr id="27" name="Straight Arrow Connector 26">
            <a:extLst>
              <a:ext uri="{FF2B5EF4-FFF2-40B4-BE49-F238E27FC236}">
                <a16:creationId xmlns="" xmlns:a16="http://schemas.microsoft.com/office/drawing/2014/main" id="{83C78AE1-9E3E-4931-B9EA-F8F50976EE2B}"/>
              </a:ext>
            </a:extLst>
          </p:cNvPr>
          <p:cNvCxnSpPr/>
          <p:nvPr/>
        </p:nvCxnSpPr>
        <p:spPr>
          <a:xfrm flipH="1">
            <a:off x="3796676" y="2278571"/>
            <a:ext cx="2380463" cy="506250"/>
          </a:xfrm>
          <a:prstGeom prst="straightConnector1">
            <a:avLst/>
          </a:prstGeom>
          <a:ln>
            <a:solidFill>
              <a:srgbClr val="B7000C"/>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 xmlns:a16="http://schemas.microsoft.com/office/drawing/2014/main" id="{5621569A-BB61-45E7-BECB-47B475CCB02F}"/>
              </a:ext>
            </a:extLst>
          </p:cNvPr>
          <p:cNvCxnSpPr>
            <a:cxnSpLocks/>
          </p:cNvCxnSpPr>
          <p:nvPr/>
        </p:nvCxnSpPr>
        <p:spPr>
          <a:xfrm>
            <a:off x="6223728" y="2274489"/>
            <a:ext cx="2703030" cy="451043"/>
          </a:xfrm>
          <a:prstGeom prst="straightConnector1">
            <a:avLst/>
          </a:prstGeom>
          <a:ln>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 xmlns:a16="http://schemas.microsoft.com/office/drawing/2014/main" id="{6D06DAD8-5083-46D4-9DE2-E36F76F50152}"/>
              </a:ext>
            </a:extLst>
          </p:cNvPr>
          <p:cNvCxnSpPr>
            <a:cxnSpLocks/>
          </p:cNvCxnSpPr>
          <p:nvPr/>
        </p:nvCxnSpPr>
        <p:spPr>
          <a:xfrm>
            <a:off x="6192253" y="2426889"/>
            <a:ext cx="0" cy="35793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0" name="Graphic 30" descr="Life ring">
            <a:extLst>
              <a:ext uri="{FF2B5EF4-FFF2-40B4-BE49-F238E27FC236}">
                <a16:creationId xmlns="" xmlns:a16="http://schemas.microsoft.com/office/drawing/2014/main" id="{F4E247F6-13DB-4A3F-9F19-D8BC4A09F67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835777" y="1200277"/>
            <a:ext cx="1142936" cy="1142936"/>
          </a:xfrm>
          <a:prstGeom prst="rect">
            <a:avLst/>
          </a:prstGeom>
        </p:spPr>
      </p:pic>
    </p:spTree>
    <p:extLst>
      <p:ext uri="{BB962C8B-B14F-4D97-AF65-F5344CB8AC3E}">
        <p14:creationId xmlns:p14="http://schemas.microsoft.com/office/powerpoint/2010/main" val="336140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5C097"/>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Summary of findings</a:t>
            </a:r>
          </a:p>
        </p:txBody>
      </p:sp>
      <p:sp>
        <p:nvSpPr>
          <p:cNvPr id="7" name="Content Placeholder 6"/>
          <p:cNvSpPr>
            <a:spLocks noGrp="1"/>
          </p:cNvSpPr>
          <p:nvPr>
            <p:ph idx="1"/>
          </p:nvPr>
        </p:nvSpPr>
        <p:spPr/>
        <p:txBody>
          <a:bodyPr/>
          <a:lstStyle/>
          <a:p>
            <a:r>
              <a:rPr lang="en-US" dirty="0">
                <a:solidFill>
                  <a:schemeClr val="bg1"/>
                </a:solidFill>
              </a:rPr>
              <a:t>Changing shape of IP business</a:t>
            </a:r>
          </a:p>
          <a:p>
            <a:r>
              <a:rPr lang="en-US" dirty="0">
                <a:solidFill>
                  <a:schemeClr val="bg1"/>
                </a:solidFill>
              </a:rPr>
              <a:t>Upcoming growth expectations</a:t>
            </a:r>
          </a:p>
          <a:p>
            <a:r>
              <a:rPr lang="en-US" dirty="0">
                <a:solidFill>
                  <a:schemeClr val="bg1"/>
                </a:solidFill>
              </a:rPr>
              <a:t>Drivers of change</a:t>
            </a:r>
          </a:p>
          <a:p>
            <a:r>
              <a:rPr lang="en-US" dirty="0">
                <a:solidFill>
                  <a:schemeClr val="bg1"/>
                </a:solidFill>
              </a:rPr>
              <a:t>Sector vulnerability</a:t>
            </a:r>
          </a:p>
          <a:p>
            <a:r>
              <a:rPr lang="en-US" dirty="0">
                <a:solidFill>
                  <a:schemeClr val="bg1"/>
                </a:solidFill>
              </a:rPr>
              <a:t>Concerns over insolvency</a:t>
            </a:r>
          </a:p>
          <a:p>
            <a:r>
              <a:rPr lang="en-US" dirty="0">
                <a:solidFill>
                  <a:schemeClr val="bg1"/>
                </a:solidFill>
              </a:rPr>
              <a:t>Business recue culture in the UK</a:t>
            </a:r>
            <a:endParaRPr lang="en-GB" dirty="0">
              <a:solidFill>
                <a:schemeClr val="bg1"/>
              </a:solidFill>
            </a:endParaRPr>
          </a:p>
        </p:txBody>
      </p:sp>
      <p:sp>
        <p:nvSpPr>
          <p:cNvPr id="5" name="Footer Placeholder 4"/>
          <p:cNvSpPr>
            <a:spLocks noGrp="1"/>
          </p:cNvSpPr>
          <p:nvPr>
            <p:ph type="ftr" sz="quarter" idx="3"/>
          </p:nvPr>
        </p:nvSpPr>
        <p:spPr/>
        <p:txBody>
          <a:bodyPr/>
          <a:lstStyle/>
          <a:p>
            <a:r>
              <a:rPr lang="de-DE" smtClean="0"/>
              <a:t>© ICAEW 2017</a:t>
            </a:r>
            <a:endParaRPr lang="en-US" dirty="0"/>
          </a:p>
        </p:txBody>
      </p:sp>
    </p:spTree>
    <p:extLst>
      <p:ext uri="{BB962C8B-B14F-4D97-AF65-F5344CB8AC3E}">
        <p14:creationId xmlns:p14="http://schemas.microsoft.com/office/powerpoint/2010/main" val="224164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with the research</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smtClean="0"/>
              <a:t>Media</a:t>
            </a:r>
          </a:p>
          <a:p>
            <a:pPr>
              <a:lnSpc>
                <a:spcPct val="100000"/>
              </a:lnSpc>
            </a:pPr>
            <a:r>
              <a:rPr lang="en-US" dirty="0" smtClean="0"/>
              <a:t>Public affairs</a:t>
            </a:r>
          </a:p>
          <a:p>
            <a:pPr>
              <a:lnSpc>
                <a:spcPct val="100000"/>
              </a:lnSpc>
            </a:pPr>
            <a:r>
              <a:rPr lang="en-US" dirty="0" smtClean="0"/>
              <a:t>Sharing with firms to use findings</a:t>
            </a:r>
          </a:p>
          <a:p>
            <a:pPr>
              <a:lnSpc>
                <a:spcPct val="100000"/>
              </a:lnSpc>
            </a:pPr>
            <a:r>
              <a:rPr lang="en-US" dirty="0" smtClean="0"/>
              <a:t>Social media</a:t>
            </a:r>
          </a:p>
          <a:p>
            <a:pPr>
              <a:lnSpc>
                <a:spcPct val="100000"/>
              </a:lnSpc>
            </a:pPr>
            <a:r>
              <a:rPr lang="en-US" dirty="0" smtClean="0"/>
              <a:t>Future development</a:t>
            </a:r>
          </a:p>
        </p:txBody>
      </p:sp>
      <p:sp>
        <p:nvSpPr>
          <p:cNvPr id="4" name="Footer Placeholder 3"/>
          <p:cNvSpPr>
            <a:spLocks noGrp="1"/>
          </p:cNvSpPr>
          <p:nvPr>
            <p:ph type="ftr" sz="quarter" idx="3"/>
          </p:nvPr>
        </p:nvSpPr>
        <p:spPr/>
        <p:txBody>
          <a:bodyPr/>
          <a:lstStyle/>
          <a:p>
            <a:r>
              <a:rPr lang="de-DE" dirty="0" smtClean="0"/>
              <a:t>© ICAEW 2017</a:t>
            </a:r>
            <a:endParaRPr lang="en-US" dirty="0"/>
          </a:p>
        </p:txBody>
      </p:sp>
    </p:spTree>
    <p:extLst>
      <p:ext uri="{BB962C8B-B14F-4D97-AF65-F5344CB8AC3E}">
        <p14:creationId xmlns:p14="http://schemas.microsoft.com/office/powerpoint/2010/main" val="292292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69300" y="1505522"/>
            <a:ext cx="4408217" cy="2430733"/>
          </a:xfrm>
        </p:spPr>
        <p:txBody>
          <a:bodyPr>
            <a:normAutofit/>
          </a:bodyPr>
          <a:lstStyle/>
          <a:p>
            <a:r>
              <a:rPr lang="en-US" sz="3200" dirty="0"/>
              <a:t>Always use an ICAEW licensed insolvency practitioner (UK)</a:t>
            </a:r>
            <a:endParaRPr lang="en-GB" sz="3200" dirty="0"/>
          </a:p>
        </p:txBody>
      </p:sp>
      <p:sp>
        <p:nvSpPr>
          <p:cNvPr id="6" name="Subtitle 5"/>
          <p:cNvSpPr>
            <a:spLocks noGrp="1"/>
          </p:cNvSpPr>
          <p:nvPr>
            <p:ph type="subTitle" idx="1"/>
          </p:nvPr>
        </p:nvSpPr>
        <p:spPr>
          <a:xfrm>
            <a:off x="4369300" y="3985198"/>
            <a:ext cx="4408217" cy="1685674"/>
          </a:xfrm>
        </p:spPr>
        <p:txBody>
          <a:bodyPr/>
          <a:lstStyle/>
          <a:p>
            <a:r>
              <a:rPr lang="en-GB" dirty="0" smtClean="0"/>
              <a:t>FOR MORE INFORMATION VISIT ICAEW.COM/INSOLVENCY </a:t>
            </a:r>
            <a:endParaRPr lang="en-GB" dirty="0"/>
          </a:p>
        </p:txBody>
      </p:sp>
      <p:sp>
        <p:nvSpPr>
          <p:cNvPr id="4" name="Footer Placeholder 3"/>
          <p:cNvSpPr>
            <a:spLocks noGrp="1"/>
          </p:cNvSpPr>
          <p:nvPr>
            <p:ph type="ftr" sz="quarter" idx="3"/>
          </p:nvPr>
        </p:nvSpPr>
        <p:spPr/>
        <p:txBody>
          <a:bodyPr/>
          <a:lstStyle/>
          <a:p>
            <a:r>
              <a:rPr lang="de-DE" smtClean="0"/>
              <a:t>© ICAEW 2017</a:t>
            </a:r>
            <a:endParaRPr lang="en-US" dirty="0"/>
          </a:p>
        </p:txBody>
      </p:sp>
    </p:spTree>
    <p:extLst>
      <p:ext uri="{BB962C8B-B14F-4D97-AF65-F5344CB8AC3E}">
        <p14:creationId xmlns:p14="http://schemas.microsoft.com/office/powerpoint/2010/main" val="353445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5C097"/>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de-DE" smtClean="0"/>
              <a:t>© ICAEW 2017</a:t>
            </a:r>
            <a:endParaRPr lang="en-US" dirty="0"/>
          </a:p>
        </p:txBody>
      </p:sp>
    </p:spTree>
    <p:extLst>
      <p:ext uri="{BB962C8B-B14F-4D97-AF65-F5344CB8AC3E}">
        <p14:creationId xmlns:p14="http://schemas.microsoft.com/office/powerpoint/2010/main" val="56186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Campaign objectives</a:t>
            </a:r>
          </a:p>
        </p:txBody>
      </p:sp>
      <p:sp>
        <p:nvSpPr>
          <p:cNvPr id="6" name="Content Placeholder 5"/>
          <p:cNvSpPr>
            <a:spLocks noGrp="1"/>
          </p:cNvSpPr>
          <p:nvPr>
            <p:ph idx="1"/>
          </p:nvPr>
        </p:nvSpPr>
        <p:spPr/>
        <p:txBody>
          <a:bodyPr>
            <a:normAutofit lnSpcReduction="10000"/>
          </a:bodyPr>
          <a:lstStyle/>
          <a:p>
            <a:r>
              <a:rPr lang="en-US" dirty="0"/>
              <a:t>Raise awareness of the value of appointing a licensed insolvency practitioner (and especially an ICAEW IP</a:t>
            </a:r>
            <a:r>
              <a:rPr lang="en-US" dirty="0" smtClean="0"/>
              <a:t>)</a:t>
            </a:r>
            <a:endParaRPr lang="en-US" dirty="0"/>
          </a:p>
          <a:p>
            <a:r>
              <a:rPr lang="en-US" dirty="0"/>
              <a:t>Encourage businesses to seek professional advice early enough to give them </a:t>
            </a:r>
            <a:r>
              <a:rPr lang="en-US" dirty="0" smtClean="0"/>
              <a:t>options</a:t>
            </a:r>
            <a:endParaRPr lang="en-US" dirty="0"/>
          </a:p>
          <a:p>
            <a:r>
              <a:rPr lang="en-US" dirty="0" smtClean="0"/>
              <a:t>Change </a:t>
            </a:r>
            <a:r>
              <a:rPr lang="en-US" dirty="0"/>
              <a:t>perceptions about insolvency – reposition as business recovery</a:t>
            </a:r>
          </a:p>
          <a:p>
            <a:pPr marL="0" indent="0">
              <a:buNone/>
            </a:pPr>
            <a:endParaRPr lang="en-GB" dirty="0"/>
          </a:p>
        </p:txBody>
      </p:sp>
      <p:sp>
        <p:nvSpPr>
          <p:cNvPr id="4" name="Footer Placeholder 3"/>
          <p:cNvSpPr>
            <a:spLocks noGrp="1"/>
          </p:cNvSpPr>
          <p:nvPr>
            <p:ph type="ftr" sz="quarter" idx="3"/>
          </p:nvPr>
        </p:nvSpPr>
        <p:spPr/>
        <p:txBody>
          <a:bodyPr/>
          <a:lstStyle/>
          <a:p>
            <a:r>
              <a:rPr lang="de-DE" smtClean="0"/>
              <a:t>© ICAEW 2017</a:t>
            </a:r>
            <a:endParaRPr lang="en-US" dirty="0"/>
          </a:p>
        </p:txBody>
      </p:sp>
      <p:pic>
        <p:nvPicPr>
          <p:cNvPr id="8" name="Content Placeholder 2"/>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836613" y="2258455"/>
            <a:ext cx="5207000" cy="3485677"/>
          </a:xfrm>
        </p:spPr>
      </p:pic>
    </p:spTree>
    <p:extLst>
      <p:ext uri="{BB962C8B-B14F-4D97-AF65-F5344CB8AC3E}">
        <p14:creationId xmlns:p14="http://schemas.microsoft.com/office/powerpoint/2010/main" val="358806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4495"/>
            <a:ext cx="10935789" cy="1325563"/>
          </a:xfrm>
        </p:spPr>
        <p:txBody>
          <a:bodyPr/>
          <a:lstStyle/>
          <a:p>
            <a:r>
              <a:rPr lang="en-US" dirty="0" smtClean="0"/>
              <a:t>Respondent overview</a:t>
            </a:r>
            <a:endParaRPr lang="en-US" dirty="0"/>
          </a:p>
        </p:txBody>
      </p:sp>
      <p:sp>
        <p:nvSpPr>
          <p:cNvPr id="3" name="Content Placeholder 2"/>
          <p:cNvSpPr>
            <a:spLocks noGrp="1"/>
          </p:cNvSpPr>
          <p:nvPr>
            <p:ph idx="1"/>
          </p:nvPr>
        </p:nvSpPr>
        <p:spPr>
          <a:xfrm>
            <a:off x="838199" y="5844172"/>
            <a:ext cx="10935789" cy="1013828"/>
          </a:xfrm>
        </p:spPr>
        <p:txBody>
          <a:bodyPr>
            <a:normAutofit/>
          </a:bodyPr>
          <a:lstStyle/>
          <a:p>
            <a:pPr marL="0" indent="0">
              <a:lnSpc>
                <a:spcPct val="100000"/>
              </a:lnSpc>
              <a:spcBef>
                <a:spcPts val="0"/>
              </a:spcBef>
              <a:buNone/>
            </a:pPr>
            <a:r>
              <a:rPr lang="en-US" sz="1500" dirty="0" smtClean="0"/>
              <a:t>Q1. Which of the following most closely describe you? (base: 146)</a:t>
            </a:r>
          </a:p>
          <a:p>
            <a:pPr marL="0" indent="0">
              <a:lnSpc>
                <a:spcPct val="100000"/>
              </a:lnSpc>
              <a:spcBef>
                <a:spcPts val="0"/>
              </a:spcBef>
              <a:buNone/>
            </a:pPr>
            <a:r>
              <a:rPr lang="en-US" sz="1500" dirty="0" smtClean="0"/>
              <a:t>Q2. How many years’ experience do you have in restructuring / insolvency? (base: 145)</a:t>
            </a:r>
          </a:p>
          <a:p>
            <a:pPr marL="0" indent="0">
              <a:lnSpc>
                <a:spcPct val="100000"/>
              </a:lnSpc>
              <a:spcBef>
                <a:spcPts val="0"/>
              </a:spcBef>
              <a:buNone/>
            </a:pPr>
            <a:r>
              <a:rPr lang="en-US" sz="1500" dirty="0" smtClean="0"/>
              <a:t>Q3. Which description best represents the firm / company you work for? (base: 146)</a:t>
            </a:r>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cxnSp>
        <p:nvCxnSpPr>
          <p:cNvPr id="5" name="Straight Connector 4"/>
          <p:cNvCxnSpPr>
            <a:cxnSpLocks/>
          </p:cNvCxnSpPr>
          <p:nvPr/>
        </p:nvCxnSpPr>
        <p:spPr>
          <a:xfrm>
            <a:off x="1290880" y="3430987"/>
            <a:ext cx="10170593" cy="65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generated with very high confidence">
            <a:extLst>
              <a:ext uri="{FF2B5EF4-FFF2-40B4-BE49-F238E27FC236}">
                <a16:creationId xmlns="" xmlns:a16="http://schemas.microsoft.com/office/drawing/2014/main" id="{8ACD1515-2B4B-4DC9-B3E4-04208DA5E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53" y="1355874"/>
            <a:ext cx="1742598" cy="1742598"/>
          </a:xfrm>
          <a:prstGeom prst="rect">
            <a:avLst/>
          </a:prstGeom>
        </p:spPr>
      </p:pic>
      <p:sp>
        <p:nvSpPr>
          <p:cNvPr id="7" name="TextBox 6">
            <a:extLst>
              <a:ext uri="{FF2B5EF4-FFF2-40B4-BE49-F238E27FC236}">
                <a16:creationId xmlns="" xmlns:a16="http://schemas.microsoft.com/office/drawing/2014/main" id="{C891D2E6-CB7D-406B-A7A5-93D687D8F49E}"/>
              </a:ext>
            </a:extLst>
          </p:cNvPr>
          <p:cNvSpPr txBox="1"/>
          <p:nvPr/>
        </p:nvSpPr>
        <p:spPr>
          <a:xfrm>
            <a:off x="3098266" y="1368643"/>
            <a:ext cx="2836708" cy="1877437"/>
          </a:xfrm>
          <a:prstGeom prst="rect">
            <a:avLst/>
          </a:prstGeom>
          <a:noFill/>
        </p:spPr>
        <p:txBody>
          <a:bodyPr wrap="square" rtlCol="0">
            <a:spAutoFit/>
          </a:bodyPr>
          <a:lstStyle/>
          <a:p>
            <a:pPr algn="ctr"/>
            <a:r>
              <a:rPr lang="en-GB" sz="6000" b="1" dirty="0"/>
              <a:t>55%</a:t>
            </a:r>
          </a:p>
          <a:p>
            <a:pPr algn="ctr"/>
            <a:r>
              <a:rPr lang="en-GB" sz="1400" dirty="0"/>
              <a:t>Describe themselves as an ICAEW licensed insolvency practitioner; 40% as an ICAEW Chartered Accountant</a:t>
            </a:r>
          </a:p>
        </p:txBody>
      </p:sp>
      <p:pic>
        <p:nvPicPr>
          <p:cNvPr id="8" name="Graphic 9" descr="Daily Calendar">
            <a:extLst>
              <a:ext uri="{FF2B5EF4-FFF2-40B4-BE49-F238E27FC236}">
                <a16:creationId xmlns="" xmlns:a16="http://schemas.microsoft.com/office/drawing/2014/main" id="{EA47BF77-075D-4128-A912-1344D2C7B5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084552" y="1453329"/>
            <a:ext cx="1585282" cy="1585282"/>
          </a:xfrm>
          <a:prstGeom prst="rect">
            <a:avLst/>
          </a:prstGeom>
        </p:spPr>
      </p:pic>
      <p:sp>
        <p:nvSpPr>
          <p:cNvPr id="9" name="TextBox 8">
            <a:extLst>
              <a:ext uri="{FF2B5EF4-FFF2-40B4-BE49-F238E27FC236}">
                <a16:creationId xmlns="" xmlns:a16="http://schemas.microsoft.com/office/drawing/2014/main" id="{7C852663-F33C-4C5C-8523-B8AFBD1E1ABF}"/>
              </a:ext>
            </a:extLst>
          </p:cNvPr>
          <p:cNvSpPr txBox="1"/>
          <p:nvPr/>
        </p:nvSpPr>
        <p:spPr>
          <a:xfrm>
            <a:off x="7819412" y="1403581"/>
            <a:ext cx="2532286" cy="1661993"/>
          </a:xfrm>
          <a:prstGeom prst="rect">
            <a:avLst/>
          </a:prstGeom>
          <a:noFill/>
        </p:spPr>
        <p:txBody>
          <a:bodyPr wrap="square" rtlCol="0">
            <a:spAutoFit/>
          </a:bodyPr>
          <a:lstStyle/>
          <a:p>
            <a:pPr algn="ctr"/>
            <a:r>
              <a:rPr lang="en-GB" sz="6000" b="1" dirty="0"/>
              <a:t>85%</a:t>
            </a:r>
          </a:p>
          <a:p>
            <a:pPr algn="ctr"/>
            <a:r>
              <a:rPr lang="en-GB" sz="1400" dirty="0"/>
              <a:t>Have over 11 years restructuring/ insolvency experience</a:t>
            </a:r>
          </a:p>
        </p:txBody>
      </p:sp>
      <p:graphicFrame>
        <p:nvGraphicFramePr>
          <p:cNvPr id="10" name="Chart 9">
            <a:extLst>
              <a:ext uri="{FF2B5EF4-FFF2-40B4-BE49-F238E27FC236}">
                <a16:creationId xmlns="" xmlns:a16="http://schemas.microsoft.com/office/drawing/2014/main" id="{DD60A394-7926-4756-A1A4-BA5F197478C3}"/>
              </a:ext>
            </a:extLst>
          </p:cNvPr>
          <p:cNvGraphicFramePr/>
          <p:nvPr>
            <p:extLst>
              <p:ext uri="{D42A27DB-BD31-4B8C-83A1-F6EECF244321}">
                <p14:modId xmlns:p14="http://schemas.microsoft.com/office/powerpoint/2010/main" val="3431630083"/>
              </p:ext>
            </p:extLst>
          </p:nvPr>
        </p:nvGraphicFramePr>
        <p:xfrm>
          <a:off x="5114736" y="3559112"/>
          <a:ext cx="4231871" cy="2060002"/>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descr="A close up of a logo&#10;&#10;Description generated with very high confidence">
            <a:extLst>
              <a:ext uri="{FF2B5EF4-FFF2-40B4-BE49-F238E27FC236}">
                <a16:creationId xmlns="" xmlns:a16="http://schemas.microsoft.com/office/drawing/2014/main" id="{7A185C28-90E7-465B-9B61-07B822B7A7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5266" y="3658998"/>
            <a:ext cx="1545803" cy="1545803"/>
          </a:xfrm>
          <a:prstGeom prst="rect">
            <a:avLst/>
          </a:prstGeom>
        </p:spPr>
      </p:pic>
    </p:spTree>
    <p:extLst>
      <p:ext uri="{BB962C8B-B14F-4D97-AF65-F5344CB8AC3E}">
        <p14:creationId xmlns:p14="http://schemas.microsoft.com/office/powerpoint/2010/main" val="102007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4571"/>
            <a:ext cx="10935789" cy="1325563"/>
          </a:xfrm>
        </p:spPr>
        <p:txBody>
          <a:bodyPr/>
          <a:lstStyle/>
          <a:p>
            <a:r>
              <a:rPr lang="en-US" dirty="0"/>
              <a:t>Services offered and self description</a:t>
            </a:r>
            <a:endParaRPr lang="en-GB" dirty="0"/>
          </a:p>
        </p:txBody>
      </p:sp>
      <p:sp>
        <p:nvSpPr>
          <p:cNvPr id="4" name="Footer Placeholder 3"/>
          <p:cNvSpPr>
            <a:spLocks noGrp="1"/>
          </p:cNvSpPr>
          <p:nvPr>
            <p:ph type="ftr" sz="quarter" idx="3"/>
          </p:nvPr>
        </p:nvSpPr>
        <p:spPr/>
        <p:txBody>
          <a:bodyPr/>
          <a:lstStyle/>
          <a:p>
            <a:r>
              <a:rPr lang="de-DE" smtClean="0"/>
              <a:t>© ICAEW 2017</a:t>
            </a:r>
            <a:endParaRPr lang="en-US" dirty="0"/>
          </a:p>
        </p:txBody>
      </p:sp>
      <p:graphicFrame>
        <p:nvGraphicFramePr>
          <p:cNvPr id="7" name="Content Placeholder 6">
            <a:extLst>
              <a:ext uri="{FF2B5EF4-FFF2-40B4-BE49-F238E27FC236}">
                <a16:creationId xmlns="" xmlns:a16="http://schemas.microsoft.com/office/drawing/2014/main" id="{C8E05B40-63E4-4A6B-9086-C8957D492550}"/>
              </a:ext>
            </a:extLst>
          </p:cNvPr>
          <p:cNvGraphicFramePr>
            <a:graphicFrameLocks noGrp="1"/>
          </p:cNvGraphicFramePr>
          <p:nvPr>
            <p:ph idx="12"/>
            <p:extLst>
              <p:ext uri="{D42A27DB-BD31-4B8C-83A1-F6EECF244321}">
                <p14:modId xmlns:p14="http://schemas.microsoft.com/office/powerpoint/2010/main" val="611092235"/>
              </p:ext>
            </p:extLst>
          </p:nvPr>
        </p:nvGraphicFramePr>
        <p:xfrm>
          <a:off x="836613" y="1724828"/>
          <a:ext cx="52070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 xmlns:a16="http://schemas.microsoft.com/office/drawing/2014/main" id="{196386EB-F88C-4DC3-BC7B-F443D9D9E711}"/>
              </a:ext>
            </a:extLst>
          </p:cNvPr>
          <p:cNvGraphicFramePr>
            <a:graphicFrameLocks noGrp="1"/>
          </p:cNvGraphicFramePr>
          <p:nvPr>
            <p:ph idx="1"/>
            <p:extLst>
              <p:ext uri="{D42A27DB-BD31-4B8C-83A1-F6EECF244321}">
                <p14:modId xmlns:p14="http://schemas.microsoft.com/office/powerpoint/2010/main" val="1869000053"/>
              </p:ext>
            </p:extLst>
          </p:nvPr>
        </p:nvGraphicFramePr>
        <p:xfrm>
          <a:off x="6418263" y="1724828"/>
          <a:ext cx="5356225"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9" name="Speech Bubble: Rectangle with Corners Rounded 3">
            <a:extLst>
              <a:ext uri="{FF2B5EF4-FFF2-40B4-BE49-F238E27FC236}">
                <a16:creationId xmlns="" xmlns:a16="http://schemas.microsoft.com/office/drawing/2014/main" id="{81CC688F-72B3-45E7-BCE6-F1E82F366E39}"/>
              </a:ext>
            </a:extLst>
          </p:cNvPr>
          <p:cNvSpPr/>
          <p:nvPr/>
        </p:nvSpPr>
        <p:spPr>
          <a:xfrm>
            <a:off x="4592664" y="5435545"/>
            <a:ext cx="1450949" cy="604562"/>
          </a:xfrm>
          <a:prstGeom prst="wedgeRoundRectCallout">
            <a:avLst>
              <a:gd name="adj1" fmla="val -61979"/>
              <a:gd name="adj2" fmla="val -247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a:t>Full service firm, big four, global firm, legal, etc</a:t>
            </a:r>
          </a:p>
        </p:txBody>
      </p:sp>
      <p:sp>
        <p:nvSpPr>
          <p:cNvPr id="10" name="Speech Bubble: Rectangle with Corners Rounded 16">
            <a:extLst>
              <a:ext uri="{FF2B5EF4-FFF2-40B4-BE49-F238E27FC236}">
                <a16:creationId xmlns="" xmlns:a16="http://schemas.microsoft.com/office/drawing/2014/main" id="{5BC435AB-9BD9-42F8-9936-220645E477E9}"/>
              </a:ext>
            </a:extLst>
          </p:cNvPr>
          <p:cNvSpPr/>
          <p:nvPr/>
        </p:nvSpPr>
        <p:spPr>
          <a:xfrm>
            <a:off x="10258253" y="5435545"/>
            <a:ext cx="1252609" cy="604562"/>
          </a:xfrm>
          <a:prstGeom prst="wedgeRoundRectCallout">
            <a:avLst>
              <a:gd name="adj1" fmla="val -62283"/>
              <a:gd name="adj2" fmla="val -1685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a:t>Solicitor, fraud investigator, lawyer, etc</a:t>
            </a:r>
          </a:p>
        </p:txBody>
      </p:sp>
      <p:sp>
        <p:nvSpPr>
          <p:cNvPr id="11" name="TextBox 10">
            <a:extLst>
              <a:ext uri="{FF2B5EF4-FFF2-40B4-BE49-F238E27FC236}">
                <a16:creationId xmlns="" xmlns:a16="http://schemas.microsoft.com/office/drawing/2014/main" id="{0B0EBEE4-6308-42A8-B262-514468A8590E}"/>
              </a:ext>
            </a:extLst>
          </p:cNvPr>
          <p:cNvSpPr txBox="1"/>
          <p:nvPr/>
        </p:nvSpPr>
        <p:spPr>
          <a:xfrm>
            <a:off x="838199" y="1374679"/>
            <a:ext cx="1881699" cy="369332"/>
          </a:xfrm>
          <a:prstGeom prst="rect">
            <a:avLst/>
          </a:prstGeom>
          <a:noFill/>
        </p:spPr>
        <p:txBody>
          <a:bodyPr wrap="square" rtlCol="0">
            <a:spAutoFit/>
          </a:bodyPr>
          <a:lstStyle/>
          <a:p>
            <a:r>
              <a:rPr lang="en-GB" b="1" i="1" dirty="0">
                <a:latin typeface="Times New Roman" panose="02020603050405020304" pitchFamily="18" charset="0"/>
                <a:cs typeface="Times New Roman" panose="02020603050405020304" pitchFamily="18" charset="0"/>
              </a:rPr>
              <a:t>Services offered</a:t>
            </a:r>
          </a:p>
        </p:txBody>
      </p:sp>
      <p:sp>
        <p:nvSpPr>
          <p:cNvPr id="12" name="TextBox 11">
            <a:extLst>
              <a:ext uri="{FF2B5EF4-FFF2-40B4-BE49-F238E27FC236}">
                <a16:creationId xmlns="" xmlns:a16="http://schemas.microsoft.com/office/drawing/2014/main" id="{7A3B3578-64A1-4BF1-8AB1-F6120A2B3964}"/>
              </a:ext>
            </a:extLst>
          </p:cNvPr>
          <p:cNvSpPr txBox="1"/>
          <p:nvPr/>
        </p:nvSpPr>
        <p:spPr>
          <a:xfrm>
            <a:off x="6418263" y="1374679"/>
            <a:ext cx="3051778" cy="369332"/>
          </a:xfrm>
          <a:prstGeom prst="rect">
            <a:avLst/>
          </a:prstGeom>
          <a:noFill/>
        </p:spPr>
        <p:txBody>
          <a:bodyPr wrap="square" rtlCol="0">
            <a:spAutoFit/>
          </a:bodyPr>
          <a:lstStyle/>
          <a:p>
            <a:r>
              <a:rPr lang="en-GB" b="1" i="1" dirty="0">
                <a:latin typeface="Times New Roman" panose="02020603050405020304" pitchFamily="18" charset="0"/>
                <a:cs typeface="Times New Roman" panose="02020603050405020304" pitchFamily="18" charset="0"/>
              </a:rPr>
              <a:t>Describe yourself</a:t>
            </a:r>
          </a:p>
        </p:txBody>
      </p:sp>
      <p:sp>
        <p:nvSpPr>
          <p:cNvPr id="13" name="Content Placeholder 2"/>
          <p:cNvSpPr txBox="1">
            <a:spLocks/>
          </p:cNvSpPr>
          <p:nvPr/>
        </p:nvSpPr>
        <p:spPr>
          <a:xfrm>
            <a:off x="763044" y="6218764"/>
            <a:ext cx="10935789" cy="612737"/>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Arial"/>
              <a:buChar char="•"/>
              <a:defRPr sz="2400" kern="1200">
                <a:solidFill>
                  <a:srgbClr val="5E5E5E"/>
                </a:solidFill>
                <a:latin typeface="Arial" charset="0"/>
                <a:ea typeface="Arial" charset="0"/>
                <a:cs typeface="Arial"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Arial" charset="0"/>
                <a:ea typeface="Arial" charset="0"/>
                <a:cs typeface="Arial"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Arial" charset="0"/>
                <a:ea typeface="Arial" charset="0"/>
                <a:cs typeface="Arial"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Arial" charset="0"/>
                <a:ea typeface="Arial" charset="0"/>
                <a:cs typeface="Arial" charset="0"/>
              </a:defRPr>
            </a:lvl4pPr>
            <a:lvl5pPr marL="2057400" indent="-228600" algn="l" defTabSz="914400" rtl="0" eaLnBrk="1" latinLnBrk="0" hangingPunct="1">
              <a:lnSpc>
                <a:spcPct val="114000"/>
              </a:lnSpc>
              <a:spcBef>
                <a:spcPts val="500"/>
              </a:spcBef>
              <a:buFont typeface="Arial"/>
              <a:buChar char="•"/>
              <a:defRPr sz="1600" kern="1200">
                <a:solidFill>
                  <a:srgbClr val="5E5E5E"/>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en-GB" sz="1500" dirty="0" smtClean="0">
                <a:latin typeface="+mn-lt"/>
              </a:rPr>
              <a:t>Q4. Which of the following services does your firm provide? (base: 146)</a:t>
            </a:r>
          </a:p>
          <a:p>
            <a:pPr marL="0" indent="0">
              <a:lnSpc>
                <a:spcPct val="100000"/>
              </a:lnSpc>
              <a:spcBef>
                <a:spcPts val="0"/>
              </a:spcBef>
              <a:buFont typeface="Arial"/>
              <a:buNone/>
            </a:pPr>
            <a:r>
              <a:rPr lang="en-GB" sz="1500" dirty="0" smtClean="0">
                <a:latin typeface="+mn-lt"/>
              </a:rPr>
              <a:t>Q5. When working with clients, how would you mostly describe yourself? (base: 146)</a:t>
            </a:r>
            <a:endParaRPr lang="en-GB" sz="1500" dirty="0">
              <a:latin typeface="+mn-lt"/>
            </a:endParaRPr>
          </a:p>
        </p:txBody>
      </p:sp>
    </p:spTree>
    <p:extLst>
      <p:ext uri="{BB962C8B-B14F-4D97-AF65-F5344CB8AC3E}">
        <p14:creationId xmlns:p14="http://schemas.microsoft.com/office/powerpoint/2010/main" val="17432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Change in services offered over past two years</a:t>
            </a:r>
            <a:endParaRPr lang="en-GB" dirty="0"/>
          </a:p>
        </p:txBody>
      </p:sp>
      <p:sp>
        <p:nvSpPr>
          <p:cNvPr id="5" name="Footer Placeholder 4"/>
          <p:cNvSpPr>
            <a:spLocks noGrp="1"/>
          </p:cNvSpPr>
          <p:nvPr>
            <p:ph type="ftr" sz="quarter" idx="3"/>
          </p:nvPr>
        </p:nvSpPr>
        <p:spPr/>
        <p:txBody>
          <a:bodyPr/>
          <a:lstStyle/>
          <a:p>
            <a:r>
              <a:rPr lang="de-DE" smtClean="0"/>
              <a:t>© ICAEW 2017</a:t>
            </a:r>
            <a:endParaRPr lang="en-US" dirty="0"/>
          </a:p>
        </p:txBody>
      </p:sp>
      <p:graphicFrame>
        <p:nvGraphicFramePr>
          <p:cNvPr id="11" name="Content Placeholder 10">
            <a:extLst>
              <a:ext uri="{FF2B5EF4-FFF2-40B4-BE49-F238E27FC236}">
                <a16:creationId xmlns="" xmlns:a16="http://schemas.microsoft.com/office/drawing/2014/main" id="{F77A3D73-067F-4433-9A1F-EBA350CC01A0}"/>
              </a:ext>
            </a:extLst>
          </p:cNvPr>
          <p:cNvGraphicFramePr>
            <a:graphicFrameLocks noGrp="1"/>
          </p:cNvGraphicFramePr>
          <p:nvPr>
            <p:ph idx="12"/>
            <p:extLst>
              <p:ext uri="{D42A27DB-BD31-4B8C-83A1-F6EECF244321}">
                <p14:modId xmlns:p14="http://schemas.microsoft.com/office/powerpoint/2010/main" val="3133553601"/>
              </p:ext>
            </p:extLst>
          </p:nvPr>
        </p:nvGraphicFramePr>
        <p:xfrm>
          <a:off x="836612" y="1825625"/>
          <a:ext cx="7360903"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 xmlns:a16="http://schemas.microsoft.com/office/drawing/2014/main" id="{52391078-B267-433A-A74C-8F4EB72DE64E}"/>
              </a:ext>
            </a:extLst>
          </p:cNvPr>
          <p:cNvGraphicFramePr>
            <a:graphicFrameLocks noGrp="1"/>
          </p:cNvGraphicFramePr>
          <p:nvPr>
            <p:extLst>
              <p:ext uri="{D42A27DB-BD31-4B8C-83A1-F6EECF244321}">
                <p14:modId xmlns:p14="http://schemas.microsoft.com/office/powerpoint/2010/main" val="453985243"/>
              </p:ext>
            </p:extLst>
          </p:nvPr>
        </p:nvGraphicFramePr>
        <p:xfrm>
          <a:off x="9096102" y="2005267"/>
          <a:ext cx="1088212" cy="3994485"/>
        </p:xfrm>
        <a:graphic>
          <a:graphicData uri="http://schemas.openxmlformats.org/drawingml/2006/table">
            <a:tbl>
              <a:tblPr firstRow="1" bandRow="1">
                <a:tableStyleId>{5940675A-B579-460E-94D1-54222C63F5DA}</a:tableStyleId>
              </a:tblPr>
              <a:tblGrid>
                <a:gridCol w="1088212">
                  <a:extLst>
                    <a:ext uri="{9D8B030D-6E8A-4147-A177-3AD203B41FA5}">
                      <a16:colId xmlns="" xmlns:a16="http://schemas.microsoft.com/office/drawing/2014/main" val="3341320648"/>
                    </a:ext>
                  </a:extLst>
                </a:gridCol>
              </a:tblGrid>
              <a:tr h="533389">
                <a:tc>
                  <a:txBody>
                    <a:bodyPr/>
                    <a:lstStyle/>
                    <a:p>
                      <a:pPr algn="ctr"/>
                      <a:r>
                        <a:rPr lang="en-GB" sz="1200" dirty="0"/>
                        <a:t>‘Net’ change</a:t>
                      </a:r>
                    </a:p>
                  </a:txBody>
                  <a:tcPr anchor="ctr"/>
                </a:tc>
                <a:extLst>
                  <a:ext uri="{0D108BD9-81ED-4DB2-BD59-A6C34878D82A}">
                    <a16:rowId xmlns="" xmlns:a16="http://schemas.microsoft.com/office/drawing/2014/main" val="525874428"/>
                  </a:ext>
                </a:extLst>
              </a:tr>
              <a:tr h="432637">
                <a:tc>
                  <a:txBody>
                    <a:bodyPr/>
                    <a:lstStyle/>
                    <a:p>
                      <a:pPr algn="ctr"/>
                      <a:r>
                        <a:rPr lang="en-GB" sz="1200" dirty="0"/>
                        <a:t>+49%</a:t>
                      </a:r>
                      <a:endParaRPr lang="en-GB" sz="1200" b="1" dirty="0">
                        <a:solidFill>
                          <a:schemeClr val="tx1"/>
                        </a:solidFill>
                      </a:endParaRPr>
                    </a:p>
                  </a:txBody>
                  <a:tcPr anchor="ctr"/>
                </a:tc>
                <a:extLst>
                  <a:ext uri="{0D108BD9-81ED-4DB2-BD59-A6C34878D82A}">
                    <a16:rowId xmlns="" xmlns:a16="http://schemas.microsoft.com/office/drawing/2014/main" val="1402672594"/>
                  </a:ext>
                </a:extLst>
              </a:tr>
              <a:tr h="432637">
                <a:tc>
                  <a:txBody>
                    <a:bodyPr/>
                    <a:lstStyle/>
                    <a:p>
                      <a:pPr algn="ctr"/>
                      <a:r>
                        <a:rPr lang="en-GB" sz="1200" dirty="0"/>
                        <a:t>+45%</a:t>
                      </a:r>
                      <a:endParaRPr lang="en-GB" sz="1200" b="1" dirty="0">
                        <a:solidFill>
                          <a:schemeClr val="tx1"/>
                        </a:solidFill>
                      </a:endParaRPr>
                    </a:p>
                  </a:txBody>
                  <a:tcPr anchor="ctr"/>
                </a:tc>
                <a:extLst>
                  <a:ext uri="{0D108BD9-81ED-4DB2-BD59-A6C34878D82A}">
                    <a16:rowId xmlns="" xmlns:a16="http://schemas.microsoft.com/office/drawing/2014/main" val="3859706137"/>
                  </a:ext>
                </a:extLst>
              </a:tr>
              <a:tr h="432637">
                <a:tc>
                  <a:txBody>
                    <a:bodyPr/>
                    <a:lstStyle/>
                    <a:p>
                      <a:pPr algn="ctr"/>
                      <a:r>
                        <a:rPr lang="en-GB" sz="1200" dirty="0"/>
                        <a:t>+42%</a:t>
                      </a:r>
                      <a:endParaRPr lang="en-GB" sz="1200" b="1" dirty="0">
                        <a:solidFill>
                          <a:schemeClr val="tx1"/>
                        </a:solidFill>
                      </a:endParaRPr>
                    </a:p>
                  </a:txBody>
                  <a:tcPr anchor="ctr"/>
                </a:tc>
                <a:extLst>
                  <a:ext uri="{0D108BD9-81ED-4DB2-BD59-A6C34878D82A}">
                    <a16:rowId xmlns="" xmlns:a16="http://schemas.microsoft.com/office/drawing/2014/main" val="571804297"/>
                  </a:ext>
                </a:extLst>
              </a:tr>
              <a:tr h="432637">
                <a:tc>
                  <a:txBody>
                    <a:bodyPr/>
                    <a:lstStyle/>
                    <a:p>
                      <a:pPr algn="ctr"/>
                      <a:r>
                        <a:rPr lang="en-GB" sz="1200" dirty="0"/>
                        <a:t>+25%</a:t>
                      </a:r>
                      <a:endParaRPr lang="en-GB" sz="1200" b="1" dirty="0">
                        <a:solidFill>
                          <a:schemeClr val="tx1"/>
                        </a:solidFill>
                      </a:endParaRPr>
                    </a:p>
                  </a:txBody>
                  <a:tcPr anchor="ctr"/>
                </a:tc>
                <a:extLst>
                  <a:ext uri="{0D108BD9-81ED-4DB2-BD59-A6C34878D82A}">
                    <a16:rowId xmlns="" xmlns:a16="http://schemas.microsoft.com/office/drawing/2014/main" val="1204849863"/>
                  </a:ext>
                </a:extLst>
              </a:tr>
              <a:tr h="432637">
                <a:tc>
                  <a:txBody>
                    <a:bodyPr/>
                    <a:lstStyle/>
                    <a:p>
                      <a:pPr algn="ctr"/>
                      <a:r>
                        <a:rPr lang="en-GB" sz="1200" dirty="0"/>
                        <a:t>+21%</a:t>
                      </a:r>
                      <a:endParaRPr lang="en-GB" sz="1200" b="1" dirty="0">
                        <a:solidFill>
                          <a:schemeClr val="tx1"/>
                        </a:solidFill>
                      </a:endParaRPr>
                    </a:p>
                  </a:txBody>
                  <a:tcPr anchor="ctr"/>
                </a:tc>
                <a:extLst>
                  <a:ext uri="{0D108BD9-81ED-4DB2-BD59-A6C34878D82A}">
                    <a16:rowId xmlns="" xmlns:a16="http://schemas.microsoft.com/office/drawing/2014/main" val="2729809466"/>
                  </a:ext>
                </a:extLst>
              </a:tr>
              <a:tr h="432637">
                <a:tc>
                  <a:txBody>
                    <a:bodyPr/>
                    <a:lstStyle/>
                    <a:p>
                      <a:pPr algn="ctr"/>
                      <a:r>
                        <a:rPr lang="en-GB" sz="1200" dirty="0"/>
                        <a:t>-6%</a:t>
                      </a:r>
                      <a:endParaRPr lang="en-GB" sz="1200" b="1" dirty="0">
                        <a:solidFill>
                          <a:schemeClr val="tx1"/>
                        </a:solidFill>
                      </a:endParaRPr>
                    </a:p>
                  </a:txBody>
                  <a:tcPr anchor="ctr"/>
                </a:tc>
                <a:extLst>
                  <a:ext uri="{0D108BD9-81ED-4DB2-BD59-A6C34878D82A}">
                    <a16:rowId xmlns="" xmlns:a16="http://schemas.microsoft.com/office/drawing/2014/main" val="4192985152"/>
                  </a:ext>
                </a:extLst>
              </a:tr>
              <a:tr h="432637">
                <a:tc>
                  <a:txBody>
                    <a:bodyPr/>
                    <a:lstStyle/>
                    <a:p>
                      <a:pPr algn="ctr"/>
                      <a:r>
                        <a:rPr lang="en-GB" sz="1200" dirty="0"/>
                        <a:t>-31%</a:t>
                      </a:r>
                      <a:endParaRPr lang="en-GB" sz="1200" b="1" dirty="0">
                        <a:solidFill>
                          <a:schemeClr val="tx1"/>
                        </a:solidFill>
                      </a:endParaRPr>
                    </a:p>
                  </a:txBody>
                  <a:tcPr anchor="ctr"/>
                </a:tc>
                <a:extLst>
                  <a:ext uri="{0D108BD9-81ED-4DB2-BD59-A6C34878D82A}">
                    <a16:rowId xmlns="" xmlns:a16="http://schemas.microsoft.com/office/drawing/2014/main" val="850222342"/>
                  </a:ext>
                </a:extLst>
              </a:tr>
              <a:tr h="432637">
                <a:tc>
                  <a:txBody>
                    <a:bodyPr/>
                    <a:lstStyle/>
                    <a:p>
                      <a:pPr algn="ctr"/>
                      <a:r>
                        <a:rPr lang="en-GB" sz="1200" dirty="0"/>
                        <a:t>-43%</a:t>
                      </a:r>
                      <a:endParaRPr lang="en-GB" sz="1200" b="1" dirty="0">
                        <a:solidFill>
                          <a:schemeClr val="tx1"/>
                        </a:solidFill>
                      </a:endParaRPr>
                    </a:p>
                  </a:txBody>
                  <a:tcPr anchor="ctr"/>
                </a:tc>
                <a:extLst>
                  <a:ext uri="{0D108BD9-81ED-4DB2-BD59-A6C34878D82A}">
                    <a16:rowId xmlns="" xmlns:a16="http://schemas.microsoft.com/office/drawing/2014/main" val="4182083159"/>
                  </a:ext>
                </a:extLst>
              </a:tr>
            </a:tbl>
          </a:graphicData>
        </a:graphic>
      </p:graphicFrame>
      <p:sp>
        <p:nvSpPr>
          <p:cNvPr id="7" name="Rectangle 6">
            <a:extLst>
              <a:ext uri="{FF2B5EF4-FFF2-40B4-BE49-F238E27FC236}">
                <a16:creationId xmlns="" xmlns:a16="http://schemas.microsoft.com/office/drawing/2014/main" id="{C1353CD8-1DC9-4B8A-B3FE-6609250CCCF8}"/>
              </a:ext>
            </a:extLst>
          </p:cNvPr>
          <p:cNvSpPr/>
          <p:nvPr/>
        </p:nvSpPr>
        <p:spPr>
          <a:xfrm>
            <a:off x="990598" y="6213820"/>
            <a:ext cx="9541043" cy="323165"/>
          </a:xfrm>
          <a:prstGeom prst="rect">
            <a:avLst/>
          </a:prstGeom>
        </p:spPr>
        <p:txBody>
          <a:bodyPr wrap="square">
            <a:spAutoFit/>
          </a:bodyPr>
          <a:lstStyle/>
          <a:p>
            <a:r>
              <a:rPr lang="en-GB" sz="1500" dirty="0">
                <a:solidFill>
                  <a:srgbClr val="5E5E5E"/>
                </a:solidFill>
              </a:rPr>
              <a:t>Q6. Over the last two years what changes have you seen in the services that you offer </a:t>
            </a:r>
            <a:r>
              <a:rPr lang="en-GB" sz="1500" dirty="0" smtClean="0">
                <a:solidFill>
                  <a:srgbClr val="5E5E5E"/>
                </a:solidFill>
              </a:rPr>
              <a:t>for (base</a:t>
            </a:r>
            <a:r>
              <a:rPr lang="en-GB" sz="1500" dirty="0">
                <a:solidFill>
                  <a:srgbClr val="5E5E5E"/>
                </a:solidFill>
              </a:rPr>
              <a:t>: 91 to </a:t>
            </a:r>
            <a:r>
              <a:rPr lang="en-GB" sz="1500" dirty="0" smtClean="0">
                <a:solidFill>
                  <a:srgbClr val="5E5E5E"/>
                </a:solidFill>
              </a:rPr>
              <a:t>140)</a:t>
            </a:r>
            <a:endParaRPr lang="en-GB" sz="1100" dirty="0">
              <a:solidFill>
                <a:srgbClr val="5E5E5E"/>
              </a:solidFill>
            </a:endParaRPr>
          </a:p>
        </p:txBody>
      </p:sp>
    </p:spTree>
    <p:extLst>
      <p:ext uri="{BB962C8B-B14F-4D97-AF65-F5344CB8AC3E}">
        <p14:creationId xmlns:p14="http://schemas.microsoft.com/office/powerpoint/2010/main" val="256662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C09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841"/>
            <a:ext cx="10935789" cy="1325563"/>
          </a:xfrm>
        </p:spPr>
        <p:txBody>
          <a:bodyPr/>
          <a:lstStyle/>
          <a:p>
            <a:r>
              <a:rPr lang="en-US" dirty="0" smtClean="0"/>
              <a:t>Change in way firm operates</a:t>
            </a:r>
            <a:endParaRPr lang="en-US" dirty="0"/>
          </a:p>
        </p:txBody>
      </p:sp>
      <p:sp>
        <p:nvSpPr>
          <p:cNvPr id="3" name="Content Placeholder 2"/>
          <p:cNvSpPr>
            <a:spLocks noGrp="1"/>
          </p:cNvSpPr>
          <p:nvPr>
            <p:ph idx="1"/>
          </p:nvPr>
        </p:nvSpPr>
        <p:spPr>
          <a:xfrm>
            <a:off x="838199" y="5987412"/>
            <a:ext cx="10935789" cy="746351"/>
          </a:xfrm>
        </p:spPr>
        <p:txBody>
          <a:bodyPr>
            <a:normAutofit fontScale="62500" lnSpcReduction="20000"/>
          </a:bodyPr>
          <a:lstStyle/>
          <a:p>
            <a:pPr marL="0" indent="0">
              <a:spcBef>
                <a:spcPts val="0"/>
              </a:spcBef>
              <a:buNone/>
            </a:pPr>
            <a:r>
              <a:rPr lang="en-GB" dirty="0"/>
              <a:t>Q8. As a result of the market changes in the last two years, have you/ your firm changed the way you operate? (</a:t>
            </a:r>
            <a:r>
              <a:rPr lang="en-GB" dirty="0" smtClean="0"/>
              <a:t>base: 146</a:t>
            </a:r>
            <a:r>
              <a:rPr lang="en-GB" dirty="0"/>
              <a:t>)</a:t>
            </a:r>
          </a:p>
          <a:p>
            <a:pPr marL="0" indent="0">
              <a:spcBef>
                <a:spcPts val="0"/>
              </a:spcBef>
              <a:buNone/>
            </a:pPr>
            <a:r>
              <a:rPr lang="en-GB" dirty="0"/>
              <a:t>Q9. How have you changed the way your firm operates? (</a:t>
            </a:r>
            <a:r>
              <a:rPr lang="en-GB" dirty="0" smtClean="0"/>
              <a:t>base: 109)</a:t>
            </a:r>
          </a:p>
          <a:p>
            <a:pPr marL="0" indent="0">
              <a:spcBef>
                <a:spcPts val="0"/>
              </a:spcBef>
              <a:buNone/>
            </a:pPr>
            <a:r>
              <a:rPr lang="en-GB" sz="1600" dirty="0"/>
              <a:t>* Actual percentage is 75.34%</a:t>
            </a:r>
          </a:p>
          <a:p>
            <a:pPr marL="0" indent="0">
              <a:buNone/>
            </a:pPr>
            <a:endParaRPr lang="en-GB" sz="1600" dirty="0"/>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sp>
        <p:nvSpPr>
          <p:cNvPr id="21" name="TextBox 20">
            <a:extLst>
              <a:ext uri="{FF2B5EF4-FFF2-40B4-BE49-F238E27FC236}">
                <a16:creationId xmlns="" xmlns:a16="http://schemas.microsoft.com/office/drawing/2014/main" id="{551A0C37-2208-45CC-A187-160037580E0E}"/>
              </a:ext>
            </a:extLst>
          </p:cNvPr>
          <p:cNvSpPr txBox="1"/>
          <p:nvPr/>
        </p:nvSpPr>
        <p:spPr>
          <a:xfrm>
            <a:off x="2880518" y="2110001"/>
            <a:ext cx="2554275" cy="1846659"/>
          </a:xfrm>
          <a:prstGeom prst="rect">
            <a:avLst/>
          </a:prstGeom>
          <a:noFill/>
        </p:spPr>
        <p:txBody>
          <a:bodyPr wrap="square" rtlCol="0">
            <a:spAutoFit/>
          </a:bodyPr>
          <a:lstStyle/>
          <a:p>
            <a:pPr algn="ctr"/>
            <a:r>
              <a:rPr lang="en-GB" sz="6000" b="1" dirty="0"/>
              <a:t>75%</a:t>
            </a:r>
          </a:p>
          <a:p>
            <a:pPr algn="ctr"/>
            <a:r>
              <a:rPr lang="en-GB" dirty="0"/>
              <a:t>Have changed the way they operate as a result of market changes*</a:t>
            </a:r>
          </a:p>
        </p:txBody>
      </p:sp>
      <p:cxnSp>
        <p:nvCxnSpPr>
          <p:cNvPr id="22" name="Straight Connector 21">
            <a:extLst>
              <a:ext uri="{FF2B5EF4-FFF2-40B4-BE49-F238E27FC236}">
                <a16:creationId xmlns="" xmlns:a16="http://schemas.microsoft.com/office/drawing/2014/main" id="{DB3514FF-1DE4-408C-A2A9-C8EDC5337311}"/>
              </a:ext>
            </a:extLst>
          </p:cNvPr>
          <p:cNvCxnSpPr>
            <a:cxnSpLocks/>
          </p:cNvCxnSpPr>
          <p:nvPr/>
        </p:nvCxnSpPr>
        <p:spPr>
          <a:xfrm>
            <a:off x="6368716" y="988048"/>
            <a:ext cx="0" cy="469669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Graphic 13" descr="Users">
            <a:extLst>
              <a:ext uri="{FF2B5EF4-FFF2-40B4-BE49-F238E27FC236}">
                <a16:creationId xmlns="" xmlns:a16="http://schemas.microsoft.com/office/drawing/2014/main" id="{51BE3923-C32A-45A1-AA08-B8BA026706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247711" y="4123530"/>
            <a:ext cx="914400" cy="914400"/>
          </a:xfrm>
          <a:prstGeom prst="rect">
            <a:avLst/>
          </a:prstGeom>
        </p:spPr>
      </p:pic>
      <p:graphicFrame>
        <p:nvGraphicFramePr>
          <p:cNvPr id="24" name="Table 23">
            <a:extLst>
              <a:ext uri="{FF2B5EF4-FFF2-40B4-BE49-F238E27FC236}">
                <a16:creationId xmlns="" xmlns:a16="http://schemas.microsoft.com/office/drawing/2014/main" id="{BB056D01-10BC-493E-9ABB-0FFE1D65B884}"/>
              </a:ext>
            </a:extLst>
          </p:cNvPr>
          <p:cNvGraphicFramePr>
            <a:graphicFrameLocks noGrp="1"/>
          </p:cNvGraphicFramePr>
          <p:nvPr>
            <p:extLst/>
          </p:nvPr>
        </p:nvGraphicFramePr>
        <p:xfrm>
          <a:off x="2038751" y="4996531"/>
          <a:ext cx="4064000" cy="688207"/>
        </p:xfrm>
        <a:graphic>
          <a:graphicData uri="http://schemas.openxmlformats.org/drawingml/2006/table">
            <a:tbl>
              <a:tblPr firstRow="1" bandRow="1">
                <a:tableStyleId>{073A0DAA-6AF3-43AB-8588-CEC1D06C72B9}</a:tableStyleId>
              </a:tblPr>
              <a:tblGrid>
                <a:gridCol w="2032000">
                  <a:extLst>
                    <a:ext uri="{9D8B030D-6E8A-4147-A177-3AD203B41FA5}">
                      <a16:colId xmlns="" xmlns:a16="http://schemas.microsoft.com/office/drawing/2014/main" val="1324792431"/>
                    </a:ext>
                  </a:extLst>
                </a:gridCol>
                <a:gridCol w="2032000">
                  <a:extLst>
                    <a:ext uri="{9D8B030D-6E8A-4147-A177-3AD203B41FA5}">
                      <a16:colId xmlns="" xmlns:a16="http://schemas.microsoft.com/office/drawing/2014/main" val="3715496238"/>
                    </a:ext>
                  </a:extLst>
                </a:gridCol>
              </a:tblGrid>
              <a:tr h="292623">
                <a:tc>
                  <a:txBody>
                    <a:bodyPr/>
                    <a:lstStyle/>
                    <a:p>
                      <a:pPr algn="ctr"/>
                      <a:r>
                        <a:rPr lang="en-GB" sz="1200" dirty="0"/>
                        <a:t>Decreased headcount</a:t>
                      </a:r>
                    </a:p>
                  </a:txBody>
                  <a:tcPr anchor="ctr"/>
                </a:tc>
                <a:tc>
                  <a:txBody>
                    <a:bodyPr/>
                    <a:lstStyle/>
                    <a:p>
                      <a:pPr algn="ctr"/>
                      <a:r>
                        <a:rPr lang="en-GB" sz="1200" dirty="0"/>
                        <a:t>Moved into a new sector</a:t>
                      </a:r>
                    </a:p>
                  </a:txBody>
                  <a:tcPr anchor="ctr"/>
                </a:tc>
                <a:extLst>
                  <a:ext uri="{0D108BD9-81ED-4DB2-BD59-A6C34878D82A}">
                    <a16:rowId xmlns="" xmlns:a16="http://schemas.microsoft.com/office/drawing/2014/main" val="493996530"/>
                  </a:ext>
                </a:extLst>
              </a:tr>
              <a:tr h="395584">
                <a:tc>
                  <a:txBody>
                    <a:bodyPr/>
                    <a:lstStyle/>
                    <a:p>
                      <a:pPr algn="ctr"/>
                      <a:r>
                        <a:rPr lang="en-GB" sz="1800" b="1" dirty="0"/>
                        <a:t>53%</a:t>
                      </a:r>
                    </a:p>
                  </a:txBody>
                  <a:tcPr anchor="ctr"/>
                </a:tc>
                <a:tc>
                  <a:txBody>
                    <a:bodyPr/>
                    <a:lstStyle/>
                    <a:p>
                      <a:pPr algn="ctr"/>
                      <a:r>
                        <a:rPr lang="en-GB" sz="1800" b="1" dirty="0"/>
                        <a:t>41%</a:t>
                      </a:r>
                    </a:p>
                  </a:txBody>
                  <a:tcPr anchor="ctr"/>
                </a:tc>
                <a:extLst>
                  <a:ext uri="{0D108BD9-81ED-4DB2-BD59-A6C34878D82A}">
                    <a16:rowId xmlns="" xmlns:a16="http://schemas.microsoft.com/office/drawing/2014/main" val="4050850063"/>
                  </a:ext>
                </a:extLst>
              </a:tr>
            </a:tbl>
          </a:graphicData>
        </a:graphic>
      </p:graphicFrame>
      <p:graphicFrame>
        <p:nvGraphicFramePr>
          <p:cNvPr id="25" name="Chart 24">
            <a:extLst>
              <a:ext uri="{FF2B5EF4-FFF2-40B4-BE49-F238E27FC236}">
                <a16:creationId xmlns="" xmlns:a16="http://schemas.microsoft.com/office/drawing/2014/main" id="{642CCAC1-63A6-44C4-9691-5EEBBD49DE61}"/>
              </a:ext>
            </a:extLst>
          </p:cNvPr>
          <p:cNvGraphicFramePr/>
          <p:nvPr>
            <p:extLst>
              <p:ext uri="{D42A27DB-BD31-4B8C-83A1-F6EECF244321}">
                <p14:modId xmlns:p14="http://schemas.microsoft.com/office/powerpoint/2010/main" val="2604321417"/>
              </p:ext>
            </p:extLst>
          </p:nvPr>
        </p:nvGraphicFramePr>
        <p:xfrm>
          <a:off x="6701224" y="1109352"/>
          <a:ext cx="4020337" cy="4862554"/>
        </p:xfrm>
        <a:graphic>
          <a:graphicData uri="http://schemas.openxmlformats.org/drawingml/2006/chart">
            <c:chart xmlns:c="http://schemas.openxmlformats.org/drawingml/2006/chart" xmlns:r="http://schemas.openxmlformats.org/officeDocument/2006/relationships" r:id="rId5"/>
          </a:graphicData>
        </a:graphic>
      </p:graphicFrame>
      <p:grpSp>
        <p:nvGrpSpPr>
          <p:cNvPr id="26" name="Group 25">
            <a:extLst>
              <a:ext uri="{FF2B5EF4-FFF2-40B4-BE49-F238E27FC236}">
                <a16:creationId xmlns="" xmlns:a16="http://schemas.microsoft.com/office/drawing/2014/main" id="{E35C6811-2439-4BAC-A686-95A9BB038379}"/>
              </a:ext>
            </a:extLst>
          </p:cNvPr>
          <p:cNvGrpSpPr/>
          <p:nvPr/>
        </p:nvGrpSpPr>
        <p:grpSpPr>
          <a:xfrm>
            <a:off x="2797391" y="1109351"/>
            <a:ext cx="2720528" cy="1201924"/>
            <a:chOff x="1000675" y="1077267"/>
            <a:chExt cx="2720528" cy="1201924"/>
          </a:xfrm>
        </p:grpSpPr>
        <p:grpSp>
          <p:nvGrpSpPr>
            <p:cNvPr id="27" name="Group 26">
              <a:extLst>
                <a:ext uri="{FF2B5EF4-FFF2-40B4-BE49-F238E27FC236}">
                  <a16:creationId xmlns="" xmlns:a16="http://schemas.microsoft.com/office/drawing/2014/main" id="{AF88C837-645B-4612-833B-BBDB2D700468}"/>
                </a:ext>
              </a:extLst>
            </p:cNvPr>
            <p:cNvGrpSpPr/>
            <p:nvPr/>
          </p:nvGrpSpPr>
          <p:grpSpPr>
            <a:xfrm>
              <a:off x="1000675" y="1077267"/>
              <a:ext cx="2720528" cy="1194008"/>
              <a:chOff x="460979" y="1751340"/>
              <a:chExt cx="2720528" cy="1194008"/>
            </a:xfrm>
          </p:grpSpPr>
          <p:pic>
            <p:nvPicPr>
              <p:cNvPr id="29" name="Graphic 2" descr="Group">
                <a:extLst>
                  <a:ext uri="{FF2B5EF4-FFF2-40B4-BE49-F238E27FC236}">
                    <a16:creationId xmlns="" xmlns:a16="http://schemas.microsoft.com/office/drawing/2014/main" id="{E8D6778D-AC56-43AD-A6CA-B4635632D7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0979" y="1751341"/>
                <a:ext cx="1190231" cy="1190231"/>
              </a:xfrm>
              <a:prstGeom prst="rect">
                <a:avLst/>
              </a:prstGeom>
            </p:spPr>
          </p:pic>
          <p:pic>
            <p:nvPicPr>
              <p:cNvPr id="30" name="Graphic 6" descr="Group">
                <a:extLst>
                  <a:ext uri="{FF2B5EF4-FFF2-40B4-BE49-F238E27FC236}">
                    <a16:creationId xmlns="" xmlns:a16="http://schemas.microsoft.com/office/drawing/2014/main" id="{09328CCA-88BE-4ED4-A5E3-84964F7A54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512665" y="1751340"/>
                <a:ext cx="1190231" cy="1190231"/>
              </a:xfrm>
              <a:prstGeom prst="rect">
                <a:avLst/>
              </a:prstGeom>
            </p:spPr>
          </p:pic>
          <p:pic>
            <p:nvPicPr>
              <p:cNvPr id="31" name="Graphic 7" descr="Group">
                <a:extLst>
                  <a:ext uri="{FF2B5EF4-FFF2-40B4-BE49-F238E27FC236}">
                    <a16:creationId xmlns="" xmlns:a16="http://schemas.microsoft.com/office/drawing/2014/main" id="{39E4C045-0E5E-4C5B-98CA-5A6737157263}"/>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 r="48782"/>
              <a:stretch/>
            </p:blipFill>
            <p:spPr>
              <a:xfrm>
                <a:off x="2571908" y="1755117"/>
                <a:ext cx="609599" cy="1190231"/>
              </a:xfrm>
              <a:prstGeom prst="rect">
                <a:avLst/>
              </a:prstGeom>
            </p:spPr>
          </p:pic>
          <p:pic>
            <p:nvPicPr>
              <p:cNvPr id="32" name="Graphic 8" descr="Group">
                <a:extLst>
                  <a:ext uri="{FF2B5EF4-FFF2-40B4-BE49-F238E27FC236}">
                    <a16:creationId xmlns="" xmlns:a16="http://schemas.microsoft.com/office/drawing/2014/main" id="{84A43CFA-7EEF-4F95-BFEB-DD4ADA0058B7}"/>
                  </a:ext>
                </a:extLst>
              </p:cNvPr>
              <p:cNvPicPr>
                <a:picLocks noChangeAspect="1"/>
              </p:cNvPicPr>
              <p:nvPr/>
            </p:nvPicPr>
            <p:blipFill rotWithShape="1">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70371"/>
              <a:stretch/>
            </p:blipFill>
            <p:spPr>
              <a:xfrm>
                <a:off x="2350236" y="1751340"/>
                <a:ext cx="352660" cy="1190231"/>
              </a:xfrm>
              <a:prstGeom prst="rect">
                <a:avLst/>
              </a:prstGeom>
            </p:spPr>
          </p:pic>
        </p:grpSp>
        <p:pic>
          <p:nvPicPr>
            <p:cNvPr id="28" name="Graphic 25" descr="Group">
              <a:extLst>
                <a:ext uri="{FF2B5EF4-FFF2-40B4-BE49-F238E27FC236}">
                  <a16:creationId xmlns="" xmlns:a16="http://schemas.microsoft.com/office/drawing/2014/main" id="{0C107C55-4B9B-450D-9C28-6155810D8907}"/>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80950"/>
            <a:stretch/>
          </p:blipFill>
          <p:spPr>
            <a:xfrm>
              <a:off x="3018102" y="1077267"/>
              <a:ext cx="232047" cy="1201924"/>
            </a:xfrm>
            <a:prstGeom prst="rect">
              <a:avLst/>
            </a:prstGeom>
          </p:spPr>
        </p:pic>
      </p:grpSp>
      <p:pic>
        <p:nvPicPr>
          <p:cNvPr id="33" name="Graphic 3" descr="Arrow: Rotate right">
            <a:extLst>
              <a:ext uri="{FF2B5EF4-FFF2-40B4-BE49-F238E27FC236}">
                <a16:creationId xmlns="" xmlns:a16="http://schemas.microsoft.com/office/drawing/2014/main" id="{033BADEF-AD98-47A6-A88A-B0942331738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3062513" y="4165734"/>
            <a:ext cx="701397" cy="701397"/>
          </a:xfrm>
          <a:prstGeom prst="rect">
            <a:avLst/>
          </a:prstGeom>
        </p:spPr>
      </p:pic>
      <p:pic>
        <p:nvPicPr>
          <p:cNvPr id="34" name="Graphic 14" descr="Share">
            <a:extLst>
              <a:ext uri="{FF2B5EF4-FFF2-40B4-BE49-F238E27FC236}">
                <a16:creationId xmlns="" xmlns:a16="http://schemas.microsoft.com/office/drawing/2014/main" id="{5934E4DD-0E3C-483D-A9D4-465A5E9E74D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4669144" y="4244512"/>
            <a:ext cx="740328" cy="740328"/>
          </a:xfrm>
          <a:prstGeom prst="rect">
            <a:avLst/>
          </a:prstGeom>
        </p:spPr>
      </p:pic>
    </p:spTree>
    <p:extLst>
      <p:ext uri="{BB962C8B-B14F-4D97-AF65-F5344CB8AC3E}">
        <p14:creationId xmlns:p14="http://schemas.microsoft.com/office/powerpoint/2010/main" val="3705331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4495"/>
            <a:ext cx="10935789" cy="1325563"/>
          </a:xfrm>
        </p:spPr>
        <p:txBody>
          <a:bodyPr/>
          <a:lstStyle/>
          <a:p>
            <a:r>
              <a:rPr lang="en-US" dirty="0" smtClean="0"/>
              <a:t>Predicted change in services offered in future</a:t>
            </a:r>
            <a:endParaRPr lang="en-US" dirty="0"/>
          </a:p>
        </p:txBody>
      </p:sp>
      <p:sp>
        <p:nvSpPr>
          <p:cNvPr id="3" name="Footer Placeholder 2"/>
          <p:cNvSpPr>
            <a:spLocks noGrp="1"/>
          </p:cNvSpPr>
          <p:nvPr>
            <p:ph type="ftr" sz="quarter" idx="3"/>
          </p:nvPr>
        </p:nvSpPr>
        <p:spPr/>
        <p:txBody>
          <a:bodyPr/>
          <a:lstStyle/>
          <a:p>
            <a:r>
              <a:rPr lang="de-DE" dirty="0" smtClean="0"/>
              <a:t>© ICAEW 2017</a:t>
            </a:r>
            <a:endParaRPr lang="en-US" dirty="0"/>
          </a:p>
        </p:txBody>
      </p:sp>
      <p:sp>
        <p:nvSpPr>
          <p:cNvPr id="8" name="Rectangle 7">
            <a:extLst>
              <a:ext uri="{FF2B5EF4-FFF2-40B4-BE49-F238E27FC236}">
                <a16:creationId xmlns="" xmlns:a16="http://schemas.microsoft.com/office/drawing/2014/main" id="{C1353CD8-1DC9-4B8A-B3FE-6609250CCCF8}"/>
              </a:ext>
            </a:extLst>
          </p:cNvPr>
          <p:cNvSpPr/>
          <p:nvPr/>
        </p:nvSpPr>
        <p:spPr>
          <a:xfrm>
            <a:off x="838198" y="6086827"/>
            <a:ext cx="9541043" cy="553998"/>
          </a:xfrm>
          <a:prstGeom prst="rect">
            <a:avLst/>
          </a:prstGeom>
        </p:spPr>
        <p:txBody>
          <a:bodyPr wrap="square">
            <a:spAutoFit/>
          </a:bodyPr>
          <a:lstStyle/>
          <a:p>
            <a:r>
              <a:rPr lang="en-GB" sz="1500" dirty="0">
                <a:solidFill>
                  <a:srgbClr val="5E5E5E"/>
                </a:solidFill>
              </a:rPr>
              <a:t>Q10. Looking forward, over the next two years, what changes do you expect to see in the level of work for each of the following areas? (</a:t>
            </a:r>
            <a:r>
              <a:rPr lang="en-GB" sz="1500" dirty="0" smtClean="0">
                <a:solidFill>
                  <a:srgbClr val="5E5E5E"/>
                </a:solidFill>
              </a:rPr>
              <a:t>base: 107 </a:t>
            </a:r>
            <a:r>
              <a:rPr lang="en-GB" sz="1500" dirty="0">
                <a:solidFill>
                  <a:srgbClr val="5E5E5E"/>
                </a:solidFill>
              </a:rPr>
              <a:t>to 136)</a:t>
            </a:r>
          </a:p>
        </p:txBody>
      </p:sp>
      <p:graphicFrame>
        <p:nvGraphicFramePr>
          <p:cNvPr id="10" name="Chart 9">
            <a:extLst>
              <a:ext uri="{FF2B5EF4-FFF2-40B4-BE49-F238E27FC236}">
                <a16:creationId xmlns="" xmlns:a16="http://schemas.microsoft.com/office/drawing/2014/main" id="{F77A3D73-067F-4433-9A1F-EBA350CC01A0}"/>
              </a:ext>
            </a:extLst>
          </p:cNvPr>
          <p:cNvGraphicFramePr/>
          <p:nvPr>
            <p:extLst>
              <p:ext uri="{D42A27DB-BD31-4B8C-83A1-F6EECF244321}">
                <p14:modId xmlns:p14="http://schemas.microsoft.com/office/powerpoint/2010/main" val="1174394185"/>
              </p:ext>
            </p:extLst>
          </p:nvPr>
        </p:nvGraphicFramePr>
        <p:xfrm>
          <a:off x="838199" y="1515140"/>
          <a:ext cx="7141388" cy="4467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 xmlns:a16="http://schemas.microsoft.com/office/drawing/2014/main" id="{52391078-B267-433A-A74C-8F4EB72DE64E}"/>
              </a:ext>
            </a:extLst>
          </p:cNvPr>
          <p:cNvGraphicFramePr>
            <a:graphicFrameLocks noGrp="1"/>
          </p:cNvGraphicFramePr>
          <p:nvPr>
            <p:extLst>
              <p:ext uri="{D42A27DB-BD31-4B8C-83A1-F6EECF244321}">
                <p14:modId xmlns:p14="http://schemas.microsoft.com/office/powerpoint/2010/main" val="2040037707"/>
              </p:ext>
            </p:extLst>
          </p:nvPr>
        </p:nvGraphicFramePr>
        <p:xfrm>
          <a:off x="8184257" y="1370085"/>
          <a:ext cx="1088212" cy="4474807"/>
        </p:xfrm>
        <a:graphic>
          <a:graphicData uri="http://schemas.openxmlformats.org/drawingml/2006/table">
            <a:tbl>
              <a:tblPr firstRow="1" bandRow="1">
                <a:tableStyleId>{073A0DAA-6AF3-43AB-8588-CEC1D06C72B9}</a:tableStyleId>
              </a:tblPr>
              <a:tblGrid>
                <a:gridCol w="1088212">
                  <a:extLst>
                    <a:ext uri="{9D8B030D-6E8A-4147-A177-3AD203B41FA5}">
                      <a16:colId xmlns="" xmlns:a16="http://schemas.microsoft.com/office/drawing/2014/main" val="3341320648"/>
                    </a:ext>
                  </a:extLst>
                </a:gridCol>
              </a:tblGrid>
              <a:tr h="597527">
                <a:tc>
                  <a:txBody>
                    <a:bodyPr/>
                    <a:lstStyle/>
                    <a:p>
                      <a:pPr algn="ctr"/>
                      <a:r>
                        <a:rPr lang="en-GB" sz="1200" dirty="0">
                          <a:ln>
                            <a:noFill/>
                          </a:ln>
                          <a:solidFill>
                            <a:schemeClr val="tx1"/>
                          </a:solidFill>
                        </a:rPr>
                        <a:t>‘</a:t>
                      </a:r>
                      <a:r>
                        <a:rPr lang="en-GB" sz="1200" baseline="0" dirty="0">
                          <a:ln>
                            <a:noFill/>
                          </a:ln>
                          <a:solidFill>
                            <a:schemeClr val="tx1"/>
                          </a:solidFill>
                        </a:rPr>
                        <a:t>Net’ change</a:t>
                      </a:r>
                    </a:p>
                  </a:txBody>
                  <a:tcPr anchor="ctr">
                    <a:noFill/>
                  </a:tcPr>
                </a:tc>
                <a:extLst>
                  <a:ext uri="{0D108BD9-81ED-4DB2-BD59-A6C34878D82A}">
                    <a16:rowId xmlns="" xmlns:a16="http://schemas.microsoft.com/office/drawing/2014/main" val="525874428"/>
                  </a:ext>
                </a:extLst>
              </a:tr>
              <a:tr h="484660">
                <a:tc>
                  <a:txBody>
                    <a:bodyPr/>
                    <a:lstStyle/>
                    <a:p>
                      <a:pPr algn="ctr"/>
                      <a:r>
                        <a:rPr lang="en-GB" sz="1200" b="1" dirty="0">
                          <a:ln>
                            <a:noFill/>
                          </a:ln>
                          <a:solidFill>
                            <a:schemeClr val="tx1"/>
                          </a:solidFill>
                        </a:rPr>
                        <a:t>+63%</a:t>
                      </a:r>
                    </a:p>
                  </a:txBody>
                  <a:tcPr anchor="ctr">
                    <a:noFill/>
                  </a:tcPr>
                </a:tc>
                <a:extLst>
                  <a:ext uri="{0D108BD9-81ED-4DB2-BD59-A6C34878D82A}">
                    <a16:rowId xmlns="" xmlns:a16="http://schemas.microsoft.com/office/drawing/2014/main" val="1402672594"/>
                  </a:ext>
                </a:extLst>
              </a:tr>
              <a:tr h="484660">
                <a:tc>
                  <a:txBody>
                    <a:bodyPr/>
                    <a:lstStyle/>
                    <a:p>
                      <a:pPr algn="ctr"/>
                      <a:r>
                        <a:rPr lang="en-GB" sz="1200" b="1" dirty="0">
                          <a:ln>
                            <a:noFill/>
                          </a:ln>
                          <a:solidFill>
                            <a:schemeClr val="tx1"/>
                          </a:solidFill>
                        </a:rPr>
                        <a:t>+60%</a:t>
                      </a:r>
                    </a:p>
                  </a:txBody>
                  <a:tcPr anchor="ctr">
                    <a:noFill/>
                  </a:tcPr>
                </a:tc>
                <a:extLst>
                  <a:ext uri="{0D108BD9-81ED-4DB2-BD59-A6C34878D82A}">
                    <a16:rowId xmlns="" xmlns:a16="http://schemas.microsoft.com/office/drawing/2014/main" val="3859706137"/>
                  </a:ext>
                </a:extLst>
              </a:tr>
              <a:tr h="484660">
                <a:tc>
                  <a:txBody>
                    <a:bodyPr/>
                    <a:lstStyle/>
                    <a:p>
                      <a:pPr algn="ctr"/>
                      <a:r>
                        <a:rPr lang="en-GB" sz="1200" b="1" dirty="0">
                          <a:ln>
                            <a:noFill/>
                          </a:ln>
                          <a:solidFill>
                            <a:schemeClr val="tx1"/>
                          </a:solidFill>
                        </a:rPr>
                        <a:t>+58%</a:t>
                      </a:r>
                    </a:p>
                  </a:txBody>
                  <a:tcPr anchor="ctr">
                    <a:noFill/>
                  </a:tcPr>
                </a:tc>
                <a:extLst>
                  <a:ext uri="{0D108BD9-81ED-4DB2-BD59-A6C34878D82A}">
                    <a16:rowId xmlns="" xmlns:a16="http://schemas.microsoft.com/office/drawing/2014/main" val="571804297"/>
                  </a:ext>
                </a:extLst>
              </a:tr>
              <a:tr h="484660">
                <a:tc>
                  <a:txBody>
                    <a:bodyPr/>
                    <a:lstStyle/>
                    <a:p>
                      <a:pPr algn="ctr"/>
                      <a:r>
                        <a:rPr lang="en-GB" sz="1200" b="1" dirty="0">
                          <a:ln>
                            <a:noFill/>
                          </a:ln>
                          <a:solidFill>
                            <a:schemeClr val="tx1"/>
                          </a:solidFill>
                        </a:rPr>
                        <a:t>+53%</a:t>
                      </a:r>
                    </a:p>
                  </a:txBody>
                  <a:tcPr anchor="ctr">
                    <a:noFill/>
                  </a:tcPr>
                </a:tc>
                <a:extLst>
                  <a:ext uri="{0D108BD9-81ED-4DB2-BD59-A6C34878D82A}">
                    <a16:rowId xmlns="" xmlns:a16="http://schemas.microsoft.com/office/drawing/2014/main" val="1204849863"/>
                  </a:ext>
                </a:extLst>
              </a:tr>
              <a:tr h="484660">
                <a:tc>
                  <a:txBody>
                    <a:bodyPr/>
                    <a:lstStyle/>
                    <a:p>
                      <a:pPr algn="ctr"/>
                      <a:r>
                        <a:rPr lang="en-GB" sz="1200" b="1" dirty="0">
                          <a:ln>
                            <a:noFill/>
                          </a:ln>
                          <a:solidFill>
                            <a:schemeClr val="tx1"/>
                          </a:solidFill>
                        </a:rPr>
                        <a:t>+50%</a:t>
                      </a:r>
                    </a:p>
                  </a:txBody>
                  <a:tcPr anchor="ctr">
                    <a:noFill/>
                  </a:tcPr>
                </a:tc>
                <a:extLst>
                  <a:ext uri="{0D108BD9-81ED-4DB2-BD59-A6C34878D82A}">
                    <a16:rowId xmlns="" xmlns:a16="http://schemas.microsoft.com/office/drawing/2014/main" val="2729809466"/>
                  </a:ext>
                </a:extLst>
              </a:tr>
              <a:tr h="484660">
                <a:tc>
                  <a:txBody>
                    <a:bodyPr/>
                    <a:lstStyle/>
                    <a:p>
                      <a:pPr algn="ctr"/>
                      <a:r>
                        <a:rPr lang="en-GB" sz="1200" b="1" dirty="0">
                          <a:ln>
                            <a:noFill/>
                          </a:ln>
                          <a:solidFill>
                            <a:schemeClr val="tx1"/>
                          </a:solidFill>
                        </a:rPr>
                        <a:t>+32%</a:t>
                      </a:r>
                    </a:p>
                  </a:txBody>
                  <a:tcPr anchor="ctr">
                    <a:noFill/>
                  </a:tcPr>
                </a:tc>
                <a:extLst>
                  <a:ext uri="{0D108BD9-81ED-4DB2-BD59-A6C34878D82A}">
                    <a16:rowId xmlns="" xmlns:a16="http://schemas.microsoft.com/office/drawing/2014/main" val="4192985152"/>
                  </a:ext>
                </a:extLst>
              </a:tr>
              <a:tr h="484660">
                <a:tc>
                  <a:txBody>
                    <a:bodyPr/>
                    <a:lstStyle/>
                    <a:p>
                      <a:pPr algn="ctr"/>
                      <a:r>
                        <a:rPr lang="en-GB" sz="1200" b="1" dirty="0">
                          <a:ln>
                            <a:noFill/>
                          </a:ln>
                          <a:solidFill>
                            <a:schemeClr val="tx1"/>
                          </a:solidFill>
                        </a:rPr>
                        <a:t>+30%</a:t>
                      </a:r>
                    </a:p>
                  </a:txBody>
                  <a:tcPr anchor="ctr">
                    <a:noFill/>
                  </a:tcPr>
                </a:tc>
                <a:extLst>
                  <a:ext uri="{0D108BD9-81ED-4DB2-BD59-A6C34878D82A}">
                    <a16:rowId xmlns="" xmlns:a16="http://schemas.microsoft.com/office/drawing/2014/main" val="850222342"/>
                  </a:ext>
                </a:extLst>
              </a:tr>
              <a:tr h="484660">
                <a:tc>
                  <a:txBody>
                    <a:bodyPr/>
                    <a:lstStyle/>
                    <a:p>
                      <a:pPr algn="ctr"/>
                      <a:r>
                        <a:rPr lang="en-GB" sz="1200" b="1" dirty="0">
                          <a:ln>
                            <a:noFill/>
                          </a:ln>
                          <a:solidFill>
                            <a:schemeClr val="tx1"/>
                          </a:solidFill>
                        </a:rPr>
                        <a:t>+8%</a:t>
                      </a:r>
                    </a:p>
                  </a:txBody>
                  <a:tcPr anchor="ctr">
                    <a:noFill/>
                  </a:tcPr>
                </a:tc>
                <a:extLst>
                  <a:ext uri="{0D108BD9-81ED-4DB2-BD59-A6C34878D82A}">
                    <a16:rowId xmlns="" xmlns:a16="http://schemas.microsoft.com/office/drawing/2014/main" val="4182083159"/>
                  </a:ext>
                </a:extLst>
              </a:tr>
            </a:tbl>
          </a:graphicData>
        </a:graphic>
      </p:graphicFrame>
    </p:spTree>
    <p:extLst>
      <p:ext uri="{BB962C8B-B14F-4D97-AF65-F5344CB8AC3E}">
        <p14:creationId xmlns:p14="http://schemas.microsoft.com/office/powerpoint/2010/main" val="1516127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4512"/>
            <a:ext cx="10935789" cy="1325563"/>
          </a:xfrm>
        </p:spPr>
        <p:txBody>
          <a:bodyPr/>
          <a:lstStyle/>
          <a:p>
            <a:r>
              <a:rPr lang="en-US" dirty="0" smtClean="0"/>
              <a:t>Predicted change in services offered in future (increase)</a:t>
            </a:r>
            <a:endParaRPr lang="en-US" dirty="0"/>
          </a:p>
        </p:txBody>
      </p:sp>
      <p:sp>
        <p:nvSpPr>
          <p:cNvPr id="3" name="Content Placeholder 2"/>
          <p:cNvSpPr>
            <a:spLocks noGrp="1"/>
          </p:cNvSpPr>
          <p:nvPr>
            <p:ph idx="1"/>
          </p:nvPr>
        </p:nvSpPr>
        <p:spPr>
          <a:xfrm>
            <a:off x="838199" y="6260126"/>
            <a:ext cx="10935789" cy="746351"/>
          </a:xfrm>
        </p:spPr>
        <p:txBody>
          <a:bodyPr>
            <a:normAutofit/>
          </a:bodyPr>
          <a:lstStyle/>
          <a:p>
            <a:pPr marL="0" indent="0">
              <a:buNone/>
            </a:pPr>
            <a:r>
              <a:rPr lang="en-GB" sz="1500" dirty="0"/>
              <a:t>Q11. In which area do you expect to see the most significant increase in the next two years? (base: </a:t>
            </a:r>
            <a:r>
              <a:rPr lang="en-GB" sz="1500" dirty="0" smtClean="0"/>
              <a:t>144</a:t>
            </a:r>
            <a:r>
              <a:rPr lang="en-GB" sz="1500" dirty="0"/>
              <a:t>)</a:t>
            </a:r>
          </a:p>
        </p:txBody>
      </p:sp>
      <p:sp>
        <p:nvSpPr>
          <p:cNvPr id="4" name="Footer Placeholder 3"/>
          <p:cNvSpPr>
            <a:spLocks noGrp="1"/>
          </p:cNvSpPr>
          <p:nvPr>
            <p:ph type="ftr" sz="quarter" idx="3"/>
          </p:nvPr>
        </p:nvSpPr>
        <p:spPr>
          <a:xfrm>
            <a:off x="10889158" y="6767611"/>
            <a:ext cx="1224231" cy="365125"/>
          </a:xfrm>
        </p:spPr>
        <p:txBody>
          <a:bodyPr/>
          <a:lstStyle/>
          <a:p>
            <a:r>
              <a:rPr lang="de-DE" dirty="0" smtClean="0"/>
              <a:t>© ICAEW 2017</a:t>
            </a:r>
            <a:endParaRPr lang="en-US" dirty="0"/>
          </a:p>
        </p:txBody>
      </p:sp>
      <p:cxnSp>
        <p:nvCxnSpPr>
          <p:cNvPr id="19" name="Straight Connector 18">
            <a:extLst>
              <a:ext uri="{FF2B5EF4-FFF2-40B4-BE49-F238E27FC236}">
                <a16:creationId xmlns="" xmlns:a16="http://schemas.microsoft.com/office/drawing/2014/main" id="{FD577CF7-96C2-4823-B01B-5AEDA372AF0C}"/>
              </a:ext>
            </a:extLst>
          </p:cNvPr>
          <p:cNvCxnSpPr>
            <a:cxnSpLocks/>
          </p:cNvCxnSpPr>
          <p:nvPr/>
        </p:nvCxnSpPr>
        <p:spPr>
          <a:xfrm>
            <a:off x="4957015" y="1308688"/>
            <a:ext cx="0" cy="469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 xmlns:a16="http://schemas.microsoft.com/office/drawing/2014/main" id="{E98EA264-4A71-498B-8691-B2056ED7234D}"/>
              </a:ext>
            </a:extLst>
          </p:cNvPr>
          <p:cNvGraphicFramePr>
            <a:graphicFrameLocks noGrp="1"/>
          </p:cNvGraphicFramePr>
          <p:nvPr>
            <p:extLst/>
          </p:nvPr>
        </p:nvGraphicFramePr>
        <p:xfrm>
          <a:off x="2399367" y="1549851"/>
          <a:ext cx="2211114" cy="4216821"/>
        </p:xfrm>
        <a:graphic>
          <a:graphicData uri="http://schemas.openxmlformats.org/drawingml/2006/table">
            <a:tbl>
              <a:tblPr bandRow="1">
                <a:tableStyleId>{93296810-A885-4BE3-A3E7-6D5BEEA58F35}</a:tableStyleId>
              </a:tblPr>
              <a:tblGrid>
                <a:gridCol w="1105557">
                  <a:extLst>
                    <a:ext uri="{9D8B030D-6E8A-4147-A177-3AD203B41FA5}">
                      <a16:colId xmlns="" xmlns:a16="http://schemas.microsoft.com/office/drawing/2014/main" val="987776913"/>
                    </a:ext>
                  </a:extLst>
                </a:gridCol>
                <a:gridCol w="1105557">
                  <a:extLst>
                    <a:ext uri="{9D8B030D-6E8A-4147-A177-3AD203B41FA5}">
                      <a16:colId xmlns="" xmlns:a16="http://schemas.microsoft.com/office/drawing/2014/main" val="1654572291"/>
                    </a:ext>
                  </a:extLst>
                </a:gridCol>
              </a:tblGrid>
              <a:tr h="1405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Formal corporate insolvency appts</a:t>
                      </a:r>
                      <a:endParaRPr lang="en-GB" sz="1200" b="1" dirty="0"/>
                    </a:p>
                  </a:txBody>
                  <a:tcPr anchor="ctr">
                    <a:solidFill>
                      <a:srgbClr val="A1C2CB"/>
                    </a:solidFill>
                  </a:tcPr>
                </a:tc>
                <a:tc>
                  <a:txBody>
                    <a:bodyPr/>
                    <a:lstStyle/>
                    <a:p>
                      <a:pPr algn="ctr"/>
                      <a:r>
                        <a:rPr lang="en-GB" sz="2800" dirty="0"/>
                        <a:t>29%</a:t>
                      </a:r>
                      <a:endParaRPr lang="en-GB" sz="2800" b="1" dirty="0"/>
                    </a:p>
                  </a:txBody>
                  <a:tcPr anchor="ctr">
                    <a:solidFill>
                      <a:srgbClr val="A1C2CB"/>
                    </a:solidFill>
                  </a:tcPr>
                </a:tc>
                <a:extLst>
                  <a:ext uri="{0D108BD9-81ED-4DB2-BD59-A6C34878D82A}">
                    <a16:rowId xmlns="" xmlns:a16="http://schemas.microsoft.com/office/drawing/2014/main" val="346988498"/>
                  </a:ext>
                </a:extLst>
              </a:tr>
              <a:tr h="1405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Financial advisory</a:t>
                      </a:r>
                      <a:endParaRPr lang="en-GB" sz="1200" b="1" dirty="0"/>
                    </a:p>
                  </a:txBody>
                  <a:tcPr anchor="ctr">
                    <a:solidFill>
                      <a:srgbClr val="A1C2CB"/>
                    </a:solidFill>
                  </a:tcPr>
                </a:tc>
                <a:tc>
                  <a:txBody>
                    <a:bodyPr/>
                    <a:lstStyle/>
                    <a:p>
                      <a:pPr algn="ctr"/>
                      <a:r>
                        <a:rPr lang="en-GB" sz="2400" dirty="0"/>
                        <a:t>19%</a:t>
                      </a:r>
                      <a:endParaRPr lang="en-GB" sz="2400" b="1" dirty="0"/>
                    </a:p>
                  </a:txBody>
                  <a:tcPr anchor="ctr">
                    <a:solidFill>
                      <a:srgbClr val="A1C2CB"/>
                    </a:solidFill>
                  </a:tcPr>
                </a:tc>
                <a:extLst>
                  <a:ext uri="{0D108BD9-81ED-4DB2-BD59-A6C34878D82A}">
                    <a16:rowId xmlns="" xmlns:a16="http://schemas.microsoft.com/office/drawing/2014/main" val="4187278825"/>
                  </a:ext>
                </a:extLst>
              </a:tr>
              <a:tr h="1405607">
                <a:tc>
                  <a:txBody>
                    <a:bodyPr/>
                    <a:lstStyle/>
                    <a:p>
                      <a:pPr algn="ctr"/>
                      <a:r>
                        <a:rPr lang="en-GB" sz="1200" dirty="0"/>
                        <a:t>Helping to raise finance</a:t>
                      </a:r>
                      <a:endParaRPr lang="en-GB" sz="1200" b="1" dirty="0"/>
                    </a:p>
                  </a:txBody>
                  <a:tcPr anchor="ctr">
                    <a:solidFill>
                      <a:srgbClr val="A1C2CB"/>
                    </a:solidFill>
                  </a:tcPr>
                </a:tc>
                <a:tc>
                  <a:txBody>
                    <a:bodyPr/>
                    <a:lstStyle/>
                    <a:p>
                      <a:pPr algn="ctr"/>
                      <a:r>
                        <a:rPr lang="en-GB" sz="2000" dirty="0"/>
                        <a:t>10%</a:t>
                      </a:r>
                      <a:endParaRPr lang="en-GB" sz="2000" b="1" dirty="0"/>
                    </a:p>
                  </a:txBody>
                  <a:tcPr anchor="ctr">
                    <a:solidFill>
                      <a:srgbClr val="A1C2CB"/>
                    </a:solidFill>
                  </a:tcPr>
                </a:tc>
                <a:extLst>
                  <a:ext uri="{0D108BD9-81ED-4DB2-BD59-A6C34878D82A}">
                    <a16:rowId xmlns="" xmlns:a16="http://schemas.microsoft.com/office/drawing/2014/main" val="801215003"/>
                  </a:ext>
                </a:extLst>
              </a:tr>
            </a:tbl>
          </a:graphicData>
        </a:graphic>
      </p:graphicFrame>
      <p:graphicFrame>
        <p:nvGraphicFramePr>
          <p:cNvPr id="35" name="Chart 34">
            <a:extLst>
              <a:ext uri="{FF2B5EF4-FFF2-40B4-BE49-F238E27FC236}">
                <a16:creationId xmlns="" xmlns:a16="http://schemas.microsoft.com/office/drawing/2014/main" id="{D14CED6B-629B-4A52-862A-9082D21321CE}"/>
              </a:ext>
            </a:extLst>
          </p:cNvPr>
          <p:cNvGraphicFramePr/>
          <p:nvPr>
            <p:extLst/>
          </p:nvPr>
        </p:nvGraphicFramePr>
        <p:xfrm>
          <a:off x="5129086" y="1288962"/>
          <a:ext cx="4239490" cy="4753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035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841"/>
            <a:ext cx="10935789" cy="1325563"/>
          </a:xfrm>
        </p:spPr>
        <p:txBody>
          <a:bodyPr/>
          <a:lstStyle/>
          <a:p>
            <a:r>
              <a:rPr lang="en-US" dirty="0" smtClean="0"/>
              <a:t>Driving future change</a:t>
            </a:r>
            <a:endParaRPr lang="en-US" dirty="0"/>
          </a:p>
        </p:txBody>
      </p:sp>
      <p:sp>
        <p:nvSpPr>
          <p:cNvPr id="3" name="Content Placeholder 2"/>
          <p:cNvSpPr>
            <a:spLocks noGrp="1"/>
          </p:cNvSpPr>
          <p:nvPr>
            <p:ph idx="1"/>
          </p:nvPr>
        </p:nvSpPr>
        <p:spPr>
          <a:xfrm>
            <a:off x="838199" y="5987412"/>
            <a:ext cx="10935789" cy="746351"/>
          </a:xfrm>
        </p:spPr>
        <p:txBody>
          <a:bodyPr>
            <a:normAutofit/>
          </a:bodyPr>
          <a:lstStyle/>
          <a:p>
            <a:pPr marL="0" indent="0">
              <a:spcBef>
                <a:spcPts val="0"/>
              </a:spcBef>
              <a:buNone/>
            </a:pPr>
            <a:r>
              <a:rPr lang="en-GB" sz="1500" dirty="0"/>
              <a:t>Q12. What do you think will be the top three reasons driving changes over the next two years? (</a:t>
            </a:r>
            <a:r>
              <a:rPr lang="en-GB" sz="1500" dirty="0" smtClean="0"/>
              <a:t>base: 146)</a:t>
            </a:r>
            <a:endParaRPr lang="en-GB" sz="1500" dirty="0"/>
          </a:p>
        </p:txBody>
      </p:sp>
      <p:sp>
        <p:nvSpPr>
          <p:cNvPr id="4" name="Footer Placeholder 3"/>
          <p:cNvSpPr>
            <a:spLocks noGrp="1"/>
          </p:cNvSpPr>
          <p:nvPr>
            <p:ph type="ftr" sz="quarter" idx="3"/>
          </p:nvPr>
        </p:nvSpPr>
        <p:spPr>
          <a:xfrm>
            <a:off x="10889158" y="6494897"/>
            <a:ext cx="1224231" cy="365125"/>
          </a:xfrm>
        </p:spPr>
        <p:txBody>
          <a:bodyPr/>
          <a:lstStyle/>
          <a:p>
            <a:r>
              <a:rPr lang="de-DE" dirty="0" smtClean="0"/>
              <a:t>© ICAEW 2017</a:t>
            </a:r>
            <a:endParaRPr lang="en-US" dirty="0"/>
          </a:p>
        </p:txBody>
      </p:sp>
      <p:cxnSp>
        <p:nvCxnSpPr>
          <p:cNvPr id="19" name="Straight Connector 18">
            <a:extLst>
              <a:ext uri="{FF2B5EF4-FFF2-40B4-BE49-F238E27FC236}">
                <a16:creationId xmlns="" xmlns:a16="http://schemas.microsoft.com/office/drawing/2014/main" id="{A5AF92E6-18FA-4FA4-9353-898AD41ADBC1}"/>
              </a:ext>
            </a:extLst>
          </p:cNvPr>
          <p:cNvCxnSpPr>
            <a:cxnSpLocks/>
          </p:cNvCxnSpPr>
          <p:nvPr/>
        </p:nvCxnSpPr>
        <p:spPr>
          <a:xfrm>
            <a:off x="5251117" y="1058834"/>
            <a:ext cx="0" cy="469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Table 34">
            <a:extLst>
              <a:ext uri="{FF2B5EF4-FFF2-40B4-BE49-F238E27FC236}">
                <a16:creationId xmlns="" xmlns:a16="http://schemas.microsoft.com/office/drawing/2014/main" id="{4A7E8BD0-29C9-4A50-896C-90A43B56C5B8}"/>
              </a:ext>
            </a:extLst>
          </p:cNvPr>
          <p:cNvGraphicFramePr>
            <a:graphicFrameLocks noGrp="1"/>
          </p:cNvGraphicFramePr>
          <p:nvPr>
            <p:extLst>
              <p:ext uri="{D42A27DB-BD31-4B8C-83A1-F6EECF244321}">
                <p14:modId xmlns:p14="http://schemas.microsoft.com/office/powerpoint/2010/main" val="1170562627"/>
              </p:ext>
            </p:extLst>
          </p:nvPr>
        </p:nvGraphicFramePr>
        <p:xfrm>
          <a:off x="2693469" y="1277137"/>
          <a:ext cx="2211114" cy="4216821"/>
        </p:xfrm>
        <a:graphic>
          <a:graphicData uri="http://schemas.openxmlformats.org/drawingml/2006/table">
            <a:tbl>
              <a:tblPr bandRow="1">
                <a:tableStyleId>{073A0DAA-6AF3-43AB-8588-CEC1D06C72B9}</a:tableStyleId>
              </a:tblPr>
              <a:tblGrid>
                <a:gridCol w="1105557">
                  <a:extLst>
                    <a:ext uri="{9D8B030D-6E8A-4147-A177-3AD203B41FA5}">
                      <a16:colId xmlns="" xmlns:a16="http://schemas.microsoft.com/office/drawing/2014/main" val="987776913"/>
                    </a:ext>
                  </a:extLst>
                </a:gridCol>
                <a:gridCol w="1105557">
                  <a:extLst>
                    <a:ext uri="{9D8B030D-6E8A-4147-A177-3AD203B41FA5}">
                      <a16:colId xmlns="" xmlns:a16="http://schemas.microsoft.com/office/drawing/2014/main" val="1654572291"/>
                    </a:ext>
                  </a:extLst>
                </a:gridCol>
              </a:tblGrid>
              <a:tr h="1405607">
                <a:tc>
                  <a:txBody>
                    <a:bodyPr/>
                    <a:lstStyle/>
                    <a:p>
                      <a:pPr algn="ctr"/>
                      <a:r>
                        <a:rPr lang="en-GB" sz="1200" b="1" dirty="0"/>
                        <a:t>Impact of Brexit</a:t>
                      </a:r>
                    </a:p>
                  </a:txBody>
                  <a:tcPr anchor="ctr">
                    <a:solidFill>
                      <a:srgbClr val="B5C097"/>
                    </a:solidFill>
                  </a:tcPr>
                </a:tc>
                <a:tc>
                  <a:txBody>
                    <a:bodyPr/>
                    <a:lstStyle/>
                    <a:p>
                      <a:pPr algn="ctr"/>
                      <a:r>
                        <a:rPr lang="en-GB" sz="2800" b="1" dirty="0"/>
                        <a:t>73%</a:t>
                      </a:r>
                    </a:p>
                  </a:txBody>
                  <a:tcPr anchor="ctr">
                    <a:solidFill>
                      <a:srgbClr val="B5C097"/>
                    </a:solidFill>
                  </a:tcPr>
                </a:tc>
                <a:extLst>
                  <a:ext uri="{0D108BD9-81ED-4DB2-BD59-A6C34878D82A}">
                    <a16:rowId xmlns="" xmlns:a16="http://schemas.microsoft.com/office/drawing/2014/main" val="346988498"/>
                  </a:ext>
                </a:extLst>
              </a:tr>
              <a:tr h="1405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Rise in interest rates</a:t>
                      </a:r>
                    </a:p>
                  </a:txBody>
                  <a:tcPr anchor="ctr">
                    <a:solidFill>
                      <a:srgbClr val="B5C097"/>
                    </a:solidFill>
                  </a:tcPr>
                </a:tc>
                <a:tc>
                  <a:txBody>
                    <a:bodyPr/>
                    <a:lstStyle/>
                    <a:p>
                      <a:pPr algn="ctr"/>
                      <a:r>
                        <a:rPr lang="en-GB" sz="2000" dirty="0"/>
                        <a:t>56%</a:t>
                      </a:r>
                      <a:endParaRPr lang="en-GB" sz="2000" b="1" dirty="0"/>
                    </a:p>
                  </a:txBody>
                  <a:tcPr anchor="ctr">
                    <a:solidFill>
                      <a:srgbClr val="B5C097"/>
                    </a:solidFill>
                  </a:tcPr>
                </a:tc>
                <a:extLst>
                  <a:ext uri="{0D108BD9-81ED-4DB2-BD59-A6C34878D82A}">
                    <a16:rowId xmlns="" xmlns:a16="http://schemas.microsoft.com/office/drawing/2014/main" val="4187278825"/>
                  </a:ext>
                </a:extLst>
              </a:tr>
              <a:tr h="1405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Attitude of HMRC/ banks as creditors</a:t>
                      </a:r>
                    </a:p>
                  </a:txBody>
                  <a:tcPr anchor="ctr">
                    <a:solidFill>
                      <a:srgbClr val="B5C097"/>
                    </a:solidFill>
                  </a:tcPr>
                </a:tc>
                <a:tc>
                  <a:txBody>
                    <a:bodyPr/>
                    <a:lstStyle/>
                    <a:p>
                      <a:pPr algn="ctr"/>
                      <a:r>
                        <a:rPr lang="en-GB" sz="2000" dirty="0"/>
                        <a:t>43%</a:t>
                      </a:r>
                      <a:endParaRPr lang="en-GB" sz="2000" b="1" dirty="0"/>
                    </a:p>
                  </a:txBody>
                  <a:tcPr anchor="ctr">
                    <a:solidFill>
                      <a:srgbClr val="B5C097"/>
                    </a:solidFill>
                  </a:tcPr>
                </a:tc>
                <a:extLst>
                  <a:ext uri="{0D108BD9-81ED-4DB2-BD59-A6C34878D82A}">
                    <a16:rowId xmlns="" xmlns:a16="http://schemas.microsoft.com/office/drawing/2014/main" val="801215003"/>
                  </a:ext>
                </a:extLst>
              </a:tr>
            </a:tbl>
          </a:graphicData>
        </a:graphic>
      </p:graphicFrame>
      <p:graphicFrame>
        <p:nvGraphicFramePr>
          <p:cNvPr id="36" name="Chart 35">
            <a:extLst>
              <a:ext uri="{FF2B5EF4-FFF2-40B4-BE49-F238E27FC236}">
                <a16:creationId xmlns="" xmlns:a16="http://schemas.microsoft.com/office/drawing/2014/main" id="{25566FA0-3807-480D-9479-26091C3D1439}"/>
              </a:ext>
            </a:extLst>
          </p:cNvPr>
          <p:cNvGraphicFramePr/>
          <p:nvPr>
            <p:extLst>
              <p:ext uri="{D42A27DB-BD31-4B8C-83A1-F6EECF244321}">
                <p14:modId xmlns:p14="http://schemas.microsoft.com/office/powerpoint/2010/main" val="3806799096"/>
              </p:ext>
            </p:extLst>
          </p:nvPr>
        </p:nvGraphicFramePr>
        <p:xfrm>
          <a:off x="5597652" y="1008862"/>
          <a:ext cx="4239490" cy="4753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68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EW Office">
      <a:dk1>
        <a:srgbClr val="000000"/>
      </a:dk1>
      <a:lt1>
        <a:srgbClr val="FFFFFF"/>
      </a:lt1>
      <a:dk2>
        <a:srgbClr val="706F6F"/>
      </a:dk2>
      <a:lt2>
        <a:srgbClr val="E30613"/>
      </a:lt2>
      <a:accent1>
        <a:srgbClr val="C6CA91"/>
      </a:accent1>
      <a:accent2>
        <a:srgbClr val="A7C8C4"/>
      </a:accent2>
      <a:accent3>
        <a:srgbClr val="B1CFDF"/>
      </a:accent3>
      <a:accent4>
        <a:srgbClr val="DDC7D4"/>
      </a:accent4>
      <a:accent5>
        <a:srgbClr val="F1C09D"/>
      </a:accent5>
      <a:accent6>
        <a:srgbClr val="FFE8B6"/>
      </a:accent6>
      <a:hlink>
        <a:srgbClr val="D0C7C4"/>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FINAL_ICAEW_PPT_Template_v3.pptx" id="{D8569872-9AA4-400A-BE62-A3B4E3E12D9B}" vid="{5FEFD4B8-E09A-428F-9C3A-C64E486120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ICAEW_Powerpoint Template</Template>
  <TotalTime>0</TotalTime>
  <Words>1674</Words>
  <Application>Microsoft Office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Promoting the value of  ICAEW licensed insolvency practitioners</vt:lpstr>
      <vt:lpstr>Campaign objectives</vt:lpstr>
      <vt:lpstr>Respondent overview</vt:lpstr>
      <vt:lpstr>Services offered and self description</vt:lpstr>
      <vt:lpstr>Change in services offered over past two years</vt:lpstr>
      <vt:lpstr>Change in way firm operates</vt:lpstr>
      <vt:lpstr>Predicted change in services offered in future</vt:lpstr>
      <vt:lpstr>Predicted change in services offered in future (increase)</vt:lpstr>
      <vt:lpstr>Driving future change</vt:lpstr>
      <vt:lpstr>Sectors facing increased financial difficulties</vt:lpstr>
      <vt:lpstr>Decline and recovery curve</vt:lpstr>
      <vt:lpstr>Reasons preventing companies seeking advice earlier</vt:lpstr>
      <vt:lpstr>Healthy business rescue culture in the UK?</vt:lpstr>
      <vt:lpstr>Summary of findings</vt:lpstr>
      <vt:lpstr>Next steps with the research</vt:lpstr>
      <vt:lpstr>Always use an ICAEW licensed insolvency practitioner (UK)</vt:lpstr>
      <vt:lpstr>PowerPoint Presentation</vt:lpstr>
    </vt:vector>
  </TitlesOfParts>
  <Company>ICAEW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value of ICAEW licensed insolvency practitioners</dc:title>
  <dc:subject/>
  <dc:creator>Eve Moesis</dc:creator>
  <cp:lastModifiedBy>Claire Parker</cp:lastModifiedBy>
  <cp:revision>24</cp:revision>
  <cp:lastPrinted>2016-12-19T19:56:25Z</cp:lastPrinted>
  <dcterms:created xsi:type="dcterms:W3CDTF">2017-09-11T11:26:10Z</dcterms:created>
  <dcterms:modified xsi:type="dcterms:W3CDTF">2017-09-19T08:57:25Z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AEW_RERUN">
    <vt:bool>true</vt:bool>
  </property>
  <property fmtid="{D5CDD505-2E9C-101B-9397-08002B2CF9AE}" pid="3" name="ICAEW_PresentationTitle">
    <vt:lpwstr>Promoting the value of ICAEW licensed insolvency practitioners</vt:lpwstr>
  </property>
  <property fmtid="{D5CDD505-2E9C-101B-9397-08002B2CF9AE}" pid="4" name="ICAEW_Date">
    <vt:lpwstr>&lt;Date&gt;</vt:lpwstr>
  </property>
  <property fmtid="{D5CDD505-2E9C-101B-9397-08002B2CF9AE}" pid="5" name="ICAEW_PresentationSubtitle">
    <vt:lpwstr/>
  </property>
  <property fmtid="{D5CDD505-2E9C-101B-9397-08002B2CF9AE}" pid="6" name="ICAEW_TitleImage">
    <vt:lpwstr>&lt;TitleImage&gt;</vt:lpwstr>
  </property>
  <property fmtid="{D5CDD505-2E9C-101B-9397-08002B2CF9AE}" pid="7" name="RERUN">
    <vt:lpwstr>RERUN</vt:lpwstr>
  </property>
</Properties>
</file>