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7" r:id="rId2"/>
    <p:sldId id="276" r:id="rId3"/>
    <p:sldId id="308" r:id="rId4"/>
    <p:sldId id="309" r:id="rId5"/>
    <p:sldId id="311" r:id="rId6"/>
    <p:sldId id="310" r:id="rId7"/>
    <p:sldId id="319" r:id="rId8"/>
    <p:sldId id="321" r:id="rId9"/>
    <p:sldId id="325" r:id="rId10"/>
    <p:sldId id="322" r:id="rId11"/>
    <p:sldId id="318" r:id="rId12"/>
    <p:sldId id="323" r:id="rId13"/>
    <p:sldId id="324" r:id="rId14"/>
    <p:sldId id="32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a Cook" initials="A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613"/>
    <a:srgbClr val="DDC7D4"/>
    <a:srgbClr val="C6CA91"/>
    <a:srgbClr val="B1CFDF"/>
    <a:srgbClr val="000000"/>
    <a:srgbClr val="A7C8C4"/>
    <a:srgbClr val="C6CA97"/>
    <a:srgbClr val="D0C7C4"/>
    <a:srgbClr val="FFE8B6"/>
    <a:srgbClr val="F1C0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35" autoAdjust="0"/>
  </p:normalViewPr>
  <p:slideViewPr>
    <p:cSldViewPr snapToGrid="0" snapToObjects="1">
      <p:cViewPr varScale="1">
        <p:scale>
          <a:sx n="134" d="100"/>
          <a:sy n="134" d="100"/>
        </p:scale>
        <p:origin x="102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349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3C5BEE-E1E7-4604-9E2F-ECFCB26AB21C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7634382-22C1-409E-AA78-AD5B66CF686B}">
      <dgm:prSet phldrT="[Text]"/>
      <dgm:spPr/>
      <dgm:t>
        <a:bodyPr/>
        <a:lstStyle/>
        <a:p>
          <a:r>
            <a:rPr lang="en-GB" b="1" dirty="0" smtClean="0"/>
            <a:t>Level 7 </a:t>
          </a:r>
        </a:p>
        <a:p>
          <a:r>
            <a:rPr lang="en-GB" b="1" dirty="0" smtClean="0"/>
            <a:t>Project </a:t>
          </a:r>
          <a:r>
            <a:rPr lang="en-GB" b="1" dirty="0"/>
            <a:t>Report</a:t>
          </a:r>
        </a:p>
      </dgm:t>
    </dgm:pt>
    <dgm:pt modelId="{E26B5844-EA9D-4B9A-BAB2-791DC47E786B}" type="parTrans" cxnId="{CFA88B32-0987-4386-8ED0-F7BB6500160B}">
      <dgm:prSet/>
      <dgm:spPr/>
      <dgm:t>
        <a:bodyPr/>
        <a:lstStyle/>
        <a:p>
          <a:endParaRPr lang="en-GB"/>
        </a:p>
      </dgm:t>
    </dgm:pt>
    <dgm:pt modelId="{86DADBA2-8F58-47A2-AC9B-F143E7D32053}" type="sibTrans" cxnId="{CFA88B32-0987-4386-8ED0-F7BB6500160B}">
      <dgm:prSet/>
      <dgm:spPr/>
      <dgm:t>
        <a:bodyPr/>
        <a:lstStyle/>
        <a:p>
          <a:endParaRPr lang="en-GB"/>
        </a:p>
      </dgm:t>
    </dgm:pt>
    <dgm:pt modelId="{F3EC18CA-169E-440B-827E-7ADECAB01891}">
      <dgm:prSet phldrT="[Text]"/>
      <dgm:spPr/>
      <dgm:t>
        <a:bodyPr/>
        <a:lstStyle/>
        <a:p>
          <a:r>
            <a:rPr lang="en-GB" dirty="0">
              <a:solidFill>
                <a:srgbClr val="000000"/>
              </a:solidFill>
            </a:rPr>
            <a:t>Part of the end-point assessment along with Case Study, for the  </a:t>
          </a:r>
        </a:p>
        <a:p>
          <a:r>
            <a:rPr lang="en-GB" b="1" dirty="0"/>
            <a:t>Level 7 Accountancy Professional Apprenticeship</a:t>
          </a:r>
        </a:p>
      </dgm:t>
    </dgm:pt>
    <dgm:pt modelId="{C8B11DF9-5305-49B6-B0B9-AADE523A2BF2}" type="parTrans" cxnId="{76C8720A-E5F6-4AF2-812D-8ADD44B50342}">
      <dgm:prSet/>
      <dgm:spPr/>
      <dgm:t>
        <a:bodyPr/>
        <a:lstStyle/>
        <a:p>
          <a:endParaRPr lang="en-GB"/>
        </a:p>
      </dgm:t>
    </dgm:pt>
    <dgm:pt modelId="{99445639-4DC8-48F4-B62F-2C03E7601737}" type="sibTrans" cxnId="{76C8720A-E5F6-4AF2-812D-8ADD44B50342}">
      <dgm:prSet/>
      <dgm:spPr/>
      <dgm:t>
        <a:bodyPr/>
        <a:lstStyle/>
        <a:p>
          <a:endParaRPr lang="en-GB"/>
        </a:p>
      </dgm:t>
    </dgm:pt>
    <dgm:pt modelId="{B6F17161-A2F0-4D47-B7C1-6BF07B8F952D}">
      <dgm:prSet phldrT="[Text]"/>
      <dgm:spPr/>
      <dgm:t>
        <a:bodyPr/>
        <a:lstStyle/>
        <a:p>
          <a:r>
            <a:rPr lang="en-GB" dirty="0"/>
            <a:t>Seeks evidence of </a:t>
          </a:r>
          <a:r>
            <a:rPr lang="en-GB" dirty="0">
              <a:solidFill>
                <a:srgbClr val="000000"/>
              </a:solidFill>
            </a:rPr>
            <a:t>5 of the 10 </a:t>
          </a:r>
          <a:r>
            <a:rPr lang="en-GB" b="1" u="none" dirty="0">
              <a:solidFill>
                <a:srgbClr val="000000"/>
              </a:solidFill>
            </a:rPr>
            <a:t>skills</a:t>
          </a:r>
          <a:r>
            <a:rPr lang="en-GB" b="1" dirty="0">
              <a:solidFill>
                <a:srgbClr val="000000"/>
              </a:solidFill>
            </a:rPr>
            <a:t> </a:t>
          </a:r>
          <a:r>
            <a:rPr lang="en-GB" b="0" dirty="0">
              <a:solidFill>
                <a:srgbClr val="000000"/>
              </a:solidFill>
            </a:rPr>
            <a:t>and </a:t>
          </a:r>
          <a:r>
            <a:rPr lang="en-GB" b="1" u="none" dirty="0">
              <a:solidFill>
                <a:srgbClr val="000000"/>
              </a:solidFill>
            </a:rPr>
            <a:t>behaviours </a:t>
          </a:r>
          <a:r>
            <a:rPr lang="en-GB" b="0" dirty="0"/>
            <a:t>from your training records</a:t>
          </a:r>
        </a:p>
      </dgm:t>
    </dgm:pt>
    <dgm:pt modelId="{215D4018-9054-4ECC-A2E4-77280AE592EB}" type="parTrans" cxnId="{9392F9E4-C87B-4392-8583-93975D018F71}">
      <dgm:prSet/>
      <dgm:spPr/>
      <dgm:t>
        <a:bodyPr/>
        <a:lstStyle/>
        <a:p>
          <a:endParaRPr lang="en-GB"/>
        </a:p>
      </dgm:t>
    </dgm:pt>
    <dgm:pt modelId="{9B390956-85BA-4CE4-82BB-224605334902}" type="sibTrans" cxnId="{9392F9E4-C87B-4392-8583-93975D018F71}">
      <dgm:prSet/>
      <dgm:spPr/>
      <dgm:t>
        <a:bodyPr/>
        <a:lstStyle/>
        <a:p>
          <a:endParaRPr lang="en-GB"/>
        </a:p>
      </dgm:t>
    </dgm:pt>
    <dgm:pt modelId="{2986E6D1-D658-47D1-B22E-CCF1FDB1FE8A}">
      <dgm:prSet phldrT="[Text]"/>
      <dgm:spPr/>
      <dgm:t>
        <a:bodyPr/>
        <a:lstStyle/>
        <a:p>
          <a:r>
            <a:rPr lang="en-GB" dirty="0"/>
            <a:t>Consistent with </a:t>
          </a:r>
          <a:r>
            <a:rPr lang="en-GB" b="1" dirty="0"/>
            <a:t>self </a:t>
          </a:r>
          <a:r>
            <a:rPr lang="en-GB" b="1" dirty="0">
              <a:solidFill>
                <a:srgbClr val="000000"/>
              </a:solidFill>
            </a:rPr>
            <a:t>reflection </a:t>
          </a:r>
          <a:r>
            <a:rPr lang="en-GB" dirty="0"/>
            <a:t>and </a:t>
          </a:r>
          <a:r>
            <a:rPr lang="en-GB" b="1" dirty="0"/>
            <a:t>life-long learning</a:t>
          </a:r>
        </a:p>
      </dgm:t>
    </dgm:pt>
    <dgm:pt modelId="{5E60266C-FA09-40FB-9423-F32BE3FAFE2E}" type="parTrans" cxnId="{F50BD2AD-0538-4032-8CC2-CC4689F08B82}">
      <dgm:prSet/>
      <dgm:spPr/>
      <dgm:t>
        <a:bodyPr/>
        <a:lstStyle/>
        <a:p>
          <a:endParaRPr lang="en-GB"/>
        </a:p>
      </dgm:t>
    </dgm:pt>
    <dgm:pt modelId="{35D8F110-B920-4F66-9647-9D2F6246B99E}" type="sibTrans" cxnId="{F50BD2AD-0538-4032-8CC2-CC4689F08B82}">
      <dgm:prSet/>
      <dgm:spPr/>
      <dgm:t>
        <a:bodyPr/>
        <a:lstStyle/>
        <a:p>
          <a:endParaRPr lang="en-GB"/>
        </a:p>
      </dgm:t>
    </dgm:pt>
    <dgm:pt modelId="{99402B6A-024D-479E-80EC-F8E37ABEA94A}">
      <dgm:prSet phldrT="[Text]"/>
      <dgm:spPr/>
      <dgm:t>
        <a:bodyPr/>
        <a:lstStyle/>
        <a:p>
          <a:r>
            <a:rPr lang="en-GB" b="1" dirty="0">
              <a:solidFill>
                <a:srgbClr val="000000"/>
              </a:solidFill>
            </a:rPr>
            <a:t>Your </a:t>
          </a:r>
          <a:r>
            <a:rPr lang="en-GB" b="1" dirty="0"/>
            <a:t>role</a:t>
          </a:r>
        </a:p>
      </dgm:t>
    </dgm:pt>
    <dgm:pt modelId="{AA2C45C4-5668-4774-9060-544A80A17473}" type="parTrans" cxnId="{032B2CBF-FC8D-49C6-BD8E-8CF989F27B62}">
      <dgm:prSet/>
      <dgm:spPr/>
      <dgm:t>
        <a:bodyPr/>
        <a:lstStyle/>
        <a:p>
          <a:endParaRPr lang="en-GB"/>
        </a:p>
      </dgm:t>
    </dgm:pt>
    <dgm:pt modelId="{E9B15FB4-141E-4C5D-A048-57038D968F5A}" type="sibTrans" cxnId="{032B2CBF-FC8D-49C6-BD8E-8CF989F27B62}">
      <dgm:prSet/>
      <dgm:spPr/>
      <dgm:t>
        <a:bodyPr/>
        <a:lstStyle/>
        <a:p>
          <a:endParaRPr lang="en-GB"/>
        </a:p>
      </dgm:t>
    </dgm:pt>
    <dgm:pt modelId="{C12D690B-8985-4CA1-AB45-CED3DA86D451}" type="pres">
      <dgm:prSet presAssocID="{493C5BEE-E1E7-4604-9E2F-ECFCB26AB21C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D9FC8FF-96D9-436A-BFEE-03C8C59177F5}" type="pres">
      <dgm:prSet presAssocID="{493C5BEE-E1E7-4604-9E2F-ECFCB26AB21C}" presName="matrix" presStyleCnt="0"/>
      <dgm:spPr/>
    </dgm:pt>
    <dgm:pt modelId="{570ADBDB-0768-4911-B899-57B34778D22D}" type="pres">
      <dgm:prSet presAssocID="{493C5BEE-E1E7-4604-9E2F-ECFCB26AB21C}" presName="tile1" presStyleLbl="node1" presStyleIdx="0" presStyleCnt="4" custScaleX="99047" custScaleY="104377" custLinFactNeighborX="789" custLinFactNeighborY="1876"/>
      <dgm:spPr/>
      <dgm:t>
        <a:bodyPr/>
        <a:lstStyle/>
        <a:p>
          <a:endParaRPr lang="en-GB"/>
        </a:p>
      </dgm:t>
    </dgm:pt>
    <dgm:pt modelId="{3F1B7C94-FDCC-47DA-A79B-E149B27DEFDF}" type="pres">
      <dgm:prSet presAssocID="{493C5BEE-E1E7-4604-9E2F-ECFCB26AB21C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903F464-0553-400E-A764-A7BD18CCE393}" type="pres">
      <dgm:prSet presAssocID="{493C5BEE-E1E7-4604-9E2F-ECFCB26AB21C}" presName="tile2" presStyleLbl="node1" presStyleIdx="1" presStyleCnt="4"/>
      <dgm:spPr/>
      <dgm:t>
        <a:bodyPr/>
        <a:lstStyle/>
        <a:p>
          <a:endParaRPr lang="en-GB"/>
        </a:p>
      </dgm:t>
    </dgm:pt>
    <dgm:pt modelId="{A963EFB2-A619-4310-A668-B8DF139AEE33}" type="pres">
      <dgm:prSet presAssocID="{493C5BEE-E1E7-4604-9E2F-ECFCB26AB21C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DD8F542-C71A-44B0-900C-EFCBF52ADC2F}" type="pres">
      <dgm:prSet presAssocID="{493C5BEE-E1E7-4604-9E2F-ECFCB26AB21C}" presName="tile3" presStyleLbl="node1" presStyleIdx="2" presStyleCnt="4" custLinFactNeighborX="818"/>
      <dgm:spPr/>
      <dgm:t>
        <a:bodyPr/>
        <a:lstStyle/>
        <a:p>
          <a:endParaRPr lang="en-GB"/>
        </a:p>
      </dgm:t>
    </dgm:pt>
    <dgm:pt modelId="{8DE86959-6FF9-4B40-8E81-1BE1469E8545}" type="pres">
      <dgm:prSet presAssocID="{493C5BEE-E1E7-4604-9E2F-ECFCB26AB21C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445038F-6B08-4808-9B27-A042EBF803F1}" type="pres">
      <dgm:prSet presAssocID="{493C5BEE-E1E7-4604-9E2F-ECFCB26AB21C}" presName="tile4" presStyleLbl="node1" presStyleIdx="3" presStyleCnt="4"/>
      <dgm:spPr/>
      <dgm:t>
        <a:bodyPr/>
        <a:lstStyle/>
        <a:p>
          <a:endParaRPr lang="en-GB"/>
        </a:p>
      </dgm:t>
    </dgm:pt>
    <dgm:pt modelId="{33A282E1-3C40-4FC7-A5DF-DD29966E9971}" type="pres">
      <dgm:prSet presAssocID="{493C5BEE-E1E7-4604-9E2F-ECFCB26AB21C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E57CCDF-7F9E-4C84-82B7-146B8FCBEADD}" type="pres">
      <dgm:prSet presAssocID="{493C5BEE-E1E7-4604-9E2F-ECFCB26AB21C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GB"/>
        </a:p>
      </dgm:t>
    </dgm:pt>
  </dgm:ptLst>
  <dgm:cxnLst>
    <dgm:cxn modelId="{A1EB884B-23CB-4EC6-8D16-428B04AD6680}" type="presOf" srcId="{2986E6D1-D658-47D1-B22E-CCF1FDB1FE8A}" destId="{8DE86959-6FF9-4B40-8E81-1BE1469E8545}" srcOrd="1" destOrd="0" presId="urn:microsoft.com/office/officeart/2005/8/layout/matrix1"/>
    <dgm:cxn modelId="{88D9F902-4091-45AB-B6AF-757DB6E7B070}" type="presOf" srcId="{493C5BEE-E1E7-4604-9E2F-ECFCB26AB21C}" destId="{C12D690B-8985-4CA1-AB45-CED3DA86D451}" srcOrd="0" destOrd="0" presId="urn:microsoft.com/office/officeart/2005/8/layout/matrix1"/>
    <dgm:cxn modelId="{A06123CE-432B-404D-87AC-0139F5C15C3F}" type="presOf" srcId="{99402B6A-024D-479E-80EC-F8E37ABEA94A}" destId="{33A282E1-3C40-4FC7-A5DF-DD29966E9971}" srcOrd="1" destOrd="0" presId="urn:microsoft.com/office/officeart/2005/8/layout/matrix1"/>
    <dgm:cxn modelId="{84BD7857-C1B0-4A83-9ADD-3E3064814245}" type="presOf" srcId="{2986E6D1-D658-47D1-B22E-CCF1FDB1FE8A}" destId="{DDD8F542-C71A-44B0-900C-EFCBF52ADC2F}" srcOrd="0" destOrd="0" presId="urn:microsoft.com/office/officeart/2005/8/layout/matrix1"/>
    <dgm:cxn modelId="{AF9D698E-D7DA-4ECC-BD93-05F793D58755}" type="presOf" srcId="{F3EC18CA-169E-440B-827E-7ADECAB01891}" destId="{570ADBDB-0768-4911-B899-57B34778D22D}" srcOrd="0" destOrd="0" presId="urn:microsoft.com/office/officeart/2005/8/layout/matrix1"/>
    <dgm:cxn modelId="{8665D0F9-4F72-4561-B32A-E12142E44BD1}" type="presOf" srcId="{B6F17161-A2F0-4D47-B7C1-6BF07B8F952D}" destId="{A963EFB2-A619-4310-A668-B8DF139AEE33}" srcOrd="1" destOrd="0" presId="urn:microsoft.com/office/officeart/2005/8/layout/matrix1"/>
    <dgm:cxn modelId="{76C8720A-E5F6-4AF2-812D-8ADD44B50342}" srcId="{87634382-22C1-409E-AA78-AD5B66CF686B}" destId="{F3EC18CA-169E-440B-827E-7ADECAB01891}" srcOrd="0" destOrd="0" parTransId="{C8B11DF9-5305-49B6-B0B9-AADE523A2BF2}" sibTransId="{99445639-4DC8-48F4-B62F-2C03E7601737}"/>
    <dgm:cxn modelId="{EB43303B-ADD3-497A-9A9B-6E70B7C22916}" type="presOf" srcId="{B6F17161-A2F0-4D47-B7C1-6BF07B8F952D}" destId="{1903F464-0553-400E-A764-A7BD18CCE393}" srcOrd="0" destOrd="0" presId="urn:microsoft.com/office/officeart/2005/8/layout/matrix1"/>
    <dgm:cxn modelId="{41204D3B-3EB7-4011-A10A-64A7C233BD3E}" type="presOf" srcId="{99402B6A-024D-479E-80EC-F8E37ABEA94A}" destId="{B445038F-6B08-4808-9B27-A042EBF803F1}" srcOrd="0" destOrd="0" presId="urn:microsoft.com/office/officeart/2005/8/layout/matrix1"/>
    <dgm:cxn modelId="{F50BD2AD-0538-4032-8CC2-CC4689F08B82}" srcId="{87634382-22C1-409E-AA78-AD5B66CF686B}" destId="{2986E6D1-D658-47D1-B22E-CCF1FDB1FE8A}" srcOrd="2" destOrd="0" parTransId="{5E60266C-FA09-40FB-9423-F32BE3FAFE2E}" sibTransId="{35D8F110-B920-4F66-9647-9D2F6246B99E}"/>
    <dgm:cxn modelId="{5B56F3FF-1EC9-4811-BF21-BE4BD11D2DE8}" type="presOf" srcId="{87634382-22C1-409E-AA78-AD5B66CF686B}" destId="{0E57CCDF-7F9E-4C84-82B7-146B8FCBEADD}" srcOrd="0" destOrd="0" presId="urn:microsoft.com/office/officeart/2005/8/layout/matrix1"/>
    <dgm:cxn modelId="{CFA88B32-0987-4386-8ED0-F7BB6500160B}" srcId="{493C5BEE-E1E7-4604-9E2F-ECFCB26AB21C}" destId="{87634382-22C1-409E-AA78-AD5B66CF686B}" srcOrd="0" destOrd="0" parTransId="{E26B5844-EA9D-4B9A-BAB2-791DC47E786B}" sibTransId="{86DADBA2-8F58-47A2-AC9B-F143E7D32053}"/>
    <dgm:cxn modelId="{032B2CBF-FC8D-49C6-BD8E-8CF989F27B62}" srcId="{87634382-22C1-409E-AA78-AD5B66CF686B}" destId="{99402B6A-024D-479E-80EC-F8E37ABEA94A}" srcOrd="3" destOrd="0" parTransId="{AA2C45C4-5668-4774-9060-544A80A17473}" sibTransId="{E9B15FB4-141E-4C5D-A048-57038D968F5A}"/>
    <dgm:cxn modelId="{5AC16841-D697-453F-9926-0B3F268A5D71}" type="presOf" srcId="{F3EC18CA-169E-440B-827E-7ADECAB01891}" destId="{3F1B7C94-FDCC-47DA-A79B-E149B27DEFDF}" srcOrd="1" destOrd="0" presId="urn:microsoft.com/office/officeart/2005/8/layout/matrix1"/>
    <dgm:cxn modelId="{9392F9E4-C87B-4392-8583-93975D018F71}" srcId="{87634382-22C1-409E-AA78-AD5B66CF686B}" destId="{B6F17161-A2F0-4D47-B7C1-6BF07B8F952D}" srcOrd="1" destOrd="0" parTransId="{215D4018-9054-4ECC-A2E4-77280AE592EB}" sibTransId="{9B390956-85BA-4CE4-82BB-224605334902}"/>
    <dgm:cxn modelId="{DC2657F1-7EA5-4400-8D2B-A97085DBE6AC}" type="presParOf" srcId="{C12D690B-8985-4CA1-AB45-CED3DA86D451}" destId="{CD9FC8FF-96D9-436A-BFEE-03C8C59177F5}" srcOrd="0" destOrd="0" presId="urn:microsoft.com/office/officeart/2005/8/layout/matrix1"/>
    <dgm:cxn modelId="{B122C31D-82FE-42ED-B4A3-ECCEAD7301CD}" type="presParOf" srcId="{CD9FC8FF-96D9-436A-BFEE-03C8C59177F5}" destId="{570ADBDB-0768-4911-B899-57B34778D22D}" srcOrd="0" destOrd="0" presId="urn:microsoft.com/office/officeart/2005/8/layout/matrix1"/>
    <dgm:cxn modelId="{9B6F70ED-AC7C-4327-B573-B4DD9D25D0C2}" type="presParOf" srcId="{CD9FC8FF-96D9-436A-BFEE-03C8C59177F5}" destId="{3F1B7C94-FDCC-47DA-A79B-E149B27DEFDF}" srcOrd="1" destOrd="0" presId="urn:microsoft.com/office/officeart/2005/8/layout/matrix1"/>
    <dgm:cxn modelId="{B0116553-7091-42C8-A643-48AE174CC3A3}" type="presParOf" srcId="{CD9FC8FF-96D9-436A-BFEE-03C8C59177F5}" destId="{1903F464-0553-400E-A764-A7BD18CCE393}" srcOrd="2" destOrd="0" presId="urn:microsoft.com/office/officeart/2005/8/layout/matrix1"/>
    <dgm:cxn modelId="{BB1F6E8F-6B49-48F5-8115-B65DEFCCF23D}" type="presParOf" srcId="{CD9FC8FF-96D9-436A-BFEE-03C8C59177F5}" destId="{A963EFB2-A619-4310-A668-B8DF139AEE33}" srcOrd="3" destOrd="0" presId="urn:microsoft.com/office/officeart/2005/8/layout/matrix1"/>
    <dgm:cxn modelId="{CEE96A33-DB20-4B70-B85B-AA1078329D02}" type="presParOf" srcId="{CD9FC8FF-96D9-436A-BFEE-03C8C59177F5}" destId="{DDD8F542-C71A-44B0-900C-EFCBF52ADC2F}" srcOrd="4" destOrd="0" presId="urn:microsoft.com/office/officeart/2005/8/layout/matrix1"/>
    <dgm:cxn modelId="{AECDCDFE-26D3-4B8C-8928-79E83796FEE8}" type="presParOf" srcId="{CD9FC8FF-96D9-436A-BFEE-03C8C59177F5}" destId="{8DE86959-6FF9-4B40-8E81-1BE1469E8545}" srcOrd="5" destOrd="0" presId="urn:microsoft.com/office/officeart/2005/8/layout/matrix1"/>
    <dgm:cxn modelId="{CA812E0A-BAEF-4ECA-8C14-206904CDC468}" type="presParOf" srcId="{CD9FC8FF-96D9-436A-BFEE-03C8C59177F5}" destId="{B445038F-6B08-4808-9B27-A042EBF803F1}" srcOrd="6" destOrd="0" presId="urn:microsoft.com/office/officeart/2005/8/layout/matrix1"/>
    <dgm:cxn modelId="{B1D87CEB-3263-437E-BE7F-AACE80300EAF}" type="presParOf" srcId="{CD9FC8FF-96D9-436A-BFEE-03C8C59177F5}" destId="{33A282E1-3C40-4FC7-A5DF-DD29966E9971}" srcOrd="7" destOrd="0" presId="urn:microsoft.com/office/officeart/2005/8/layout/matrix1"/>
    <dgm:cxn modelId="{C0410527-76AA-4FFF-8968-1B3413491135}" type="presParOf" srcId="{C12D690B-8985-4CA1-AB45-CED3DA86D451}" destId="{0E57CCDF-7F9E-4C84-82B7-146B8FCBEAD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BE9D15-D4D2-41DC-8888-DC1F557EBEBA}" type="datetimeFigureOut">
              <a:rPr lang="en-GB" smtClean="0"/>
              <a:t>10/04/2019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8A4225-F542-4D1B-B2AF-A7384EBA44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4984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4174C4-A06B-3447-90E2-58802CFE639E}" type="datetimeFigureOut">
              <a:rPr lang="en-US" smtClean="0"/>
              <a:t>4/10/2019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33599-DF73-1C49-B1E2-DAE95A152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70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33599-DF73-1C49-B1E2-DAE95A1521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301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33599-DF73-1C49-B1E2-DAE95A1521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187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33599-DF73-1C49-B1E2-DAE95A1521E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9112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33599-DF73-1C49-B1E2-DAE95A1521E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023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bg>
      <p:bgPr>
        <a:solidFill>
          <a:srgbClr val="D0C7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50" b="1" i="1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="1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1001" y="0"/>
            <a:ext cx="1142999" cy="2037132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8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201842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="1" i="1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813663" y="1825625"/>
            <a:ext cx="4016828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sz="15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135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627018" y="1825625"/>
            <a:ext cx="3905795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sz="15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135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201842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="1" i="1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628650" y="4126841"/>
            <a:ext cx="8201842" cy="21142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14000"/>
              </a:lnSpc>
              <a:defRPr sz="18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514350" indent="-171450">
              <a:lnSpc>
                <a:spcPct val="114000"/>
              </a:lnSpc>
              <a:buFont typeface="Arial" panose="020B0604020202020204" pitchFamily="34" charset="0"/>
              <a:buChar char="-"/>
              <a:defRPr sz="15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 marL="857250" indent="-171450">
              <a:lnSpc>
                <a:spcPct val="114000"/>
              </a:lnSpc>
              <a:buFont typeface="Arial" panose="020B0604020202020204" pitchFamily="34" charset="0"/>
              <a:buChar char="-"/>
              <a:defRPr sz="135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 marL="1200150" indent="-171450">
              <a:lnSpc>
                <a:spcPct val="114000"/>
              </a:lnSpc>
              <a:buFont typeface="Arial" panose="020B0604020202020204" pitchFamily="34" charset="0"/>
              <a:buChar char="-"/>
              <a:defRPr sz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2"/>
          </p:nvPr>
        </p:nvSpPr>
        <p:spPr>
          <a:xfrm>
            <a:off x="628650" y="1840841"/>
            <a:ext cx="8201842" cy="21142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14000"/>
              </a:lnSpc>
              <a:defRPr sz="18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514350" indent="-171450">
              <a:lnSpc>
                <a:spcPct val="114000"/>
              </a:lnSpc>
              <a:buFont typeface="Arial" panose="020B0604020202020204" pitchFamily="34" charset="0"/>
              <a:buChar char="-"/>
              <a:defRPr sz="15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 marL="857250" indent="-171450">
              <a:lnSpc>
                <a:spcPct val="114000"/>
              </a:lnSpc>
              <a:buFont typeface="Arial" panose="020B0604020202020204" pitchFamily="34" charset="0"/>
              <a:buChar char="-"/>
              <a:defRPr sz="135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 marL="1200150" indent="-171450">
              <a:lnSpc>
                <a:spcPct val="114000"/>
              </a:lnSpc>
              <a:buFont typeface="Arial" panose="020B0604020202020204" pitchFamily="34" charset="0"/>
              <a:buChar char="-"/>
              <a:defRPr sz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327767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022" y="1200725"/>
            <a:ext cx="3177157" cy="243073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3000" b="1" i="1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8022" y="3680400"/>
            <a:ext cx="3177157" cy="16856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200" b="1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30288" y="1654909"/>
            <a:ext cx="1276129" cy="3815033"/>
          </a:xfrm>
          <a:prstGeom prst="rect">
            <a:avLst/>
          </a:prstGeom>
        </p:spPr>
      </p:pic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628650" y="1654909"/>
            <a:ext cx="3301638" cy="38150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sz="15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135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1">
    <p:bg>
      <p:bgPr>
        <a:solidFill>
          <a:srgbClr val="D0C7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014" y="914399"/>
            <a:ext cx="2734761" cy="4874079"/>
          </a:xfrm>
          <a:prstGeom prst="rect">
            <a:avLst/>
          </a:prstGeom>
        </p:spPr>
      </p:pic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154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2">
    <p:bg>
      <p:bgPr>
        <a:solidFill>
          <a:srgbClr val="FFE8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014" y="914399"/>
            <a:ext cx="2734761" cy="4874079"/>
          </a:xfrm>
          <a:prstGeom prst="rect">
            <a:avLst/>
          </a:prstGeom>
        </p:spPr>
      </p:pic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9519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3">
    <p:bg>
      <p:bgPr>
        <a:solidFill>
          <a:srgbClr val="F1C0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014" y="914399"/>
            <a:ext cx="2734761" cy="4874079"/>
          </a:xfrm>
          <a:prstGeom prst="rect">
            <a:avLst/>
          </a:prstGeom>
        </p:spPr>
      </p:pic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214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4">
    <p:bg>
      <p:bgPr>
        <a:solidFill>
          <a:srgbClr val="DDC7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014" y="914399"/>
            <a:ext cx="2734761" cy="4874079"/>
          </a:xfrm>
          <a:prstGeom prst="rect">
            <a:avLst/>
          </a:prstGeom>
        </p:spPr>
      </p:pic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1506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5">
    <p:bg>
      <p:bgPr>
        <a:solidFill>
          <a:srgbClr val="B1CF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014" y="914399"/>
            <a:ext cx="2734761" cy="4874079"/>
          </a:xfrm>
          <a:prstGeom prst="rect">
            <a:avLst/>
          </a:prstGeom>
        </p:spPr>
      </p:pic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0830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6">
    <p:bg>
      <p:bgPr>
        <a:solidFill>
          <a:srgbClr val="A7C8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014" y="914399"/>
            <a:ext cx="2734761" cy="4874079"/>
          </a:xfrm>
          <a:prstGeom prst="rect">
            <a:avLst/>
          </a:prstGeom>
        </p:spPr>
      </p:pic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7426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7">
    <p:bg>
      <p:bgPr>
        <a:solidFill>
          <a:srgbClr val="C6CA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014" y="914399"/>
            <a:ext cx="2734761" cy="4874079"/>
          </a:xfrm>
          <a:prstGeom prst="rect">
            <a:avLst/>
          </a:prstGeom>
        </p:spPr>
      </p:pic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304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bg>
      <p:bgPr>
        <a:solidFill>
          <a:srgbClr val="FFE8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50" b="1" i="1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 b="1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1001" y="0"/>
            <a:ext cx="1142999" cy="2037132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014" y="914399"/>
            <a:ext cx="2734761" cy="4874079"/>
          </a:xfrm>
          <a:prstGeom prst="rect">
            <a:avLst/>
          </a:prstGeom>
        </p:spPr>
      </p:pic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4137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© ICAEW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304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bg>
      <p:bgPr>
        <a:solidFill>
          <a:srgbClr val="F1C0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50" b="1" i="1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1001" y="0"/>
            <a:ext cx="1142999" cy="2037132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4">
    <p:bg>
      <p:bgPr>
        <a:solidFill>
          <a:srgbClr val="DDC7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50" b="1" i="1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 b="1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1001" y="0"/>
            <a:ext cx="1142999" cy="2037132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5">
    <p:bg>
      <p:bgPr>
        <a:solidFill>
          <a:srgbClr val="B1CF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50" b="1" i="1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 b="1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1001" y="0"/>
            <a:ext cx="1142999" cy="2037132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6">
    <p:bg>
      <p:bgPr>
        <a:solidFill>
          <a:srgbClr val="A7C8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50" b="1" i="1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 b="1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1001" y="0"/>
            <a:ext cx="1142999" cy="2037132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7">
    <p:bg>
      <p:bgPr>
        <a:solidFill>
          <a:srgbClr val="C6CA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50" b="1" i="1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 b="1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1001" y="0"/>
            <a:ext cx="1142999" cy="2037132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50" b="1" i="1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 b="1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1001" y="0"/>
            <a:ext cx="1142999" cy="2037132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201842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="1" i="1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201842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14000"/>
              </a:lnSpc>
              <a:defRPr sz="18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514350" indent="-171450">
              <a:lnSpc>
                <a:spcPct val="114000"/>
              </a:lnSpc>
              <a:buFont typeface="Arial" panose="020B0604020202020204" pitchFamily="34" charset="0"/>
              <a:buChar char="-"/>
              <a:defRPr sz="15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 marL="857250" indent="-171450">
              <a:lnSpc>
                <a:spcPct val="114000"/>
              </a:lnSpc>
              <a:buFont typeface="Arial" panose="020B0604020202020204" pitchFamily="34" charset="0"/>
              <a:buChar char="-"/>
              <a:defRPr sz="135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 marL="1200150" indent="-171450">
              <a:lnSpc>
                <a:spcPct val="114000"/>
              </a:lnSpc>
              <a:buFont typeface="Arial" panose="020B0604020202020204" pitchFamily="34" charset="0"/>
              <a:buChar char="-"/>
              <a:defRPr sz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Placeholder 32"/>
          <p:cNvSpPr>
            <a:spLocks noGrp="1"/>
          </p:cNvSpPr>
          <p:nvPr>
            <p:ph type="title"/>
          </p:nvPr>
        </p:nvSpPr>
        <p:spPr>
          <a:xfrm>
            <a:off x="628650" y="365126"/>
            <a:ext cx="8202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4" name="Text Placeholder 33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8202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3419" y="6489041"/>
            <a:ext cx="918173" cy="365125"/>
          </a:xfrm>
          <a:prstGeom prst="rect">
            <a:avLst/>
          </a:prstGeom>
        </p:spPr>
        <p:txBody>
          <a:bodyPr/>
          <a:lstStyle>
            <a:lvl1pPr algn="l">
              <a:defRPr sz="750">
                <a:solidFill>
                  <a:srgbClr val="5E5E5E"/>
                </a:solidFill>
              </a:defRPr>
            </a:lvl1pPr>
          </a:lstStyle>
          <a:p>
            <a:r>
              <a:rPr lang="de-DE" smtClean="0"/>
              <a:t>© ICAEW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  <p:sldLayoutId id="2147483660" r:id="rId4"/>
    <p:sldLayoutId id="2147483664" r:id="rId5"/>
    <p:sldLayoutId id="2147483662" r:id="rId6"/>
    <p:sldLayoutId id="2147483665" r:id="rId7"/>
    <p:sldLayoutId id="2147483649" r:id="rId8"/>
    <p:sldLayoutId id="2147483650" r:id="rId9"/>
    <p:sldLayoutId id="2147483652" r:id="rId10"/>
    <p:sldLayoutId id="2147483677" r:id="rId11"/>
    <p:sldLayoutId id="2147483666" r:id="rId12"/>
    <p:sldLayoutId id="2147483668" r:id="rId13"/>
    <p:sldLayoutId id="2147483670" r:id="rId14"/>
    <p:sldLayoutId id="2147483671" r:id="rId15"/>
    <p:sldLayoutId id="2147483672" r:id="rId16"/>
    <p:sldLayoutId id="2147483673" r:id="rId17"/>
    <p:sldLayoutId id="2147483674" r:id="rId18"/>
    <p:sldLayoutId id="2147483675" r:id="rId19"/>
    <p:sldLayoutId id="2147483676" r:id="rId20"/>
    <p:sldLayoutId id="2147483678" r:id="rId2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i="1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114000"/>
        </a:lnSpc>
        <a:spcBef>
          <a:spcPts val="750"/>
        </a:spcBef>
        <a:buFont typeface="Arial"/>
        <a:buChar char="•"/>
        <a:defRPr sz="1800" kern="1200">
          <a:solidFill>
            <a:srgbClr val="5E5E5E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4000"/>
        </a:lnSpc>
        <a:spcBef>
          <a:spcPts val="375"/>
        </a:spcBef>
        <a:buFont typeface="Arial" panose="020B0604020202020204" pitchFamily="34" charset="0"/>
        <a:buChar char="-"/>
        <a:defRPr sz="1500" kern="1200">
          <a:solidFill>
            <a:srgbClr val="5E5E5E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4000"/>
        </a:lnSpc>
        <a:spcBef>
          <a:spcPts val="375"/>
        </a:spcBef>
        <a:buFont typeface="Arial" panose="020B0604020202020204" pitchFamily="34" charset="0"/>
        <a:buChar char="-"/>
        <a:defRPr sz="1350" kern="1200">
          <a:solidFill>
            <a:srgbClr val="5E5E5E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4000"/>
        </a:lnSpc>
        <a:spcBef>
          <a:spcPts val="375"/>
        </a:spcBef>
        <a:buFont typeface="Arial" panose="020B0604020202020204" pitchFamily="34" charset="0"/>
        <a:buChar char="-"/>
        <a:defRPr sz="1200" kern="1200">
          <a:solidFill>
            <a:srgbClr val="5E5E5E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4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F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Level 7 Accountancy Professional Apprenticeship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Project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00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3. How to complete the Project Report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Word </a:t>
            </a:r>
            <a:r>
              <a:rPr lang="en-GB" b="1" dirty="0" smtClean="0">
                <a:solidFill>
                  <a:schemeClr val="tx1"/>
                </a:solidFill>
              </a:rPr>
              <a:t>count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Capped at 4,000 words, excluding the words that are already in the Project Report template. 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We recommend that you write no more than 800 words for each skill/behaviour.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Allocate sufficient words to address </a:t>
            </a:r>
            <a:r>
              <a:rPr lang="en-GB" sz="1600" b="1" dirty="0" smtClean="0">
                <a:solidFill>
                  <a:schemeClr val="tx1"/>
                </a:solidFill>
              </a:rPr>
              <a:t>each of the requirements of each question, for example:</a:t>
            </a:r>
            <a:endParaRPr lang="en-GB" sz="1600" dirty="0" smtClean="0">
              <a:solidFill>
                <a:schemeClr val="tx1"/>
              </a:solidFill>
            </a:endParaRPr>
          </a:p>
          <a:p>
            <a:pPr lvl="2"/>
            <a:r>
              <a:rPr lang="en-GB" sz="1400" dirty="0" smtClean="0">
                <a:solidFill>
                  <a:srgbClr val="000000"/>
                </a:solidFill>
              </a:rPr>
              <a:t>description </a:t>
            </a:r>
            <a:r>
              <a:rPr lang="en-GB" sz="1400" dirty="0">
                <a:solidFill>
                  <a:srgbClr val="000000"/>
                </a:solidFill>
              </a:rPr>
              <a:t>of the situation;</a:t>
            </a:r>
          </a:p>
          <a:p>
            <a:pPr lvl="2"/>
            <a:r>
              <a:rPr lang="en-GB" sz="1400" dirty="0">
                <a:solidFill>
                  <a:srgbClr val="000000"/>
                </a:solidFill>
              </a:rPr>
              <a:t>explanation of your actions; </a:t>
            </a:r>
          </a:p>
          <a:p>
            <a:pPr lvl="2"/>
            <a:r>
              <a:rPr lang="en-GB" sz="1400" dirty="0">
                <a:solidFill>
                  <a:srgbClr val="000000"/>
                </a:solidFill>
              </a:rPr>
              <a:t>evaluation of how effective you were; and </a:t>
            </a:r>
          </a:p>
          <a:p>
            <a:pPr lvl="2"/>
            <a:r>
              <a:rPr lang="en-GB" sz="1400" dirty="0">
                <a:solidFill>
                  <a:srgbClr val="000000"/>
                </a:solidFill>
              </a:rPr>
              <a:t>description of lessons learnt.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© ICAEW 2019</a:t>
            </a:r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57163" y="6436519"/>
            <a:ext cx="471487" cy="264319"/>
          </a:xfrm>
          <a:prstGeom prst="rect">
            <a:avLst/>
          </a:prstGeom>
        </p:spPr>
        <p:txBody>
          <a:bodyPr wrap="square" rtlCol="0">
            <a:normAutofit fontScale="77500" lnSpcReduction="20000"/>
          </a:bodyPr>
          <a:lstStyle/>
          <a:p>
            <a:r>
              <a:rPr lang="en-GB" dirty="0" smtClean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1969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4. Examiner tips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>
                <a:solidFill>
                  <a:schemeClr val="tx1"/>
                </a:solidFill>
              </a:rPr>
              <a:t>Read the </a:t>
            </a:r>
            <a:r>
              <a:rPr lang="en-GB" dirty="0" smtClean="0">
                <a:solidFill>
                  <a:schemeClr val="tx1"/>
                </a:solidFill>
              </a:rPr>
              <a:t>guidance at </a:t>
            </a:r>
            <a:r>
              <a:rPr lang="en-GB" dirty="0" smtClean="0">
                <a:solidFill>
                  <a:srgbClr val="E30613"/>
                </a:solidFill>
              </a:rPr>
              <a:t>icaew.com/</a:t>
            </a:r>
            <a:r>
              <a:rPr lang="en-GB" dirty="0" err="1" smtClean="0">
                <a:solidFill>
                  <a:srgbClr val="E30613"/>
                </a:solidFill>
              </a:rPr>
              <a:t>projectreport</a:t>
            </a:r>
            <a:endParaRPr lang="en-GB" dirty="0">
              <a:solidFill>
                <a:srgbClr val="E30613"/>
              </a:solidFill>
            </a:endParaRPr>
          </a:p>
          <a:p>
            <a:pPr lvl="0"/>
            <a:r>
              <a:rPr lang="en-US" dirty="0">
                <a:solidFill>
                  <a:schemeClr val="tx1"/>
                </a:solidFill>
              </a:rPr>
              <a:t>Use a specific </a:t>
            </a:r>
            <a:r>
              <a:rPr lang="en-US" dirty="0" smtClean="0">
                <a:solidFill>
                  <a:schemeClr val="tx1"/>
                </a:solidFill>
              </a:rPr>
              <a:t>situation, </a:t>
            </a:r>
            <a:r>
              <a:rPr lang="en-US" b="1" dirty="0" smtClean="0">
                <a:solidFill>
                  <a:schemeClr val="tx1"/>
                </a:solidFill>
              </a:rPr>
              <a:t>not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 </a:t>
            </a:r>
            <a:r>
              <a:rPr lang="en-US" dirty="0" smtClean="0">
                <a:solidFill>
                  <a:schemeClr val="tx1"/>
                </a:solidFill>
              </a:rPr>
              <a:t>general </a:t>
            </a:r>
            <a:r>
              <a:rPr lang="en-US" dirty="0">
                <a:solidFill>
                  <a:schemeClr val="tx1"/>
                </a:solidFill>
              </a:rPr>
              <a:t>or theoretical situation</a:t>
            </a:r>
            <a:endParaRPr lang="en-GB" dirty="0">
              <a:solidFill>
                <a:schemeClr val="tx1"/>
              </a:solidFill>
            </a:endParaRPr>
          </a:p>
          <a:p>
            <a:pPr lvl="0"/>
            <a:r>
              <a:rPr lang="en-US" dirty="0">
                <a:solidFill>
                  <a:schemeClr val="tx1"/>
                </a:solidFill>
              </a:rPr>
              <a:t>Only use one situation for each question</a:t>
            </a:r>
            <a:endParaRPr lang="en-GB" dirty="0">
              <a:solidFill>
                <a:schemeClr val="tx1"/>
              </a:solidFill>
            </a:endParaRPr>
          </a:p>
          <a:p>
            <a:pPr lvl="0"/>
            <a:r>
              <a:rPr lang="en-US" dirty="0">
                <a:solidFill>
                  <a:schemeClr val="tx1"/>
                </a:solidFill>
              </a:rPr>
              <a:t>Use </a:t>
            </a:r>
            <a:r>
              <a:rPr lang="en-US" dirty="0" smtClean="0">
                <a:solidFill>
                  <a:schemeClr val="tx1"/>
                </a:solidFill>
              </a:rPr>
              <a:t>‘I’, ‘me’, ‘my’ </a:t>
            </a:r>
            <a:r>
              <a:rPr lang="en-US" b="1" dirty="0" smtClean="0">
                <a:solidFill>
                  <a:schemeClr val="tx1"/>
                </a:solidFill>
              </a:rPr>
              <a:t>not</a:t>
            </a:r>
            <a:r>
              <a:rPr lang="en-US" dirty="0" smtClean="0">
                <a:solidFill>
                  <a:schemeClr val="tx1"/>
                </a:solidFill>
              </a:rPr>
              <a:t> ‘we’, ‘the team’, ‘the firm’…</a:t>
            </a:r>
            <a:endParaRPr lang="en-GB" dirty="0">
              <a:solidFill>
                <a:schemeClr val="tx1"/>
              </a:solidFill>
            </a:endParaRPr>
          </a:p>
          <a:p>
            <a:pPr lvl="0"/>
            <a:r>
              <a:rPr lang="en-US" dirty="0">
                <a:solidFill>
                  <a:schemeClr val="tx1"/>
                </a:solidFill>
              </a:rPr>
              <a:t>Use plain English and short sentences</a:t>
            </a:r>
            <a:endParaRPr lang="en-GB" dirty="0">
              <a:solidFill>
                <a:schemeClr val="tx1"/>
              </a:solidFill>
            </a:endParaRPr>
          </a:p>
          <a:p>
            <a:pPr lvl="0"/>
            <a:r>
              <a:rPr lang="en-GB" dirty="0">
                <a:solidFill>
                  <a:schemeClr val="tx1"/>
                </a:solidFill>
              </a:rPr>
              <a:t>Proof read your answers! Marks are available for well written submissions</a:t>
            </a:r>
          </a:p>
          <a:p>
            <a:pPr lvl="0"/>
            <a:endParaRPr lang="en-GB" b="1" dirty="0" smtClean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en-GB" b="1" dirty="0" smtClean="0">
                <a:solidFill>
                  <a:srgbClr val="000000"/>
                </a:solidFill>
              </a:rPr>
              <a:t>Structure </a:t>
            </a:r>
            <a:r>
              <a:rPr lang="en-GB" b="1" dirty="0">
                <a:solidFill>
                  <a:srgbClr val="000000"/>
                </a:solidFill>
              </a:rPr>
              <a:t>your answer around the four requirements of each question – consider use of headings to make this even clearer</a:t>
            </a:r>
          </a:p>
          <a:p>
            <a:endParaRPr lang="en-US" sz="1350" dirty="0"/>
          </a:p>
          <a:p>
            <a:pPr marL="0" indent="0">
              <a:buNone/>
            </a:pPr>
            <a:endParaRPr lang="en-GB" sz="1350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© ICAEW 2019</a:t>
            </a:r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57163" y="6436519"/>
            <a:ext cx="650081" cy="264319"/>
          </a:xfrm>
          <a:prstGeom prst="rect">
            <a:avLst/>
          </a:prstGeom>
        </p:spPr>
        <p:txBody>
          <a:bodyPr wrap="square" rtlCol="0">
            <a:normAutofit fontScale="77500" lnSpcReduction="20000"/>
          </a:bodyPr>
          <a:lstStyle/>
          <a:p>
            <a:r>
              <a:rPr lang="en-GB" dirty="0" smtClean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3643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5. How and when to submit your Project Report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>
                <a:solidFill>
                  <a:schemeClr val="tx1"/>
                </a:solidFill>
              </a:rPr>
              <a:t>Complete the relevant template for your exam session – some questions will vary </a:t>
            </a:r>
            <a:r>
              <a:rPr lang="en-GB" dirty="0" smtClean="0">
                <a:solidFill>
                  <a:schemeClr val="tx1"/>
                </a:solidFill>
              </a:rPr>
              <a:t>at </a:t>
            </a:r>
            <a:r>
              <a:rPr lang="en-GB" dirty="0">
                <a:solidFill>
                  <a:schemeClr val="tx1"/>
                </a:solidFill>
              </a:rPr>
              <a:t>each session</a:t>
            </a:r>
          </a:p>
          <a:p>
            <a:pPr lvl="0"/>
            <a:r>
              <a:rPr lang="en-GB" dirty="0">
                <a:solidFill>
                  <a:schemeClr val="tx1"/>
                </a:solidFill>
              </a:rPr>
              <a:t>Submission dates and deadlines </a:t>
            </a:r>
            <a:r>
              <a:rPr lang="en-GB" dirty="0" smtClean="0">
                <a:solidFill>
                  <a:schemeClr val="tx1"/>
                </a:solidFill>
              </a:rPr>
              <a:t>– </a:t>
            </a:r>
            <a:r>
              <a:rPr lang="en-GB" dirty="0" smtClean="0">
                <a:solidFill>
                  <a:srgbClr val="E30613"/>
                </a:solidFill>
              </a:rPr>
              <a:t>icaew.com/</a:t>
            </a:r>
            <a:r>
              <a:rPr lang="en-GB" dirty="0" err="1" smtClean="0">
                <a:solidFill>
                  <a:srgbClr val="E30613"/>
                </a:solidFill>
              </a:rPr>
              <a:t>projectreport</a:t>
            </a:r>
            <a:endParaRPr lang="en-GB" dirty="0">
              <a:solidFill>
                <a:srgbClr val="E30613"/>
              </a:solidFill>
            </a:endParaRPr>
          </a:p>
          <a:p>
            <a:pPr lvl="0"/>
            <a:r>
              <a:rPr lang="en-GB" dirty="0">
                <a:solidFill>
                  <a:schemeClr val="tx1"/>
                </a:solidFill>
              </a:rPr>
              <a:t>Eligibility – previous Case Study attempt </a:t>
            </a:r>
            <a:r>
              <a:rPr lang="en-GB" b="1" dirty="0">
                <a:solidFill>
                  <a:schemeClr val="tx1"/>
                </a:solidFill>
              </a:rPr>
              <a:t>OR</a:t>
            </a:r>
            <a:r>
              <a:rPr lang="en-GB" dirty="0">
                <a:solidFill>
                  <a:schemeClr val="tx1"/>
                </a:solidFill>
              </a:rPr>
              <a:t> application for current session</a:t>
            </a:r>
          </a:p>
          <a:p>
            <a:pPr lvl="0"/>
            <a:r>
              <a:rPr lang="en-GB" dirty="0">
                <a:solidFill>
                  <a:schemeClr val="tx1"/>
                </a:solidFill>
              </a:rPr>
              <a:t>Submission: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Log in to your ICAEW online training file, click on the </a:t>
            </a:r>
            <a:r>
              <a:rPr lang="en-GB" sz="1600" dirty="0">
                <a:solidFill>
                  <a:schemeClr val="tx1"/>
                </a:solidFill>
              </a:rPr>
              <a:t>e</a:t>
            </a:r>
            <a:r>
              <a:rPr lang="en-GB" sz="1600" dirty="0" smtClean="0">
                <a:solidFill>
                  <a:schemeClr val="tx1"/>
                </a:solidFill>
              </a:rPr>
              <a:t>xaminations tab and select ‘Apply for exams’</a:t>
            </a:r>
            <a:endParaRPr lang="en-GB" sz="1600" dirty="0">
              <a:solidFill>
                <a:schemeClr val="tx1"/>
              </a:solidFill>
            </a:endParaRP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Your employer may be asked to confirm your experiences</a:t>
            </a:r>
          </a:p>
          <a:p>
            <a:r>
              <a:rPr lang="en-GB" dirty="0">
                <a:solidFill>
                  <a:schemeClr val="tx1"/>
                </a:solidFill>
              </a:rPr>
              <a:t>Results: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By </a:t>
            </a:r>
            <a:r>
              <a:rPr lang="en-GB" sz="1600" dirty="0" smtClean="0">
                <a:solidFill>
                  <a:schemeClr val="tx1"/>
                </a:solidFill>
              </a:rPr>
              <a:t>text, </a:t>
            </a:r>
            <a:r>
              <a:rPr lang="en-GB" sz="1600" dirty="0">
                <a:solidFill>
                  <a:schemeClr val="tx1"/>
                </a:solidFill>
              </a:rPr>
              <a:t>email and within your ICAEW </a:t>
            </a:r>
            <a:r>
              <a:rPr lang="en-GB" sz="1600" dirty="0" smtClean="0">
                <a:solidFill>
                  <a:schemeClr val="tx1"/>
                </a:solidFill>
              </a:rPr>
              <a:t>online training file</a:t>
            </a:r>
            <a:endParaRPr lang="en-GB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GB" sz="1350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© ICAEW 2019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7163" y="6436519"/>
            <a:ext cx="1057275" cy="264319"/>
          </a:xfrm>
          <a:prstGeom prst="rect">
            <a:avLst/>
          </a:prstGeom>
        </p:spPr>
        <p:txBody>
          <a:bodyPr wrap="square" rtlCol="0">
            <a:normAutofit fontScale="77500" lnSpcReduction="20000"/>
          </a:bodyPr>
          <a:lstStyle/>
          <a:p>
            <a:r>
              <a:rPr lang="en-GB" dirty="0" smtClean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36990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Good luck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>
                <a:solidFill>
                  <a:schemeClr val="tx1"/>
                </a:solidFill>
              </a:rPr>
              <a:t>Visit </a:t>
            </a:r>
            <a:r>
              <a:rPr lang="en-GB" dirty="0" smtClean="0">
                <a:solidFill>
                  <a:srgbClr val="E30613"/>
                </a:solidFill>
              </a:rPr>
              <a:t>icaew.com/</a:t>
            </a:r>
            <a:r>
              <a:rPr lang="en-GB" dirty="0" err="1" smtClean="0">
                <a:solidFill>
                  <a:srgbClr val="E30613"/>
                </a:solidFill>
              </a:rPr>
              <a:t>projectreport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000000"/>
                </a:solidFill>
              </a:rPr>
              <a:t>for g</a:t>
            </a:r>
            <a:r>
              <a:rPr lang="en-GB" dirty="0" smtClean="0">
                <a:solidFill>
                  <a:schemeClr val="tx1"/>
                </a:solidFill>
              </a:rPr>
              <a:t>uidance, template, sample scripts, dates </a:t>
            </a:r>
            <a:r>
              <a:rPr lang="en-GB" dirty="0">
                <a:solidFill>
                  <a:schemeClr val="tx1"/>
                </a:solidFill>
              </a:rPr>
              <a:t>and </a:t>
            </a:r>
            <a:r>
              <a:rPr lang="en-GB" dirty="0" smtClean="0">
                <a:solidFill>
                  <a:schemeClr val="tx1"/>
                </a:solidFill>
              </a:rPr>
              <a:t>deadlines</a:t>
            </a:r>
          </a:p>
          <a:p>
            <a:pPr lvl="0"/>
            <a:r>
              <a:rPr lang="en-US" dirty="0">
                <a:solidFill>
                  <a:srgbClr val="000000"/>
                </a:solidFill>
              </a:rPr>
              <a:t>If you have a question relating to the Project Report, your training provider will be able to help and guide </a:t>
            </a:r>
            <a:r>
              <a:rPr lang="en-US" dirty="0" smtClean="0">
                <a:solidFill>
                  <a:srgbClr val="000000"/>
                </a:solidFill>
              </a:rPr>
              <a:t>you</a:t>
            </a:r>
            <a:endParaRPr lang="en-GB" dirty="0">
              <a:solidFill>
                <a:srgbClr val="000000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Thank you </a:t>
            </a:r>
            <a:r>
              <a:rPr lang="en-GB" dirty="0" smtClean="0">
                <a:solidFill>
                  <a:schemeClr val="tx1"/>
                </a:solidFill>
              </a:rPr>
              <a:t>and good luck</a:t>
            </a:r>
            <a:endParaRPr lang="en-GB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© ICAEW 2019</a:t>
            </a:r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57163" y="6436519"/>
            <a:ext cx="771525" cy="264319"/>
          </a:xfrm>
          <a:prstGeom prst="rect">
            <a:avLst/>
          </a:prstGeom>
        </p:spPr>
        <p:txBody>
          <a:bodyPr wrap="square" rtlCol="0">
            <a:normAutofit fontScale="77500" lnSpcReduction="20000"/>
          </a:bodyPr>
          <a:lstStyle/>
          <a:p>
            <a:r>
              <a:rPr lang="en-GB" dirty="0" smtClean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33559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ICAEW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91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we’ll cover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>
                <a:solidFill>
                  <a:schemeClr val="tx1"/>
                </a:solidFill>
              </a:rPr>
              <a:t>Project Report – what is it?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tx1"/>
                </a:solidFill>
              </a:rPr>
              <a:t>The Project Report requirements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tx1"/>
                </a:solidFill>
              </a:rPr>
              <a:t>How to complete your Project Report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tx1"/>
                </a:solidFill>
              </a:rPr>
              <a:t>Tips from the examiners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tx1"/>
                </a:solidFill>
              </a:rPr>
              <a:t>How and when to submit your Project Report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ICAEW 2019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7163" y="6436519"/>
            <a:ext cx="314325" cy="264319"/>
          </a:xfrm>
          <a:prstGeom prst="rect">
            <a:avLst/>
          </a:prstGeom>
        </p:spPr>
        <p:txBody>
          <a:bodyPr wrap="square" rtlCol="0">
            <a:normAutofit fontScale="77500" lnSpcReduction="20000"/>
          </a:bodyPr>
          <a:lstStyle/>
          <a:p>
            <a:r>
              <a:rPr lang="en-GB" dirty="0"/>
              <a:t>2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74651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94833670"/>
              </p:ext>
            </p:extLst>
          </p:nvPr>
        </p:nvGraphicFramePr>
        <p:xfrm>
          <a:off x="1345871" y="181560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 Project Report – what is it?</a:t>
            </a:r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© ICAEW 2019</a:t>
            </a:r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57163" y="6436519"/>
            <a:ext cx="314325" cy="264319"/>
          </a:xfrm>
          <a:prstGeom prst="rect">
            <a:avLst/>
          </a:prstGeom>
        </p:spPr>
        <p:txBody>
          <a:bodyPr wrap="square" rtlCol="0">
            <a:normAutofit fontScale="77500" lnSpcReduction="20000"/>
          </a:bodyPr>
          <a:lstStyle/>
          <a:p>
            <a:r>
              <a:rPr lang="en-GB" dirty="0" smtClean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2872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Knowledge, </a:t>
            </a:r>
            <a:r>
              <a:rPr lang="en-GB" dirty="0" smtClean="0"/>
              <a:t>skills </a:t>
            </a:r>
            <a:r>
              <a:rPr lang="en-GB" dirty="0"/>
              <a:t>and </a:t>
            </a:r>
            <a:r>
              <a:rPr lang="en-GB" dirty="0" smtClean="0"/>
              <a:t>behaviours </a:t>
            </a:r>
            <a:r>
              <a:rPr lang="en-GB" dirty="0"/>
              <a:t>from the </a:t>
            </a:r>
            <a:r>
              <a:rPr lang="en-GB" dirty="0" smtClean="0"/>
              <a:t>L7 </a:t>
            </a:r>
            <a:r>
              <a:rPr lang="en-GB" dirty="0"/>
              <a:t>Apprenticeship Standard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© ICAEW 2019</a:t>
            </a:r>
            <a:endParaRPr lang="en-GB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419420"/>
              </p:ext>
            </p:extLst>
          </p:nvPr>
        </p:nvGraphicFramePr>
        <p:xfrm>
          <a:off x="680511" y="1764467"/>
          <a:ext cx="7813427" cy="4444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0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324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09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8092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Knowledge / </a:t>
                      </a:r>
                      <a:r>
                        <a:rPr lang="en-GB" sz="1000" dirty="0" smtClean="0"/>
                        <a:t>skill </a:t>
                      </a:r>
                      <a:r>
                        <a:rPr lang="en-GB" sz="1000" dirty="0"/>
                        <a:t>/ </a:t>
                      </a:r>
                      <a:r>
                        <a:rPr lang="en-GB" sz="1000" dirty="0" smtClean="0"/>
                        <a:t>behaviour</a:t>
                      </a:r>
                      <a:endParaRPr lang="en-GB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Case Study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Project Report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8130">
                <a:tc rowSpan="5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Knowledge</a:t>
                      </a:r>
                    </a:p>
                  </a:txBody>
                  <a:tcPr marL="68580" marR="68580" marT="34290" marB="34290" vert="vert27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Assurance, risk</a:t>
                      </a:r>
                      <a:r>
                        <a:rPr lang="en-GB" sz="1000" baseline="0" dirty="0"/>
                        <a:t> </a:t>
                      </a:r>
                      <a:r>
                        <a:rPr lang="en-GB" sz="1000" baseline="0" dirty="0" smtClean="0"/>
                        <a:t>and </a:t>
                      </a:r>
                      <a:r>
                        <a:rPr lang="en-GB" sz="1000" baseline="0" dirty="0"/>
                        <a:t>control</a:t>
                      </a:r>
                      <a:endParaRPr lang="en-GB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Business acumen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Financial information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Legislation, standards </a:t>
                      </a:r>
                      <a:r>
                        <a:rPr lang="en-GB" sz="1000" dirty="0" smtClean="0"/>
                        <a:t>and </a:t>
                      </a:r>
                      <a:r>
                        <a:rPr lang="en-GB" sz="1000" dirty="0"/>
                        <a:t>principles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Strategic business</a:t>
                      </a:r>
                      <a:r>
                        <a:rPr lang="en-GB" sz="1000" baseline="0" dirty="0"/>
                        <a:t> management </a:t>
                      </a:r>
                      <a:r>
                        <a:rPr lang="en-GB" sz="1000" baseline="0" dirty="0" smtClean="0"/>
                        <a:t>and </a:t>
                      </a:r>
                      <a:r>
                        <a:rPr lang="en-GB" sz="1000" baseline="0" dirty="0"/>
                        <a:t>governance</a:t>
                      </a:r>
                      <a:endParaRPr lang="en-GB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8130">
                <a:tc rowSpan="6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Skill</a:t>
                      </a:r>
                    </a:p>
                  </a:txBody>
                  <a:tcPr marL="68580" marR="68580" marT="34290" marB="34290" vert="vert27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bg2"/>
                          </a:solidFill>
                        </a:rPr>
                        <a:t>Building relationships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2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2"/>
                          </a:solidFill>
                        </a:rPr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Business insight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Communication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bg2"/>
                          </a:solidFill>
                        </a:rPr>
                        <a:t>Ethics </a:t>
                      </a:r>
                      <a:r>
                        <a:rPr lang="en-GB" sz="1000" dirty="0" smtClean="0">
                          <a:solidFill>
                            <a:schemeClr val="bg2"/>
                          </a:solidFill>
                        </a:rPr>
                        <a:t>and </a:t>
                      </a:r>
                      <a:r>
                        <a:rPr lang="en-GB" sz="1000" dirty="0">
                          <a:solidFill>
                            <a:schemeClr val="bg2"/>
                          </a:solidFill>
                        </a:rPr>
                        <a:t>integrity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2"/>
                          </a:solidFill>
                        </a:rPr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Leadership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72367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Problem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solving </a:t>
                      </a:r>
                      <a:r>
                        <a:rPr lang="en-GB" sz="1000" baseline="0" dirty="0" smtClean="0">
                          <a:solidFill>
                            <a:schemeClr val="tx1"/>
                          </a:solidFill>
                        </a:rPr>
                        <a:t>and 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decision making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78130">
                <a:tc rowSpan="4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Behaviour</a:t>
                      </a:r>
                    </a:p>
                  </a:txBody>
                  <a:tcPr marL="68580" marR="68580" marT="34290" marB="34290" vert="vert27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tint val="20000"/>
                        <a:alpha val="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Adds value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bg2"/>
                          </a:solidFill>
                        </a:rPr>
                        <a:t>Continuous</a:t>
                      </a:r>
                      <a:r>
                        <a:rPr lang="en-GB" sz="1000" baseline="0" dirty="0">
                          <a:solidFill>
                            <a:schemeClr val="bg2"/>
                          </a:solidFill>
                        </a:rPr>
                        <a:t> improvement</a:t>
                      </a:r>
                      <a:endParaRPr lang="en-GB" sz="1000" dirty="0">
                        <a:solidFill>
                          <a:schemeClr val="bg2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2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2"/>
                          </a:solidFill>
                        </a:rPr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Flexibility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bg2"/>
                          </a:solidFill>
                        </a:rPr>
                        <a:t>Professional scepticism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2"/>
                          </a:solidFill>
                        </a:rPr>
                        <a:t>X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7163" y="6436519"/>
            <a:ext cx="314325" cy="264319"/>
          </a:xfrm>
          <a:prstGeom prst="rect">
            <a:avLst/>
          </a:prstGeom>
        </p:spPr>
        <p:txBody>
          <a:bodyPr wrap="square" rtlCol="0">
            <a:normAutofit fontScale="77500" lnSpcReduction="20000"/>
          </a:bodyPr>
          <a:lstStyle/>
          <a:p>
            <a:r>
              <a:rPr lang="en-GB" dirty="0" smtClean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992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2. The Project Report requirements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Using a situation from your </a:t>
            </a:r>
            <a:r>
              <a:rPr lang="en-GB" b="1" dirty="0">
                <a:solidFill>
                  <a:srgbClr val="000000"/>
                </a:solidFill>
              </a:rPr>
              <a:t>practical experience </a:t>
            </a:r>
            <a:r>
              <a:rPr lang="en-GB" b="1" dirty="0" smtClean="0">
                <a:solidFill>
                  <a:srgbClr val="000000"/>
                </a:solidFill>
              </a:rPr>
              <a:t>records</a:t>
            </a:r>
            <a:r>
              <a:rPr lang="en-GB" dirty="0" smtClean="0">
                <a:solidFill>
                  <a:srgbClr val="000000"/>
                </a:solidFill>
              </a:rPr>
              <a:t>:</a:t>
            </a:r>
          </a:p>
          <a:p>
            <a:pPr lvl="1"/>
            <a:r>
              <a:rPr lang="en-GB" sz="1600" dirty="0" smtClean="0">
                <a:solidFill>
                  <a:srgbClr val="000000"/>
                </a:solidFill>
              </a:rPr>
              <a:t>Describe </a:t>
            </a:r>
            <a:r>
              <a:rPr lang="en-GB" sz="1600" dirty="0">
                <a:solidFill>
                  <a:srgbClr val="000000"/>
                </a:solidFill>
              </a:rPr>
              <a:t>the </a:t>
            </a:r>
            <a:r>
              <a:rPr lang="en-GB" sz="1600" b="1" dirty="0">
                <a:solidFill>
                  <a:srgbClr val="000000"/>
                </a:solidFill>
              </a:rPr>
              <a:t>situation and your </a:t>
            </a:r>
            <a:r>
              <a:rPr lang="en-GB" sz="1600" b="1" dirty="0" smtClean="0">
                <a:solidFill>
                  <a:srgbClr val="000000"/>
                </a:solidFill>
              </a:rPr>
              <a:t>role/responsibilities</a:t>
            </a:r>
          </a:p>
          <a:p>
            <a:pPr lvl="1"/>
            <a:r>
              <a:rPr lang="en-GB" sz="1600" dirty="0" smtClean="0">
                <a:solidFill>
                  <a:srgbClr val="000000"/>
                </a:solidFill>
              </a:rPr>
              <a:t>Explain </a:t>
            </a:r>
            <a:r>
              <a:rPr lang="en-GB" sz="1600" dirty="0">
                <a:solidFill>
                  <a:srgbClr val="000000"/>
                </a:solidFill>
              </a:rPr>
              <a:t>the actions you carried out, and </a:t>
            </a:r>
            <a:r>
              <a:rPr lang="en-GB" sz="1600" b="1" dirty="0">
                <a:solidFill>
                  <a:srgbClr val="000000"/>
                </a:solidFill>
              </a:rPr>
              <a:t>how you demonstrated </a:t>
            </a:r>
            <a:r>
              <a:rPr lang="en-GB" sz="1600" b="1" dirty="0" smtClean="0">
                <a:solidFill>
                  <a:srgbClr val="000000"/>
                </a:solidFill>
              </a:rPr>
              <a:t>the </a:t>
            </a:r>
            <a:r>
              <a:rPr lang="en-GB" sz="1600" b="1" dirty="0">
                <a:solidFill>
                  <a:srgbClr val="000000"/>
                </a:solidFill>
              </a:rPr>
              <a:t>skill / </a:t>
            </a:r>
            <a:r>
              <a:rPr lang="en-GB" sz="1600" b="1" dirty="0" smtClean="0">
                <a:solidFill>
                  <a:srgbClr val="000000"/>
                </a:solidFill>
              </a:rPr>
              <a:t>behaviour</a:t>
            </a:r>
          </a:p>
          <a:p>
            <a:pPr lvl="1"/>
            <a:r>
              <a:rPr lang="en-GB" sz="1600" b="1" dirty="0" smtClean="0">
                <a:solidFill>
                  <a:srgbClr val="000000"/>
                </a:solidFill>
              </a:rPr>
              <a:t>Evaluate </a:t>
            </a:r>
            <a:r>
              <a:rPr lang="en-GB" sz="1600" b="1" dirty="0">
                <a:solidFill>
                  <a:srgbClr val="000000"/>
                </a:solidFill>
              </a:rPr>
              <a:t>how effective </a:t>
            </a:r>
            <a:r>
              <a:rPr lang="en-GB" sz="1600" dirty="0">
                <a:solidFill>
                  <a:srgbClr val="000000"/>
                </a:solidFill>
              </a:rPr>
              <a:t>you </a:t>
            </a:r>
            <a:r>
              <a:rPr lang="en-GB" sz="1600" dirty="0" smtClean="0">
                <a:solidFill>
                  <a:srgbClr val="000000"/>
                </a:solidFill>
              </a:rPr>
              <a:t>were</a:t>
            </a:r>
          </a:p>
          <a:p>
            <a:pPr lvl="1"/>
            <a:r>
              <a:rPr lang="en-GB" sz="1600" dirty="0" smtClean="0">
                <a:solidFill>
                  <a:srgbClr val="000000"/>
                </a:solidFill>
              </a:rPr>
              <a:t>Describe </a:t>
            </a:r>
            <a:r>
              <a:rPr lang="en-GB" sz="1600" dirty="0">
                <a:solidFill>
                  <a:srgbClr val="000000"/>
                </a:solidFill>
              </a:rPr>
              <a:t>the </a:t>
            </a:r>
            <a:r>
              <a:rPr lang="en-GB" sz="1600" b="1" dirty="0">
                <a:solidFill>
                  <a:srgbClr val="000000"/>
                </a:solidFill>
              </a:rPr>
              <a:t>lessons you learnt </a:t>
            </a:r>
            <a:r>
              <a:rPr lang="en-GB" sz="1600" dirty="0">
                <a:solidFill>
                  <a:srgbClr val="000000"/>
                </a:solidFill>
              </a:rPr>
              <a:t>(that could be applied in the future)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© ICAEW 2019</a:t>
            </a:r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301261" y="2650881"/>
            <a:ext cx="685800" cy="6858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endParaRPr lang="en-GB" sz="1350" dirty="0"/>
          </a:p>
        </p:txBody>
      </p:sp>
      <p:sp>
        <p:nvSpPr>
          <p:cNvPr id="7" name="TextBox 6"/>
          <p:cNvSpPr txBox="1"/>
          <p:nvPr/>
        </p:nvSpPr>
        <p:spPr>
          <a:xfrm>
            <a:off x="157163" y="6436519"/>
            <a:ext cx="314325" cy="264319"/>
          </a:xfrm>
          <a:prstGeom prst="rect">
            <a:avLst/>
          </a:prstGeom>
        </p:spPr>
        <p:txBody>
          <a:bodyPr wrap="square" rtlCol="0">
            <a:normAutofit fontScale="77500" lnSpcReduction="20000"/>
          </a:bodyPr>
          <a:lstStyle/>
          <a:p>
            <a:r>
              <a:rPr lang="en-GB" dirty="0" smtClean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10070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2. The Project Report requirements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</a:rPr>
              <a:t>Q1a. Continuous improvement (</a:t>
            </a:r>
            <a:r>
              <a:rPr lang="en-GB" sz="1600" b="1" dirty="0">
                <a:solidFill>
                  <a:srgbClr val="000000"/>
                </a:solidFill>
              </a:rPr>
              <a:t>18 marks</a:t>
            </a:r>
            <a:r>
              <a:rPr lang="en-GB" sz="1600" dirty="0">
                <a:solidFill>
                  <a:srgbClr val="000000"/>
                </a:solidFill>
              </a:rPr>
              <a:t>)</a:t>
            </a:r>
          </a:p>
          <a:p>
            <a:pPr marL="0" indent="0">
              <a:buNone/>
            </a:pPr>
            <a:r>
              <a:rPr lang="en-GB" sz="1600" dirty="0" smtClean="0">
                <a:solidFill>
                  <a:srgbClr val="000000"/>
                </a:solidFill>
              </a:rPr>
              <a:t>Q1b. </a:t>
            </a:r>
            <a:r>
              <a:rPr lang="en-GB" sz="1600" dirty="0">
                <a:solidFill>
                  <a:srgbClr val="000000"/>
                </a:solidFill>
              </a:rPr>
              <a:t>Building relationships (</a:t>
            </a:r>
            <a:r>
              <a:rPr lang="en-GB" sz="1600" b="1" dirty="0">
                <a:solidFill>
                  <a:srgbClr val="000000"/>
                </a:solidFill>
              </a:rPr>
              <a:t>18 marks</a:t>
            </a:r>
            <a:r>
              <a:rPr lang="en-GB" sz="1600" dirty="0">
                <a:solidFill>
                  <a:srgbClr val="000000"/>
                </a:solidFill>
              </a:rPr>
              <a:t>)</a:t>
            </a:r>
          </a:p>
          <a:p>
            <a:endParaRPr lang="en-GB" sz="16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</a:rPr>
              <a:t>Q2. Ethics </a:t>
            </a:r>
            <a:r>
              <a:rPr lang="en-GB" sz="1600" dirty="0" smtClean="0">
                <a:solidFill>
                  <a:srgbClr val="000000"/>
                </a:solidFill>
              </a:rPr>
              <a:t>and </a:t>
            </a:r>
            <a:r>
              <a:rPr lang="en-GB" sz="1600" dirty="0">
                <a:solidFill>
                  <a:srgbClr val="000000"/>
                </a:solidFill>
              </a:rPr>
              <a:t>integrity </a:t>
            </a:r>
            <a:r>
              <a:rPr lang="en-GB" sz="1600" u="sng" dirty="0">
                <a:solidFill>
                  <a:srgbClr val="000000"/>
                </a:solidFill>
              </a:rPr>
              <a:t>or</a:t>
            </a:r>
            <a:r>
              <a:rPr lang="en-GB" sz="1600" dirty="0">
                <a:solidFill>
                  <a:srgbClr val="000000"/>
                </a:solidFill>
              </a:rPr>
              <a:t> professional scepticism (</a:t>
            </a:r>
            <a:r>
              <a:rPr lang="en-GB" sz="1600" b="1" dirty="0">
                <a:solidFill>
                  <a:srgbClr val="000000"/>
                </a:solidFill>
              </a:rPr>
              <a:t>18 marks</a:t>
            </a:r>
            <a:r>
              <a:rPr lang="en-GB" sz="1600" dirty="0">
                <a:solidFill>
                  <a:srgbClr val="000000"/>
                </a:solidFill>
              </a:rPr>
              <a:t>)</a:t>
            </a:r>
          </a:p>
          <a:p>
            <a:endParaRPr lang="en-GB" sz="16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</a:rPr>
              <a:t>Q3. One other skill (</a:t>
            </a:r>
            <a:r>
              <a:rPr lang="en-GB" sz="1600" b="1" dirty="0">
                <a:solidFill>
                  <a:srgbClr val="000000"/>
                </a:solidFill>
              </a:rPr>
              <a:t>18 marks</a:t>
            </a:r>
            <a:r>
              <a:rPr lang="en-GB" sz="1600" dirty="0">
                <a:solidFill>
                  <a:srgbClr val="000000"/>
                </a:solidFill>
              </a:rPr>
              <a:t>) [As determined for each sitting]</a:t>
            </a:r>
          </a:p>
          <a:p>
            <a:endParaRPr lang="en-GB" sz="16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</a:rPr>
              <a:t>Q4. One other behaviour (</a:t>
            </a:r>
            <a:r>
              <a:rPr lang="en-GB" sz="1600" b="1" dirty="0">
                <a:solidFill>
                  <a:srgbClr val="000000"/>
                </a:solidFill>
              </a:rPr>
              <a:t>18 marks</a:t>
            </a:r>
            <a:r>
              <a:rPr lang="en-GB" sz="1600" dirty="0">
                <a:solidFill>
                  <a:srgbClr val="000000"/>
                </a:solidFill>
              </a:rPr>
              <a:t>) [As determined for each sitting]</a:t>
            </a:r>
          </a:p>
          <a:p>
            <a:endParaRPr lang="en-GB" sz="16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sz="1600" b="1" dirty="0">
                <a:solidFill>
                  <a:srgbClr val="000000"/>
                </a:solidFill>
              </a:rPr>
              <a:t>10 marks </a:t>
            </a:r>
            <a:r>
              <a:rPr lang="en-GB" sz="1600" dirty="0">
                <a:solidFill>
                  <a:srgbClr val="000000"/>
                </a:solidFill>
              </a:rPr>
              <a:t>for format, spelling </a:t>
            </a:r>
            <a:r>
              <a:rPr lang="en-GB" sz="1600" dirty="0" smtClean="0">
                <a:solidFill>
                  <a:srgbClr val="000000"/>
                </a:solidFill>
              </a:rPr>
              <a:t>and </a:t>
            </a:r>
            <a:r>
              <a:rPr lang="en-GB" sz="1600" dirty="0">
                <a:solidFill>
                  <a:srgbClr val="000000"/>
                </a:solidFill>
              </a:rPr>
              <a:t>grammar</a:t>
            </a:r>
          </a:p>
          <a:p>
            <a:endParaRPr lang="en-US" sz="1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© ICAEW 2019</a:t>
            </a:r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57163" y="6436519"/>
            <a:ext cx="314325" cy="264319"/>
          </a:xfrm>
          <a:prstGeom prst="rect">
            <a:avLst/>
          </a:prstGeom>
        </p:spPr>
        <p:txBody>
          <a:bodyPr wrap="square" rtlCol="0">
            <a:normAutofit fontScale="77500" lnSpcReduction="20000"/>
          </a:bodyPr>
          <a:lstStyle/>
          <a:p>
            <a:r>
              <a:rPr lang="en-GB" dirty="0" smtClean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9012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3. How to complete the Project Report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© ICAEW 2019</a:t>
            </a:r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715297" y="2123342"/>
            <a:ext cx="3473245" cy="2936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100" b="1" dirty="0">
                <a:solidFill>
                  <a:schemeClr val="bg1"/>
                </a:solidFill>
              </a:rPr>
              <a:t>Template</a:t>
            </a:r>
          </a:p>
          <a:p>
            <a:pPr algn="ctr"/>
            <a:r>
              <a:rPr lang="en-GB" sz="2100" b="1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GB" sz="2100" dirty="0">
                <a:solidFill>
                  <a:schemeClr val="bg1"/>
                </a:solidFill>
              </a:rPr>
              <a:t>Download the template for your exam </a:t>
            </a:r>
            <a:r>
              <a:rPr lang="en-GB" sz="2100" dirty="0" smtClean="0">
                <a:solidFill>
                  <a:schemeClr val="bg1"/>
                </a:solidFill>
              </a:rPr>
              <a:t>session </a:t>
            </a:r>
            <a:endParaRPr lang="en-GB" sz="2100" dirty="0">
              <a:solidFill>
                <a:schemeClr val="bg1"/>
              </a:solidFill>
            </a:endParaRPr>
          </a:p>
          <a:p>
            <a:pPr algn="ctr"/>
            <a:r>
              <a:rPr lang="en-GB" sz="2100" dirty="0">
                <a:solidFill>
                  <a:schemeClr val="bg1"/>
                </a:solidFill>
              </a:rPr>
              <a:t>icaew.com/</a:t>
            </a:r>
            <a:r>
              <a:rPr lang="en-GB" sz="2100" dirty="0" err="1">
                <a:solidFill>
                  <a:schemeClr val="bg1"/>
                </a:solidFill>
              </a:rPr>
              <a:t>projectreport</a:t>
            </a:r>
            <a:endParaRPr lang="en-GB" sz="21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05634" y="2123342"/>
            <a:ext cx="3392127" cy="2936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5" name="TextBox 4"/>
          <p:cNvSpPr txBox="1"/>
          <p:nvPr/>
        </p:nvSpPr>
        <p:spPr>
          <a:xfrm>
            <a:off x="4653389" y="2787412"/>
            <a:ext cx="3170547" cy="1843565"/>
          </a:xfrm>
          <a:prstGeom prst="rect">
            <a:avLst/>
          </a:prstGeom>
        </p:spPr>
        <p:txBody>
          <a:bodyPr wrap="square" rtlCol="0">
            <a:noAutofit/>
          </a:bodyPr>
          <a:lstStyle/>
          <a:p>
            <a:pPr algn="ctr"/>
            <a:r>
              <a:rPr lang="en-GB" sz="2100" b="1" dirty="0">
                <a:solidFill>
                  <a:schemeClr val="bg1"/>
                </a:solidFill>
              </a:rPr>
              <a:t>Guidance document</a:t>
            </a:r>
          </a:p>
          <a:p>
            <a:pPr algn="ctr"/>
            <a:endParaRPr lang="en-GB" sz="2100" b="1" dirty="0">
              <a:solidFill>
                <a:schemeClr val="bg1"/>
              </a:solidFill>
            </a:endParaRPr>
          </a:p>
          <a:p>
            <a:pPr algn="ctr"/>
            <a:r>
              <a:rPr lang="en-GB" sz="2100" dirty="0">
                <a:solidFill>
                  <a:schemeClr val="bg1"/>
                </a:solidFill>
              </a:rPr>
              <a:t>Available to download </a:t>
            </a:r>
          </a:p>
          <a:p>
            <a:pPr algn="ctr"/>
            <a:r>
              <a:rPr lang="en-GB" sz="2100" dirty="0" smtClean="0">
                <a:solidFill>
                  <a:schemeClr val="bg1"/>
                </a:solidFill>
              </a:rPr>
              <a:t>icaew.com/</a:t>
            </a:r>
            <a:r>
              <a:rPr lang="en-GB" sz="2100" dirty="0" err="1" smtClean="0">
                <a:solidFill>
                  <a:schemeClr val="bg1"/>
                </a:solidFill>
              </a:rPr>
              <a:t>projectreport</a:t>
            </a:r>
            <a:endParaRPr lang="en-GB" sz="21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63" y="6436519"/>
            <a:ext cx="314325" cy="264319"/>
          </a:xfrm>
          <a:prstGeom prst="rect">
            <a:avLst/>
          </a:prstGeom>
        </p:spPr>
        <p:txBody>
          <a:bodyPr wrap="square" rtlCol="0">
            <a:normAutofit fontScale="77500" lnSpcReduction="20000"/>
          </a:bodyPr>
          <a:lstStyle/>
          <a:p>
            <a:r>
              <a:rPr lang="en-GB" dirty="0" smtClean="0"/>
              <a:t>7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1610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3. How to complete the Project Report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b="1" dirty="0">
                <a:solidFill>
                  <a:schemeClr val="tx1"/>
                </a:solidFill>
              </a:rPr>
              <a:t>Describe the situation and your role/responsibilities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Choose one in which you made a personal contribution and where you learnt something that you could apply in the </a:t>
            </a:r>
            <a:r>
              <a:rPr lang="en-GB" sz="1600" dirty="0" smtClean="0">
                <a:solidFill>
                  <a:schemeClr val="tx1"/>
                </a:solidFill>
              </a:rPr>
              <a:t>future</a:t>
            </a:r>
            <a:endParaRPr lang="en-GB" sz="1600" dirty="0">
              <a:solidFill>
                <a:schemeClr val="tx1"/>
              </a:solidFill>
            </a:endParaRP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Try to use a different situation for each requirement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Substitute company / individual names with generic </a:t>
            </a:r>
            <a:r>
              <a:rPr lang="en-GB" sz="1600" dirty="0" smtClean="0">
                <a:solidFill>
                  <a:schemeClr val="tx1"/>
                </a:solidFill>
              </a:rPr>
              <a:t>alternatives</a:t>
            </a:r>
          </a:p>
          <a:p>
            <a:pPr marL="342900" lvl="1" indent="0">
              <a:buNone/>
            </a:pPr>
            <a:endParaRPr lang="en-GB" sz="1800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Explain the actions you carried out, and how you demonstrated the required behaviour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Avoid unnecessary use of jargon. </a:t>
            </a:r>
            <a:r>
              <a:rPr lang="en-GB" sz="1600" b="1" dirty="0">
                <a:solidFill>
                  <a:schemeClr val="tx1"/>
                </a:solidFill>
              </a:rPr>
              <a:t>Overly technical answers to the questions are unlikely to be highly </a:t>
            </a:r>
            <a:r>
              <a:rPr lang="en-GB" sz="1600" b="1" dirty="0" smtClean="0">
                <a:solidFill>
                  <a:schemeClr val="tx1"/>
                </a:solidFill>
              </a:rPr>
              <a:t>rewarded</a:t>
            </a:r>
            <a:endParaRPr lang="en-GB" sz="1600" dirty="0">
              <a:solidFill>
                <a:schemeClr val="tx1"/>
              </a:solidFill>
            </a:endParaRP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You should clearly and concisely describe your own personal contribution rather than that of your </a:t>
            </a:r>
            <a:r>
              <a:rPr lang="en-GB" sz="1600" dirty="0" smtClean="0">
                <a:solidFill>
                  <a:schemeClr val="tx1"/>
                </a:solidFill>
              </a:rPr>
              <a:t>team </a:t>
            </a:r>
            <a:r>
              <a:rPr lang="en-GB" sz="1600" dirty="0">
                <a:solidFill>
                  <a:schemeClr val="tx1"/>
                </a:solidFill>
              </a:rPr>
              <a:t> </a:t>
            </a:r>
          </a:p>
          <a:p>
            <a:endParaRPr lang="en-GB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© ICAEW 2019</a:t>
            </a:r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57163" y="6436519"/>
            <a:ext cx="314325" cy="264319"/>
          </a:xfrm>
          <a:prstGeom prst="rect">
            <a:avLst/>
          </a:prstGeom>
        </p:spPr>
        <p:txBody>
          <a:bodyPr wrap="square" rtlCol="0">
            <a:normAutofit fontScale="77500" lnSpcReduction="20000"/>
          </a:bodyPr>
          <a:lstStyle/>
          <a:p>
            <a:r>
              <a:rPr lang="en-GB" dirty="0" smtClean="0"/>
              <a:t>8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6734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3. How to complete the Project Report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b="1" dirty="0" smtClean="0">
                <a:solidFill>
                  <a:schemeClr val="tx1"/>
                </a:solidFill>
              </a:rPr>
              <a:t>Evaluate </a:t>
            </a:r>
            <a:r>
              <a:rPr lang="en-GB" b="1" dirty="0">
                <a:solidFill>
                  <a:schemeClr val="tx1"/>
                </a:solidFill>
              </a:rPr>
              <a:t>your effectiveness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What you did well and where you could </a:t>
            </a:r>
            <a:r>
              <a:rPr lang="en-GB" sz="1600" dirty="0" smtClean="0">
                <a:solidFill>
                  <a:schemeClr val="tx1"/>
                </a:solidFill>
              </a:rPr>
              <a:t>improve</a:t>
            </a:r>
            <a:endParaRPr lang="en-GB" sz="1600" dirty="0">
              <a:solidFill>
                <a:schemeClr val="tx1"/>
              </a:solidFill>
            </a:endParaRP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A good evaluation will be balanced and honest, identifying positives and negatives  </a:t>
            </a:r>
          </a:p>
          <a:p>
            <a:endParaRPr lang="en-GB" b="1" dirty="0" smtClean="0">
              <a:solidFill>
                <a:schemeClr val="tx1"/>
              </a:solidFill>
            </a:endParaRPr>
          </a:p>
          <a:p>
            <a:r>
              <a:rPr lang="en-GB" b="1" dirty="0" smtClean="0">
                <a:solidFill>
                  <a:schemeClr val="tx1"/>
                </a:solidFill>
              </a:rPr>
              <a:t>Describe </a:t>
            </a:r>
            <a:r>
              <a:rPr lang="en-GB" b="1" dirty="0">
                <a:solidFill>
                  <a:schemeClr val="tx1"/>
                </a:solidFill>
              </a:rPr>
              <a:t>your lessons learnt (that could be applied in the future)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What you would do in the future in a similar situation, bearing in mind what you learnt from the </a:t>
            </a:r>
            <a:r>
              <a:rPr lang="en-GB" sz="1600" dirty="0" smtClean="0">
                <a:solidFill>
                  <a:schemeClr val="tx1"/>
                </a:solidFill>
              </a:rPr>
              <a:t>situation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b="1" cap="all" dirty="0"/>
              <a:t> </a:t>
            </a:r>
            <a:endParaRPr lang="en-GB" sz="1600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© ICAEW 2019</a:t>
            </a:r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57163" y="6436519"/>
            <a:ext cx="314325" cy="264319"/>
          </a:xfrm>
          <a:prstGeom prst="rect">
            <a:avLst/>
          </a:prstGeom>
        </p:spPr>
        <p:txBody>
          <a:bodyPr wrap="square" rtlCol="0">
            <a:normAutofit fontScale="77500" lnSpcReduction="20000"/>
          </a:bodyPr>
          <a:lstStyle/>
          <a:p>
            <a:r>
              <a:rPr lang="en-GB" dirty="0" smtClean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50979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706F6F"/>
      </a:dk2>
      <a:lt2>
        <a:srgbClr val="E30613"/>
      </a:lt2>
      <a:accent1>
        <a:srgbClr val="C6CA91"/>
      </a:accent1>
      <a:accent2>
        <a:srgbClr val="A7C8C4"/>
      </a:accent2>
      <a:accent3>
        <a:srgbClr val="B1CFDF"/>
      </a:accent3>
      <a:accent4>
        <a:srgbClr val="DDC7D4"/>
      </a:accent4>
      <a:accent5>
        <a:srgbClr val="F1C09D"/>
      </a:accent5>
      <a:accent6>
        <a:srgbClr val="FFE8B6"/>
      </a:accent6>
      <a:hlink>
        <a:srgbClr val="E30613"/>
      </a:hlink>
      <a:folHlink>
        <a:srgbClr val="706F6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>
        <a:norm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April slide master 169.pptx" id="{D713F697-77E2-4860-80D1-49605FA1244D}" vid="{0C90137E-7B15-4CED-87D9-C7A7F5EA292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ICAEW_Powerpoint Template</Template>
  <TotalTime>0</TotalTime>
  <Words>815</Words>
  <Application>Microsoft Office PowerPoint</Application>
  <PresentationFormat>On-screen Show (4:3)</PresentationFormat>
  <Paragraphs>165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Level 7 Accountancy Professional Apprenticeship</vt:lpstr>
      <vt:lpstr>What we’ll cover</vt:lpstr>
      <vt:lpstr>1. Project Report – what is it?</vt:lpstr>
      <vt:lpstr>Knowledge, skills and behaviours from the L7 Apprenticeship Standard</vt:lpstr>
      <vt:lpstr>2. The Project Report requirements</vt:lpstr>
      <vt:lpstr>2. The Project Report requirements </vt:lpstr>
      <vt:lpstr>3. How to complete the Project Report</vt:lpstr>
      <vt:lpstr>3. How to complete the Project Report</vt:lpstr>
      <vt:lpstr>3. How to complete the Project Report</vt:lpstr>
      <vt:lpstr>3. How to complete the Project Report</vt:lpstr>
      <vt:lpstr>4. Examiner tips</vt:lpstr>
      <vt:lpstr>5. How and when to submit your Project Report</vt:lpstr>
      <vt:lpstr>Good luck</vt:lpstr>
      <vt:lpstr>PowerPoint Presentation</vt:lpstr>
    </vt:vector>
  </TitlesOfParts>
  <Company>ICAEW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of slide Master</dc:title>
  <dc:creator>Qayam Abdul</dc:creator>
  <cp:lastModifiedBy>David Coles</cp:lastModifiedBy>
  <cp:revision>45</cp:revision>
  <cp:lastPrinted>2016-12-19T19:56:25Z</cp:lastPrinted>
  <dcterms:created xsi:type="dcterms:W3CDTF">2018-08-13T12:04:09Z</dcterms:created>
  <dcterms:modified xsi:type="dcterms:W3CDTF">2019-04-10T13:36:48Z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AEW_RERUN">
    <vt:bool>false</vt:bool>
  </property>
  <property fmtid="{D5CDD505-2E9C-101B-9397-08002B2CF9AE}" pid="3" name="ICAEW_PresentationTitle">
    <vt:lpwstr>&lt;PresentationTitle&gt;</vt:lpwstr>
  </property>
  <property fmtid="{D5CDD505-2E9C-101B-9397-08002B2CF9AE}" pid="4" name="ICAEW_Date">
    <vt:lpwstr>&lt;Date&gt;</vt:lpwstr>
  </property>
  <property fmtid="{D5CDD505-2E9C-101B-9397-08002B2CF9AE}" pid="5" name="ICAEW_PresentationSubtitle">
    <vt:lpwstr>&lt;PresentationSubtitle&gt;</vt:lpwstr>
  </property>
  <property fmtid="{D5CDD505-2E9C-101B-9397-08002B2CF9AE}" pid="6" name="ICAEW_TitleImage">
    <vt:lpwstr>&lt;TitleImage&gt;</vt:lpwstr>
  </property>
  <property fmtid="{D5CDD505-2E9C-101B-9397-08002B2CF9AE}" pid="7" name="RERUN">
    <vt:lpwstr>RERUN</vt:lpwstr>
  </property>
</Properties>
</file>