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40"/>
  </p:notesMasterIdLst>
  <p:handoutMasterIdLst>
    <p:handoutMasterId r:id="rId41"/>
  </p:handoutMasterIdLst>
  <p:sldIdLst>
    <p:sldId id="279" r:id="rId3"/>
    <p:sldId id="286" r:id="rId4"/>
    <p:sldId id="389" r:id="rId5"/>
    <p:sldId id="390" r:id="rId6"/>
    <p:sldId id="391" r:id="rId7"/>
    <p:sldId id="392" r:id="rId8"/>
    <p:sldId id="379" r:id="rId9"/>
    <p:sldId id="385" r:id="rId10"/>
    <p:sldId id="386" r:id="rId11"/>
    <p:sldId id="387" r:id="rId12"/>
    <p:sldId id="388" r:id="rId13"/>
    <p:sldId id="381" r:id="rId14"/>
    <p:sldId id="281" r:id="rId15"/>
    <p:sldId id="383" r:id="rId16"/>
    <p:sldId id="395" r:id="rId17"/>
    <p:sldId id="378" r:id="rId18"/>
    <p:sldId id="258" r:id="rId19"/>
    <p:sldId id="368" r:id="rId20"/>
    <p:sldId id="372" r:id="rId21"/>
    <p:sldId id="373" r:id="rId22"/>
    <p:sldId id="260" r:id="rId23"/>
    <p:sldId id="375" r:id="rId24"/>
    <p:sldId id="376" r:id="rId25"/>
    <p:sldId id="370" r:id="rId26"/>
    <p:sldId id="259" r:id="rId27"/>
    <p:sldId id="380" r:id="rId28"/>
    <p:sldId id="384" r:id="rId29"/>
    <p:sldId id="288" r:id="rId30"/>
    <p:sldId id="284" r:id="rId31"/>
    <p:sldId id="287" r:id="rId32"/>
    <p:sldId id="289" r:id="rId33"/>
    <p:sldId id="290" r:id="rId34"/>
    <p:sldId id="291" r:id="rId35"/>
    <p:sldId id="292" r:id="rId36"/>
    <p:sldId id="393" r:id="rId37"/>
    <p:sldId id="394"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B288B9"/>
    <a:srgbClr val="000000"/>
    <a:srgbClr val="F3D3AE"/>
    <a:srgbClr val="D9C4DC"/>
    <a:srgbClr val="C5E9F3"/>
    <a:srgbClr val="B5E5DD"/>
    <a:srgbClr val="D4E2BF"/>
    <a:srgbClr val="E6A65D"/>
    <a:srgbClr val="8BD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291" autoAdjust="0"/>
  </p:normalViewPr>
  <p:slideViewPr>
    <p:cSldViewPr snapToGrid="0" snapToObjects="1">
      <p:cViewPr varScale="1">
        <p:scale>
          <a:sx n="112" d="100"/>
          <a:sy n="112" d="100"/>
        </p:scale>
        <p:origin x="552" y="96"/>
      </p:cViewPr>
      <p:guideLst>
        <p:guide orient="horz" pos="2160"/>
        <p:guide pos="3840"/>
      </p:guideLst>
    </p:cSldViewPr>
  </p:slideViewPr>
  <p:outlineViewPr>
    <p:cViewPr>
      <p:scale>
        <a:sx n="33" d="100"/>
        <a:sy n="33" d="100"/>
      </p:scale>
      <p:origin x="0" y="-132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17" d="100"/>
          <a:sy n="117" d="100"/>
        </p:scale>
        <p:origin x="118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BE9D15-D4D2-41DC-8888-DC1F557EBEBA}" type="datetimeFigureOut">
              <a:rPr lang="en-GB" smtClean="0"/>
              <a:t>25/11/2021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8A4225-F542-4D1B-B2AF-A7384EBA44F5}" type="slidenum">
              <a:rPr lang="en-GB" smtClean="0"/>
              <a:t>‹#›</a:t>
            </a:fld>
            <a:endParaRPr lang="en-GB"/>
          </a:p>
        </p:txBody>
      </p:sp>
    </p:spTree>
    <p:extLst>
      <p:ext uri="{BB962C8B-B14F-4D97-AF65-F5344CB8AC3E}">
        <p14:creationId xmlns:p14="http://schemas.microsoft.com/office/powerpoint/2010/main" val="156149846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3T12:43:00.90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174C4-A06B-3447-90E2-58802CFE639E}"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C9333599-DF73-1C49-B1E2-DAE95A1521E0}" type="slidenum">
              <a:rPr lang="en-GB" smtClean="0"/>
              <a:pPr/>
              <a:t>‹#›</a:t>
            </a:fld>
            <a:endParaRPr lang="en-GB"/>
          </a:p>
        </p:txBody>
      </p:sp>
    </p:spTree>
    <p:extLst>
      <p:ext uri="{BB962C8B-B14F-4D97-AF65-F5344CB8AC3E}">
        <p14:creationId xmlns:p14="http://schemas.microsoft.com/office/powerpoint/2010/main" val="152137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C9333599-DF73-1C49-B1E2-DAE95A1521E0}" type="slidenum">
              <a:rPr lang="en-US" smtClean="0"/>
              <a:t>1</a:t>
            </a:fld>
            <a:endParaRPr lang="en-US"/>
          </a:p>
        </p:txBody>
      </p:sp>
    </p:spTree>
    <p:extLst>
      <p:ext uri="{BB962C8B-B14F-4D97-AF65-F5344CB8AC3E}">
        <p14:creationId xmlns:p14="http://schemas.microsoft.com/office/powerpoint/2010/main" val="73127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13</a:t>
            </a:fld>
            <a:endParaRPr lang="en-US"/>
          </a:p>
        </p:txBody>
      </p:sp>
    </p:spTree>
    <p:extLst>
      <p:ext uri="{BB962C8B-B14F-4D97-AF65-F5344CB8AC3E}">
        <p14:creationId xmlns:p14="http://schemas.microsoft.com/office/powerpoint/2010/main" val="91364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27</a:t>
            </a:fld>
            <a:endParaRPr lang="en-US"/>
          </a:p>
        </p:txBody>
      </p:sp>
    </p:spTree>
    <p:extLst>
      <p:ext uri="{BB962C8B-B14F-4D97-AF65-F5344CB8AC3E}">
        <p14:creationId xmlns:p14="http://schemas.microsoft.com/office/powerpoint/2010/main" val="785599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3">
    <p:bg>
      <p:bgPr>
        <a:solidFill>
          <a:srgbClr val="E6A65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4F65125D-77FD-4CC0-8166-508A6862AAAA}"/>
              </a:ext>
            </a:extLst>
          </p:cNvPr>
          <p:cNvPicPr>
            <a:picLocks noChangeAspect="1"/>
          </p:cNvPicPr>
          <p:nvPr userDrawn="1"/>
        </p:nvPicPr>
        <p:blipFill>
          <a:blip r:embed="rId2"/>
          <a:stretch>
            <a:fillRect/>
          </a:stretch>
        </p:blipFill>
        <p:spPr>
          <a:xfrm>
            <a:off x="11041200" y="360000"/>
            <a:ext cx="792625" cy="1303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v2">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5" name="Content Placeholder 2"/>
          <p:cNvSpPr>
            <a:spLocks noGrp="1"/>
          </p:cNvSpPr>
          <p:nvPr>
            <p:ph idx="10"/>
          </p:nvPr>
        </p:nvSpPr>
        <p:spPr>
          <a:xfrm>
            <a:off x="838199" y="4126841"/>
            <a:ext cx="10935789" cy="2114280"/>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Content Placeholder 2"/>
          <p:cNvSpPr>
            <a:spLocks noGrp="1"/>
          </p:cNvSpPr>
          <p:nvPr>
            <p:ph idx="12"/>
          </p:nvPr>
        </p:nvSpPr>
        <p:spPr>
          <a:xfrm>
            <a:off x="838199" y="1840841"/>
            <a:ext cx="10935789" cy="2114280"/>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32776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10696" y="1200724"/>
            <a:ext cx="4236209" cy="2430733"/>
          </a:xfrm>
          <a:prstGeom prst="rect">
            <a:avLst/>
          </a:prstGeom>
        </p:spPr>
        <p:txBody>
          <a:bodyPr anchor="b">
            <a:normAutofit/>
          </a:bodyPr>
          <a:lstStyle>
            <a:lvl1pPr algn="l">
              <a:lnSpc>
                <a:spcPct val="80000"/>
              </a:lnSpc>
              <a:defRPr sz="4000" b="1" i="1">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7210696" y="3680400"/>
            <a:ext cx="4236209" cy="1685674"/>
          </a:xfrm>
          <a:prstGeom prst="rect">
            <a:avLst/>
          </a:prstGeom>
        </p:spPr>
        <p:txBody>
          <a:bodyPr>
            <a:normAutofit/>
          </a:bodyPr>
          <a:lstStyle>
            <a:lvl1pPr marL="0" indent="0" algn="l">
              <a:buNone/>
              <a:defRPr sz="1600" b="1">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Shape&#10;&#10;Description automatically generated">
            <a:extLst>
              <a:ext uri="{FF2B5EF4-FFF2-40B4-BE49-F238E27FC236}">
                <a16:creationId xmlns:a16="http://schemas.microsoft.com/office/drawing/2014/main" id="{3C6C0662-A895-4896-9E30-7ED0B32A2C4F}"/>
              </a:ext>
            </a:extLst>
          </p:cNvPr>
          <p:cNvPicPr>
            <a:picLocks noChangeAspect="1"/>
          </p:cNvPicPr>
          <p:nvPr userDrawn="1"/>
        </p:nvPicPr>
        <p:blipFill>
          <a:blip r:embed="rId2"/>
          <a:stretch>
            <a:fillRect/>
          </a:stretch>
        </p:blipFill>
        <p:spPr>
          <a:xfrm rot="16200000">
            <a:off x="5793587" y="2798506"/>
            <a:ext cx="604827" cy="1158960"/>
          </a:xfrm>
          <a:prstGeom prst="rect">
            <a:avLst/>
          </a:prstGeom>
        </p:spPr>
      </p:pic>
      <p:sp>
        <p:nvSpPr>
          <p:cNvPr id="5" name="Content Placeholder 4">
            <a:extLst>
              <a:ext uri="{FF2B5EF4-FFF2-40B4-BE49-F238E27FC236}">
                <a16:creationId xmlns:a16="http://schemas.microsoft.com/office/drawing/2014/main" id="{83451F73-CB3E-47E0-82B5-A71FE003324C}"/>
              </a:ext>
            </a:extLst>
          </p:cNvPr>
          <p:cNvSpPr>
            <a:spLocks noGrp="1"/>
          </p:cNvSpPr>
          <p:nvPr>
            <p:ph sz="quarter" idx="10"/>
          </p:nvPr>
        </p:nvSpPr>
        <p:spPr>
          <a:xfrm>
            <a:off x="838800" y="1656000"/>
            <a:ext cx="4402800"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28571" y="1656000"/>
            <a:ext cx="5066124" cy="1130400"/>
          </a:xfrm>
          <a:prstGeom prst="rect">
            <a:avLst/>
          </a:prstGeom>
        </p:spPr>
        <p:txBody>
          <a:bodyPr anchor="b" anchorCtr="0">
            <a:normAutofit/>
          </a:bodyPr>
          <a:lstStyle>
            <a:lvl1pPr algn="l">
              <a:lnSpc>
                <a:spcPct val="80000"/>
              </a:lnSpc>
              <a:defRPr sz="3200" b="1" i="1">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628570" y="2786400"/>
            <a:ext cx="5065200" cy="2685600"/>
          </a:xfrm>
          <a:prstGeom prst="rect">
            <a:avLst/>
          </a:prstGeom>
        </p:spPr>
        <p:txBody>
          <a:bodyPr>
            <a:normAutofit/>
          </a:bodyPr>
          <a:lstStyle>
            <a:lvl1pPr marL="0" indent="0" algn="l">
              <a:buNone/>
              <a:defRPr sz="1800" b="1">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Shape&#10;&#10;Description automatically generated">
            <a:extLst>
              <a:ext uri="{FF2B5EF4-FFF2-40B4-BE49-F238E27FC236}">
                <a16:creationId xmlns:a16="http://schemas.microsoft.com/office/drawing/2014/main" id="{3C6C0662-A895-4896-9E30-7ED0B32A2C4F}"/>
              </a:ext>
            </a:extLst>
          </p:cNvPr>
          <p:cNvPicPr>
            <a:picLocks noChangeAspect="1"/>
          </p:cNvPicPr>
          <p:nvPr userDrawn="1"/>
        </p:nvPicPr>
        <p:blipFill>
          <a:blip r:embed="rId2"/>
          <a:stretch>
            <a:fillRect/>
          </a:stretch>
        </p:blipFill>
        <p:spPr>
          <a:xfrm rot="16200000">
            <a:off x="5424620" y="2762410"/>
            <a:ext cx="604827" cy="1158960"/>
          </a:xfrm>
          <a:prstGeom prst="rect">
            <a:avLst/>
          </a:prstGeom>
        </p:spPr>
      </p:pic>
      <p:sp>
        <p:nvSpPr>
          <p:cNvPr id="9" name="Text Placeholder 8">
            <a:extLst>
              <a:ext uri="{FF2B5EF4-FFF2-40B4-BE49-F238E27FC236}">
                <a16:creationId xmlns:a16="http://schemas.microsoft.com/office/drawing/2014/main" id="{69BB94BA-F58E-4DD6-B4EC-344F9ED0F317}"/>
              </a:ext>
            </a:extLst>
          </p:cNvPr>
          <p:cNvSpPr>
            <a:spLocks noGrp="1"/>
          </p:cNvSpPr>
          <p:nvPr>
            <p:ph type="body" sz="quarter" idx="10" hasCustomPrompt="1"/>
          </p:nvPr>
        </p:nvSpPr>
        <p:spPr>
          <a:xfrm>
            <a:off x="838798" y="1656000"/>
            <a:ext cx="4142507" cy="3816000"/>
          </a:xfrm>
        </p:spPr>
        <p:txBody>
          <a:bodyPr lIns="0" tIns="0" rIns="0" bIns="0" anchor="ctr">
            <a:noAutofit/>
          </a:bodyPr>
          <a:lstStyle>
            <a:lvl1pPr marL="0" indent="0">
              <a:lnSpc>
                <a:spcPct val="100000"/>
              </a:lnSpc>
              <a:spcBef>
                <a:spcPts val="0"/>
              </a:spcBef>
              <a:buFontTx/>
              <a:buNone/>
              <a:defRPr sz="28700" b="1" baseline="0">
                <a:solidFill>
                  <a:srgbClr val="000000"/>
                </a:solidFill>
              </a:defRPr>
            </a:lvl1pPr>
            <a:lvl2pPr marL="457200" indent="0">
              <a:buNone/>
              <a:defRPr/>
            </a:lvl2pPr>
          </a:lstStyle>
          <a:p>
            <a:pPr lvl="0"/>
            <a:r>
              <a:rPr lang="en-US" dirty="0"/>
              <a:t>0</a:t>
            </a:r>
          </a:p>
        </p:txBody>
      </p:sp>
    </p:spTree>
    <p:extLst>
      <p:ext uri="{BB962C8B-B14F-4D97-AF65-F5344CB8AC3E}">
        <p14:creationId xmlns:p14="http://schemas.microsoft.com/office/powerpoint/2010/main" val="124929829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3">
    <p:bg>
      <p:bgPr>
        <a:solidFill>
          <a:srgbClr val="E6A65D"/>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00540A-80B0-49D7-BD2A-E8D6EF25874A}"/>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F362C627-A986-407D-9E09-10BCD12B313A}"/>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3" name="Text Placeholder 2">
            <a:extLst>
              <a:ext uri="{FF2B5EF4-FFF2-40B4-BE49-F238E27FC236}">
                <a16:creationId xmlns:a16="http://schemas.microsoft.com/office/drawing/2014/main" id="{E6DBEC37-84D1-41CE-B632-5A5C1045B5C9}"/>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
        <p:nvSpPr>
          <p:cNvPr id="5" name="TextBox 4">
            <a:extLst>
              <a:ext uri="{FF2B5EF4-FFF2-40B4-BE49-F238E27FC236}">
                <a16:creationId xmlns:a16="http://schemas.microsoft.com/office/drawing/2014/main" id="{68890B3D-FCBE-4F49-B162-8BF81D448594}"/>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214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4">
    <p:bg>
      <p:bgPr>
        <a:solidFill>
          <a:srgbClr val="B288B9"/>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3BCBFC-166F-4DD4-B408-A01034AD653C}"/>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96192735-9BF8-41CC-902B-023321DF1C35}"/>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9" name="TextBox 8">
            <a:extLst>
              <a:ext uri="{FF2B5EF4-FFF2-40B4-BE49-F238E27FC236}">
                <a16:creationId xmlns:a16="http://schemas.microsoft.com/office/drawing/2014/main" id="{778288A7-7F11-49F9-B403-DA45A94CE7A5}"/>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C9ADA0EE-F1CC-4D2C-9C8D-8B17E3004908}"/>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Tree>
    <p:extLst>
      <p:ext uri="{BB962C8B-B14F-4D97-AF65-F5344CB8AC3E}">
        <p14:creationId xmlns:p14="http://schemas.microsoft.com/office/powerpoint/2010/main" val="1563150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5">
    <p:bg>
      <p:bgPr>
        <a:solidFill>
          <a:srgbClr val="8BD3E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09F583-0291-4CC4-8F78-3CEAAFD54FB0}"/>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475F7568-AB02-4189-8277-2DFA79BA3AF1}"/>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5" name="TextBox 4">
            <a:extLst>
              <a:ext uri="{FF2B5EF4-FFF2-40B4-BE49-F238E27FC236}">
                <a16:creationId xmlns:a16="http://schemas.microsoft.com/office/drawing/2014/main" id="{E719B057-F083-4492-9A0C-D4CACF257915}"/>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7A7010F9-DB0B-49D8-8CA6-B0A9FF43D428}"/>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Tree>
    <p:extLst>
      <p:ext uri="{BB962C8B-B14F-4D97-AF65-F5344CB8AC3E}">
        <p14:creationId xmlns:p14="http://schemas.microsoft.com/office/powerpoint/2010/main" val="84008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6">
    <p:bg>
      <p:bgPr>
        <a:solidFill>
          <a:srgbClr val="6BCABA"/>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037857-FC2E-4F97-A34D-5683A70D7411}"/>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8CAB78D2-A7A2-4370-8E69-A13966895F52}"/>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5" name="TextBox 4">
            <a:extLst>
              <a:ext uri="{FF2B5EF4-FFF2-40B4-BE49-F238E27FC236}">
                <a16:creationId xmlns:a16="http://schemas.microsoft.com/office/drawing/2014/main" id="{FDC1350F-DB2A-461D-9479-4CBF049DE807}"/>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830F8D6B-3569-4A61-8F16-330AFB952DD4}"/>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Tree>
    <p:extLst>
      <p:ext uri="{BB962C8B-B14F-4D97-AF65-F5344CB8AC3E}">
        <p14:creationId xmlns:p14="http://schemas.microsoft.com/office/powerpoint/2010/main" val="4138742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7">
    <p:bg>
      <p:bgPr>
        <a:solidFill>
          <a:srgbClr val="A9C47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2B212A-84B5-464E-B651-32F449563BDC}"/>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6A6F240D-DD40-4051-A17D-E5F7944D033D}"/>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5" name="TextBox 4">
            <a:extLst>
              <a:ext uri="{FF2B5EF4-FFF2-40B4-BE49-F238E27FC236}">
                <a16:creationId xmlns:a16="http://schemas.microsoft.com/office/drawing/2014/main" id="{2143561E-F33F-4D4E-9F4D-BF9708BDE63F}"/>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37FFB949-BE26-4AA4-81BB-A226731D06C5}"/>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Tree>
    <p:extLst>
      <p:ext uri="{BB962C8B-B14F-4D97-AF65-F5344CB8AC3E}">
        <p14:creationId xmlns:p14="http://schemas.microsoft.com/office/powerpoint/2010/main" val="319530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8">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0BC4EA-2DB6-439E-A549-532B1D344340}"/>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700887D1-67A9-4A24-BC31-A421DB648AE7}"/>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5" name="TextBox 4">
            <a:extLst>
              <a:ext uri="{FF2B5EF4-FFF2-40B4-BE49-F238E27FC236}">
                <a16:creationId xmlns:a16="http://schemas.microsoft.com/office/drawing/2014/main" id="{BB10D5E8-D66A-4073-ADBA-760C3224F6F9}"/>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BCBAE7ED-10A2-4B47-BF0D-F8E93C408527}"/>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Tree>
    <p:extLst>
      <p:ext uri="{BB962C8B-B14F-4D97-AF65-F5344CB8AC3E}">
        <p14:creationId xmlns:p14="http://schemas.microsoft.com/office/powerpoint/2010/main" val="407941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Tree>
    <p:extLst>
      <p:ext uri="{BB962C8B-B14F-4D97-AF65-F5344CB8AC3E}">
        <p14:creationId xmlns:p14="http://schemas.microsoft.com/office/powerpoint/2010/main" val="37358403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4">
    <p:bg>
      <p:bgPr>
        <a:solidFill>
          <a:srgbClr val="B288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10" name="Picture 9" descr="Shape&#10;&#10;Description automatically generated with low confidence">
            <a:extLst>
              <a:ext uri="{FF2B5EF4-FFF2-40B4-BE49-F238E27FC236}">
                <a16:creationId xmlns:a16="http://schemas.microsoft.com/office/drawing/2014/main" id="{57DD56A1-0ACE-4A5E-85EB-29368F076CD8}"/>
              </a:ext>
            </a:extLst>
          </p:cNvPr>
          <p:cNvPicPr>
            <a:picLocks noChangeAspect="1"/>
          </p:cNvPicPr>
          <p:nvPr userDrawn="1"/>
        </p:nvPicPr>
        <p:blipFill>
          <a:blip r:embed="rId2"/>
          <a:stretch>
            <a:fillRect/>
          </a:stretch>
        </p:blipFill>
        <p:spPr>
          <a:xfrm>
            <a:off x="11041200" y="360000"/>
            <a:ext cx="792625" cy="13032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3">
    <p:bg>
      <p:bgPr>
        <a:solidFill>
          <a:srgbClr val="E6A65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4F65125D-77FD-4CC0-8166-508A6862AAAA}"/>
              </a:ext>
            </a:extLst>
          </p:cNvPr>
          <p:cNvPicPr>
            <a:picLocks noChangeAspect="1"/>
          </p:cNvPicPr>
          <p:nvPr/>
        </p:nvPicPr>
        <p:blipFill>
          <a:blip r:embed="rId2"/>
          <a:stretch>
            <a:fillRect/>
          </a:stretch>
        </p:blipFill>
        <p:spPr>
          <a:xfrm>
            <a:off x="11041200" y="360000"/>
            <a:ext cx="792625" cy="130320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AC171E6E-C27B-41BA-A1F3-89FBC85B6741}"/>
              </a:ext>
            </a:extLst>
          </p:cNvPr>
          <p:cNvPicPr>
            <a:picLocks noChangeAspect="1"/>
          </p:cNvPicPr>
          <p:nvPr userDrawn="1"/>
        </p:nvPicPr>
        <p:blipFill>
          <a:blip r:embed="rId2"/>
          <a:stretch>
            <a:fillRect/>
          </a:stretch>
        </p:blipFill>
        <p:spPr>
          <a:xfrm>
            <a:off x="11041200" y="360000"/>
            <a:ext cx="792625" cy="1303200"/>
          </a:xfrm>
          <a:prstGeom prst="rect">
            <a:avLst/>
          </a:prstGeom>
        </p:spPr>
      </p:pic>
    </p:spTree>
    <p:extLst>
      <p:ext uri="{BB962C8B-B14F-4D97-AF65-F5344CB8AC3E}">
        <p14:creationId xmlns:p14="http://schemas.microsoft.com/office/powerpoint/2010/main" val="113760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4">
    <p:bg>
      <p:bgPr>
        <a:solidFill>
          <a:srgbClr val="B288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10" name="Picture 9" descr="Shape&#10;&#10;Description automatically generated with low confidence">
            <a:extLst>
              <a:ext uri="{FF2B5EF4-FFF2-40B4-BE49-F238E27FC236}">
                <a16:creationId xmlns:a16="http://schemas.microsoft.com/office/drawing/2014/main" id="{57DD56A1-0ACE-4A5E-85EB-29368F076CD8}"/>
              </a:ext>
            </a:extLst>
          </p:cNvPr>
          <p:cNvPicPr>
            <a:picLocks noChangeAspect="1"/>
          </p:cNvPicPr>
          <p:nvPr/>
        </p:nvPicPr>
        <p:blipFill>
          <a:blip r:embed="rId2"/>
          <a:stretch>
            <a:fillRect/>
          </a:stretch>
        </p:blipFill>
        <p:spPr>
          <a:xfrm>
            <a:off x="11041200" y="360000"/>
            <a:ext cx="792625" cy="130320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F24E5F72-4F77-4F1D-B41B-F656BFF981C1}"/>
              </a:ext>
            </a:extLst>
          </p:cNvPr>
          <p:cNvPicPr>
            <a:picLocks noChangeAspect="1"/>
          </p:cNvPicPr>
          <p:nvPr userDrawn="1"/>
        </p:nvPicPr>
        <p:blipFill>
          <a:blip r:embed="rId2"/>
          <a:stretch>
            <a:fillRect/>
          </a:stretch>
        </p:blipFill>
        <p:spPr>
          <a:xfrm>
            <a:off x="11041200" y="360000"/>
            <a:ext cx="792625" cy="1303200"/>
          </a:xfrm>
          <a:prstGeom prst="rect">
            <a:avLst/>
          </a:prstGeom>
        </p:spPr>
      </p:pic>
    </p:spTree>
    <p:extLst>
      <p:ext uri="{BB962C8B-B14F-4D97-AF65-F5344CB8AC3E}">
        <p14:creationId xmlns:p14="http://schemas.microsoft.com/office/powerpoint/2010/main" val="2523570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5">
    <p:bg>
      <p:bgPr>
        <a:solidFill>
          <a:srgbClr val="8BD3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738561C2-8624-4945-8BF5-FCF0CBDB5567}"/>
              </a:ext>
            </a:extLst>
          </p:cNvPr>
          <p:cNvPicPr>
            <a:picLocks noChangeAspect="1"/>
          </p:cNvPicPr>
          <p:nvPr/>
        </p:nvPicPr>
        <p:blipFill>
          <a:blip r:embed="rId2"/>
          <a:stretch>
            <a:fillRect/>
          </a:stretch>
        </p:blipFill>
        <p:spPr>
          <a:xfrm>
            <a:off x="11041200" y="360000"/>
            <a:ext cx="792625" cy="130320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602167B7-E19F-441D-8052-8D4BF8714339}"/>
              </a:ext>
            </a:extLst>
          </p:cNvPr>
          <p:cNvPicPr>
            <a:picLocks noChangeAspect="1"/>
          </p:cNvPicPr>
          <p:nvPr userDrawn="1"/>
        </p:nvPicPr>
        <p:blipFill>
          <a:blip r:embed="rId2"/>
          <a:stretch>
            <a:fillRect/>
          </a:stretch>
        </p:blipFill>
        <p:spPr>
          <a:xfrm>
            <a:off x="11041200" y="360000"/>
            <a:ext cx="792625" cy="1303200"/>
          </a:xfrm>
          <a:prstGeom prst="rect">
            <a:avLst/>
          </a:prstGeom>
        </p:spPr>
      </p:pic>
    </p:spTree>
    <p:extLst>
      <p:ext uri="{BB962C8B-B14F-4D97-AF65-F5344CB8AC3E}">
        <p14:creationId xmlns:p14="http://schemas.microsoft.com/office/powerpoint/2010/main" val="416812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6">
    <p:bg>
      <p:bgPr>
        <a:solidFill>
          <a:srgbClr val="6BCAB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92AFC530-AEFD-445C-A756-A67BA1E3A266}"/>
              </a:ext>
            </a:extLst>
          </p:cNvPr>
          <p:cNvPicPr>
            <a:picLocks noChangeAspect="1"/>
          </p:cNvPicPr>
          <p:nvPr/>
        </p:nvPicPr>
        <p:blipFill>
          <a:blip r:embed="rId2"/>
          <a:stretch>
            <a:fillRect/>
          </a:stretch>
        </p:blipFill>
        <p:spPr>
          <a:xfrm>
            <a:off x="11041200" y="360000"/>
            <a:ext cx="792625" cy="130320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60D93D78-44EB-473B-BF5D-153A446BA6BC}"/>
              </a:ext>
            </a:extLst>
          </p:cNvPr>
          <p:cNvPicPr>
            <a:picLocks noChangeAspect="1"/>
          </p:cNvPicPr>
          <p:nvPr userDrawn="1"/>
        </p:nvPicPr>
        <p:blipFill>
          <a:blip r:embed="rId2"/>
          <a:stretch>
            <a:fillRect/>
          </a:stretch>
        </p:blipFill>
        <p:spPr>
          <a:xfrm>
            <a:off x="11041200" y="360000"/>
            <a:ext cx="792625" cy="1303200"/>
          </a:xfrm>
          <a:prstGeom prst="rect">
            <a:avLst/>
          </a:prstGeom>
        </p:spPr>
      </p:pic>
    </p:spTree>
    <p:extLst>
      <p:ext uri="{BB962C8B-B14F-4D97-AF65-F5344CB8AC3E}">
        <p14:creationId xmlns:p14="http://schemas.microsoft.com/office/powerpoint/2010/main" val="3372476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7">
    <p:bg>
      <p:bgPr>
        <a:solidFill>
          <a:srgbClr val="A9C47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6F0FD471-DFB8-4F73-9A74-0D8779AD7EA1}"/>
              </a:ext>
            </a:extLst>
          </p:cNvPr>
          <p:cNvPicPr>
            <a:picLocks noChangeAspect="1"/>
          </p:cNvPicPr>
          <p:nvPr/>
        </p:nvPicPr>
        <p:blipFill>
          <a:blip r:embed="rId2"/>
          <a:stretch>
            <a:fillRect/>
          </a:stretch>
        </p:blipFill>
        <p:spPr>
          <a:xfrm>
            <a:off x="11041200" y="360000"/>
            <a:ext cx="792625" cy="130320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B8B25C26-471A-4BAB-AD8E-C0BEE6F2CCD7}"/>
              </a:ext>
            </a:extLst>
          </p:cNvPr>
          <p:cNvPicPr>
            <a:picLocks noChangeAspect="1"/>
          </p:cNvPicPr>
          <p:nvPr userDrawn="1"/>
        </p:nvPicPr>
        <p:blipFill>
          <a:blip r:embed="rId2"/>
          <a:stretch>
            <a:fillRect/>
          </a:stretch>
        </p:blipFill>
        <p:spPr>
          <a:xfrm>
            <a:off x="11041200" y="360000"/>
            <a:ext cx="792625" cy="1303200"/>
          </a:xfrm>
          <a:prstGeom prst="rect">
            <a:avLst/>
          </a:prstGeom>
        </p:spPr>
      </p:pic>
    </p:spTree>
    <p:extLst>
      <p:ext uri="{BB962C8B-B14F-4D97-AF65-F5344CB8AC3E}">
        <p14:creationId xmlns:p14="http://schemas.microsoft.com/office/powerpoint/2010/main" val="2213314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8">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8F416927-26BD-4BF1-A1C6-BE12CA485FCC}"/>
              </a:ext>
            </a:extLst>
          </p:cNvPr>
          <p:cNvPicPr>
            <a:picLocks noChangeAspect="1"/>
          </p:cNvPicPr>
          <p:nvPr/>
        </p:nvPicPr>
        <p:blipFill>
          <a:blip r:embed="rId2"/>
          <a:stretch>
            <a:fillRect/>
          </a:stretch>
        </p:blipFill>
        <p:spPr>
          <a:xfrm>
            <a:off x="11041200" y="360000"/>
            <a:ext cx="792625" cy="130320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9257AB05-D8F7-474B-A70A-521BF59873E4}"/>
              </a:ext>
            </a:extLst>
          </p:cNvPr>
          <p:cNvPicPr>
            <a:picLocks noChangeAspect="1"/>
          </p:cNvPicPr>
          <p:nvPr userDrawn="1"/>
        </p:nvPicPr>
        <p:blipFill>
          <a:blip r:embed="rId2"/>
          <a:stretch>
            <a:fillRect/>
          </a:stretch>
        </p:blipFill>
        <p:spPr>
          <a:xfrm>
            <a:off x="11041200" y="360000"/>
            <a:ext cx="792625" cy="1303200"/>
          </a:xfrm>
          <a:prstGeom prst="rect">
            <a:avLst/>
          </a:prstGeom>
        </p:spPr>
      </p:pic>
    </p:spTree>
    <p:extLst>
      <p:ext uri="{BB962C8B-B14F-4D97-AF65-F5344CB8AC3E}">
        <p14:creationId xmlns:p14="http://schemas.microsoft.com/office/powerpoint/2010/main" val="1686496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01AD-1655-4283-86F4-926C7F756C4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6490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838199" y="1825625"/>
            <a:ext cx="10935789" cy="4351338"/>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27581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9" name="Content Placeholder 2"/>
          <p:cNvSpPr>
            <a:spLocks noGrp="1"/>
          </p:cNvSpPr>
          <p:nvPr>
            <p:ph idx="1"/>
          </p:nvPr>
        </p:nvSpPr>
        <p:spPr>
          <a:xfrm>
            <a:off x="6418217" y="1825625"/>
            <a:ext cx="5355771"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2"/>
          </p:nvPr>
        </p:nvSpPr>
        <p:spPr>
          <a:xfrm>
            <a:off x="836024" y="1825625"/>
            <a:ext cx="5207726"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9153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wo Content v2">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5" name="Content Placeholder 2"/>
          <p:cNvSpPr>
            <a:spLocks noGrp="1"/>
          </p:cNvSpPr>
          <p:nvPr>
            <p:ph idx="10"/>
          </p:nvPr>
        </p:nvSpPr>
        <p:spPr>
          <a:xfrm>
            <a:off x="838199" y="4126841"/>
            <a:ext cx="10935789" cy="2114280"/>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Content Placeholder 2"/>
          <p:cNvSpPr>
            <a:spLocks noGrp="1"/>
          </p:cNvSpPr>
          <p:nvPr>
            <p:ph idx="12"/>
          </p:nvPr>
        </p:nvSpPr>
        <p:spPr>
          <a:xfrm>
            <a:off x="838199" y="1840841"/>
            <a:ext cx="10935789" cy="2114280"/>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32026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5">
    <p:bg>
      <p:bgPr>
        <a:solidFill>
          <a:srgbClr val="8BD3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738561C2-8624-4945-8BF5-FCF0CBDB5567}"/>
              </a:ext>
            </a:extLst>
          </p:cNvPr>
          <p:cNvPicPr>
            <a:picLocks noChangeAspect="1"/>
          </p:cNvPicPr>
          <p:nvPr userDrawn="1"/>
        </p:nvPicPr>
        <p:blipFill>
          <a:blip r:embed="rId2"/>
          <a:stretch>
            <a:fillRect/>
          </a:stretch>
        </p:blipFill>
        <p:spPr>
          <a:xfrm>
            <a:off x="11041200" y="360000"/>
            <a:ext cx="792625" cy="13032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10696" y="1200724"/>
            <a:ext cx="4236209" cy="2430733"/>
          </a:xfrm>
          <a:prstGeom prst="rect">
            <a:avLst/>
          </a:prstGeom>
        </p:spPr>
        <p:txBody>
          <a:bodyPr anchor="b">
            <a:normAutofit/>
          </a:bodyPr>
          <a:lstStyle>
            <a:lvl1pPr algn="l">
              <a:lnSpc>
                <a:spcPct val="80000"/>
              </a:lnSpc>
              <a:defRPr sz="4000" b="1" i="1">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7210696" y="3680400"/>
            <a:ext cx="4236209" cy="1685674"/>
          </a:xfrm>
          <a:prstGeom prst="rect">
            <a:avLst/>
          </a:prstGeom>
        </p:spPr>
        <p:txBody>
          <a:bodyPr>
            <a:normAutofit/>
          </a:bodyPr>
          <a:lstStyle>
            <a:lvl1pPr marL="0" indent="0" algn="l">
              <a:buNone/>
              <a:defRPr sz="1600" b="1">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Shape&#10;&#10;Description automatically generated">
            <a:extLst>
              <a:ext uri="{FF2B5EF4-FFF2-40B4-BE49-F238E27FC236}">
                <a16:creationId xmlns:a16="http://schemas.microsoft.com/office/drawing/2014/main" id="{3C6C0662-A895-4896-9E30-7ED0B32A2C4F}"/>
              </a:ext>
            </a:extLst>
          </p:cNvPr>
          <p:cNvPicPr>
            <a:picLocks noChangeAspect="1"/>
          </p:cNvPicPr>
          <p:nvPr/>
        </p:nvPicPr>
        <p:blipFill>
          <a:blip r:embed="rId2"/>
          <a:stretch>
            <a:fillRect/>
          </a:stretch>
        </p:blipFill>
        <p:spPr>
          <a:xfrm rot="16200000">
            <a:off x="5793587" y="2798506"/>
            <a:ext cx="604827" cy="1158960"/>
          </a:xfrm>
          <a:prstGeom prst="rect">
            <a:avLst/>
          </a:prstGeom>
        </p:spPr>
      </p:pic>
      <p:sp>
        <p:nvSpPr>
          <p:cNvPr id="5" name="Content Placeholder 4">
            <a:extLst>
              <a:ext uri="{FF2B5EF4-FFF2-40B4-BE49-F238E27FC236}">
                <a16:creationId xmlns:a16="http://schemas.microsoft.com/office/drawing/2014/main" id="{83451F73-CB3E-47E0-82B5-A71FE003324C}"/>
              </a:ext>
            </a:extLst>
          </p:cNvPr>
          <p:cNvSpPr>
            <a:spLocks noGrp="1"/>
          </p:cNvSpPr>
          <p:nvPr>
            <p:ph sz="quarter" idx="10"/>
          </p:nvPr>
        </p:nvSpPr>
        <p:spPr>
          <a:xfrm>
            <a:off x="838800" y="1656000"/>
            <a:ext cx="4402800"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Shape&#10;&#10;Description automatically generated">
            <a:extLst>
              <a:ext uri="{FF2B5EF4-FFF2-40B4-BE49-F238E27FC236}">
                <a16:creationId xmlns:a16="http://schemas.microsoft.com/office/drawing/2014/main" id="{BBB63221-F0B5-45D6-9785-B1922A0548B3}"/>
              </a:ext>
            </a:extLst>
          </p:cNvPr>
          <p:cNvPicPr>
            <a:picLocks noChangeAspect="1"/>
          </p:cNvPicPr>
          <p:nvPr userDrawn="1"/>
        </p:nvPicPr>
        <p:blipFill>
          <a:blip r:embed="rId2"/>
          <a:stretch>
            <a:fillRect/>
          </a:stretch>
        </p:blipFill>
        <p:spPr>
          <a:xfrm rot="16200000">
            <a:off x="5793587" y="2798506"/>
            <a:ext cx="604827" cy="1158960"/>
          </a:xfrm>
          <a:prstGeom prst="rect">
            <a:avLst/>
          </a:prstGeom>
        </p:spPr>
      </p:pic>
    </p:spTree>
    <p:extLst>
      <p:ext uri="{BB962C8B-B14F-4D97-AF65-F5344CB8AC3E}">
        <p14:creationId xmlns:p14="http://schemas.microsoft.com/office/powerpoint/2010/main" val="399871686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28571" y="1656000"/>
            <a:ext cx="5066124" cy="1130400"/>
          </a:xfrm>
          <a:prstGeom prst="rect">
            <a:avLst/>
          </a:prstGeom>
        </p:spPr>
        <p:txBody>
          <a:bodyPr anchor="b" anchorCtr="0">
            <a:normAutofit/>
          </a:bodyPr>
          <a:lstStyle>
            <a:lvl1pPr algn="l">
              <a:lnSpc>
                <a:spcPct val="80000"/>
              </a:lnSpc>
              <a:defRPr sz="3200" b="1" i="1">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628570" y="2786400"/>
            <a:ext cx="5065200" cy="2685600"/>
          </a:xfrm>
          <a:prstGeom prst="rect">
            <a:avLst/>
          </a:prstGeom>
        </p:spPr>
        <p:txBody>
          <a:bodyPr>
            <a:normAutofit/>
          </a:bodyPr>
          <a:lstStyle>
            <a:lvl1pPr marL="0" indent="0" algn="l">
              <a:buNone/>
              <a:defRPr sz="1800" b="1">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Shape&#10;&#10;Description automatically generated">
            <a:extLst>
              <a:ext uri="{FF2B5EF4-FFF2-40B4-BE49-F238E27FC236}">
                <a16:creationId xmlns:a16="http://schemas.microsoft.com/office/drawing/2014/main" id="{3C6C0662-A895-4896-9E30-7ED0B32A2C4F}"/>
              </a:ext>
            </a:extLst>
          </p:cNvPr>
          <p:cNvPicPr>
            <a:picLocks noChangeAspect="1"/>
          </p:cNvPicPr>
          <p:nvPr/>
        </p:nvPicPr>
        <p:blipFill>
          <a:blip r:embed="rId2"/>
          <a:stretch>
            <a:fillRect/>
          </a:stretch>
        </p:blipFill>
        <p:spPr>
          <a:xfrm rot="16200000">
            <a:off x="5424620" y="2762410"/>
            <a:ext cx="604827" cy="1158960"/>
          </a:xfrm>
          <a:prstGeom prst="rect">
            <a:avLst/>
          </a:prstGeom>
        </p:spPr>
      </p:pic>
      <p:sp>
        <p:nvSpPr>
          <p:cNvPr id="9" name="Text Placeholder 8">
            <a:extLst>
              <a:ext uri="{FF2B5EF4-FFF2-40B4-BE49-F238E27FC236}">
                <a16:creationId xmlns:a16="http://schemas.microsoft.com/office/drawing/2014/main" id="{69BB94BA-F58E-4DD6-B4EC-344F9ED0F317}"/>
              </a:ext>
            </a:extLst>
          </p:cNvPr>
          <p:cNvSpPr>
            <a:spLocks noGrp="1"/>
          </p:cNvSpPr>
          <p:nvPr>
            <p:ph type="body" sz="quarter" idx="10" hasCustomPrompt="1"/>
          </p:nvPr>
        </p:nvSpPr>
        <p:spPr>
          <a:xfrm>
            <a:off x="838798" y="1656000"/>
            <a:ext cx="4142507" cy="3816000"/>
          </a:xfrm>
        </p:spPr>
        <p:txBody>
          <a:bodyPr lIns="0" tIns="0" rIns="0" bIns="0" anchor="ctr">
            <a:noAutofit/>
          </a:bodyPr>
          <a:lstStyle>
            <a:lvl1pPr marL="0" indent="0">
              <a:lnSpc>
                <a:spcPct val="100000"/>
              </a:lnSpc>
              <a:spcBef>
                <a:spcPts val="0"/>
              </a:spcBef>
              <a:buFontTx/>
              <a:buNone/>
              <a:defRPr sz="28700" b="1" baseline="0">
                <a:solidFill>
                  <a:srgbClr val="000000"/>
                </a:solidFill>
              </a:defRPr>
            </a:lvl1pPr>
            <a:lvl2pPr marL="457200" indent="0">
              <a:buNone/>
              <a:defRPr/>
            </a:lvl2pPr>
          </a:lstStyle>
          <a:p>
            <a:pPr lvl="0"/>
            <a:r>
              <a:rPr lang="en-US" dirty="0"/>
              <a:t>0</a:t>
            </a:r>
          </a:p>
        </p:txBody>
      </p:sp>
      <p:pic>
        <p:nvPicPr>
          <p:cNvPr id="7" name="Picture 6" descr="Shape&#10;&#10;Description automatically generated">
            <a:extLst>
              <a:ext uri="{FF2B5EF4-FFF2-40B4-BE49-F238E27FC236}">
                <a16:creationId xmlns:a16="http://schemas.microsoft.com/office/drawing/2014/main" id="{CF7334A1-B752-4B41-AA65-B7788E753941}"/>
              </a:ext>
            </a:extLst>
          </p:cNvPr>
          <p:cNvPicPr>
            <a:picLocks noChangeAspect="1"/>
          </p:cNvPicPr>
          <p:nvPr userDrawn="1"/>
        </p:nvPicPr>
        <p:blipFill>
          <a:blip r:embed="rId2"/>
          <a:stretch>
            <a:fillRect/>
          </a:stretch>
        </p:blipFill>
        <p:spPr>
          <a:xfrm rot="16200000">
            <a:off x="5424620" y="2762410"/>
            <a:ext cx="604827" cy="1158960"/>
          </a:xfrm>
          <a:prstGeom prst="rect">
            <a:avLst/>
          </a:prstGeom>
        </p:spPr>
      </p:pic>
    </p:spTree>
    <p:extLst>
      <p:ext uri="{BB962C8B-B14F-4D97-AF65-F5344CB8AC3E}">
        <p14:creationId xmlns:p14="http://schemas.microsoft.com/office/powerpoint/2010/main" val="340074308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End Slide 3">
    <p:bg>
      <p:bgPr>
        <a:solidFill>
          <a:srgbClr val="E6A65D"/>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00540A-80B0-49D7-BD2A-E8D6EF25874A}"/>
              </a:ext>
            </a:extLst>
          </p:cNvPr>
          <p:cNvSpPr txBox="1"/>
          <p:nvPr/>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F362C627-A986-407D-9E09-10BCD12B313A}"/>
              </a:ext>
            </a:extLst>
          </p:cNvPr>
          <p:cNvPicPr>
            <a:picLocks noChangeAspect="1"/>
          </p:cNvPicPr>
          <p:nvPr/>
        </p:nvPicPr>
        <p:blipFill>
          <a:blip r:embed="rId2"/>
          <a:stretch>
            <a:fillRect/>
          </a:stretch>
        </p:blipFill>
        <p:spPr>
          <a:xfrm>
            <a:off x="5140800" y="1771200"/>
            <a:ext cx="1911496" cy="3142800"/>
          </a:xfrm>
          <a:prstGeom prst="rect">
            <a:avLst/>
          </a:prstGeom>
        </p:spPr>
      </p:pic>
      <p:sp>
        <p:nvSpPr>
          <p:cNvPr id="3" name="Text Placeholder 2">
            <a:extLst>
              <a:ext uri="{FF2B5EF4-FFF2-40B4-BE49-F238E27FC236}">
                <a16:creationId xmlns:a16="http://schemas.microsoft.com/office/drawing/2014/main" id="{E6DBEC37-84D1-41CE-B632-5A5C1045B5C9}"/>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
        <p:nvSpPr>
          <p:cNvPr id="5" name="TextBox 4">
            <a:extLst>
              <a:ext uri="{FF2B5EF4-FFF2-40B4-BE49-F238E27FC236}">
                <a16:creationId xmlns:a16="http://schemas.microsoft.com/office/drawing/2014/main" id="{68890B3D-FCBE-4F49-B162-8BF81D448594}"/>
              </a:ext>
            </a:extLst>
          </p:cNvPr>
          <p:cNvSpPr txBox="1"/>
          <p:nvPr/>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79B5741-B40D-404F-8949-014392CCB9DB}"/>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9" name="Picture 8" descr="Shape&#10;&#10;Description automatically generated with low confidence">
            <a:extLst>
              <a:ext uri="{FF2B5EF4-FFF2-40B4-BE49-F238E27FC236}">
                <a16:creationId xmlns:a16="http://schemas.microsoft.com/office/drawing/2014/main" id="{52632A7E-5C24-4689-940B-0443C886E4E0}"/>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10" name="TextBox 9">
            <a:extLst>
              <a:ext uri="{FF2B5EF4-FFF2-40B4-BE49-F238E27FC236}">
                <a16:creationId xmlns:a16="http://schemas.microsoft.com/office/drawing/2014/main" id="{3A24E7D2-7336-4733-92D5-0EC497FEF8DF}"/>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054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End Slide 4">
    <p:bg>
      <p:bgPr>
        <a:solidFill>
          <a:srgbClr val="B288B9"/>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3BCBFC-166F-4DD4-B408-A01034AD653C}"/>
              </a:ext>
            </a:extLst>
          </p:cNvPr>
          <p:cNvSpPr txBox="1"/>
          <p:nvPr/>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96192735-9BF8-41CC-902B-023321DF1C35}"/>
              </a:ext>
            </a:extLst>
          </p:cNvPr>
          <p:cNvPicPr>
            <a:picLocks noChangeAspect="1"/>
          </p:cNvPicPr>
          <p:nvPr/>
        </p:nvPicPr>
        <p:blipFill>
          <a:blip r:embed="rId2"/>
          <a:stretch>
            <a:fillRect/>
          </a:stretch>
        </p:blipFill>
        <p:spPr>
          <a:xfrm>
            <a:off x="5140800" y="1771200"/>
            <a:ext cx="1911496" cy="3142800"/>
          </a:xfrm>
          <a:prstGeom prst="rect">
            <a:avLst/>
          </a:prstGeom>
        </p:spPr>
      </p:pic>
      <p:sp>
        <p:nvSpPr>
          <p:cNvPr id="9" name="TextBox 8">
            <a:extLst>
              <a:ext uri="{FF2B5EF4-FFF2-40B4-BE49-F238E27FC236}">
                <a16:creationId xmlns:a16="http://schemas.microsoft.com/office/drawing/2014/main" id="{778288A7-7F11-49F9-B403-DA45A94CE7A5}"/>
              </a:ext>
            </a:extLst>
          </p:cNvPr>
          <p:cNvSpPr txBox="1"/>
          <p:nvPr/>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C9ADA0EE-F1CC-4D2C-9C8D-8B17E3004908}"/>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
        <p:nvSpPr>
          <p:cNvPr id="7" name="TextBox 6">
            <a:extLst>
              <a:ext uri="{FF2B5EF4-FFF2-40B4-BE49-F238E27FC236}">
                <a16:creationId xmlns:a16="http://schemas.microsoft.com/office/drawing/2014/main" id="{B72667C0-2891-45BA-A927-B84FEC58D807}"/>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11" name="Picture 10" descr="Shape&#10;&#10;Description automatically generated with low confidence">
            <a:extLst>
              <a:ext uri="{FF2B5EF4-FFF2-40B4-BE49-F238E27FC236}">
                <a16:creationId xmlns:a16="http://schemas.microsoft.com/office/drawing/2014/main" id="{1161AD84-47B2-47DA-B14D-D1A8CC8F2616}"/>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12" name="TextBox 11">
            <a:extLst>
              <a:ext uri="{FF2B5EF4-FFF2-40B4-BE49-F238E27FC236}">
                <a16:creationId xmlns:a16="http://schemas.microsoft.com/office/drawing/2014/main" id="{29365F11-C6E0-476F-801B-6281BA0E4616}"/>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108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End Slide 5">
    <p:bg>
      <p:bgPr>
        <a:solidFill>
          <a:srgbClr val="8BD3E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09F583-0291-4CC4-8F78-3CEAAFD54FB0}"/>
              </a:ext>
            </a:extLst>
          </p:cNvPr>
          <p:cNvSpPr txBox="1"/>
          <p:nvPr/>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475F7568-AB02-4189-8277-2DFA79BA3AF1}"/>
              </a:ext>
            </a:extLst>
          </p:cNvPr>
          <p:cNvPicPr>
            <a:picLocks noChangeAspect="1"/>
          </p:cNvPicPr>
          <p:nvPr/>
        </p:nvPicPr>
        <p:blipFill>
          <a:blip r:embed="rId2"/>
          <a:stretch>
            <a:fillRect/>
          </a:stretch>
        </p:blipFill>
        <p:spPr>
          <a:xfrm>
            <a:off x="5140800" y="1771200"/>
            <a:ext cx="1911496" cy="3142800"/>
          </a:xfrm>
          <a:prstGeom prst="rect">
            <a:avLst/>
          </a:prstGeom>
        </p:spPr>
      </p:pic>
      <p:sp>
        <p:nvSpPr>
          <p:cNvPr id="5" name="TextBox 4">
            <a:extLst>
              <a:ext uri="{FF2B5EF4-FFF2-40B4-BE49-F238E27FC236}">
                <a16:creationId xmlns:a16="http://schemas.microsoft.com/office/drawing/2014/main" id="{E719B057-F083-4492-9A0C-D4CACF257915}"/>
              </a:ext>
            </a:extLst>
          </p:cNvPr>
          <p:cNvSpPr txBox="1"/>
          <p:nvPr/>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7A7010F9-DB0B-49D8-8CA6-B0A9FF43D428}"/>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
        <p:nvSpPr>
          <p:cNvPr id="7" name="TextBox 6">
            <a:extLst>
              <a:ext uri="{FF2B5EF4-FFF2-40B4-BE49-F238E27FC236}">
                <a16:creationId xmlns:a16="http://schemas.microsoft.com/office/drawing/2014/main" id="{EBE00EA3-17CA-4A53-9907-569DB97132EA}"/>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10" name="Picture 9" descr="Shape&#10;&#10;Description automatically generated with low confidence">
            <a:extLst>
              <a:ext uri="{FF2B5EF4-FFF2-40B4-BE49-F238E27FC236}">
                <a16:creationId xmlns:a16="http://schemas.microsoft.com/office/drawing/2014/main" id="{16E0AE27-4C35-4D50-9FDC-50542F33B779}"/>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11" name="TextBox 10">
            <a:extLst>
              <a:ext uri="{FF2B5EF4-FFF2-40B4-BE49-F238E27FC236}">
                <a16:creationId xmlns:a16="http://schemas.microsoft.com/office/drawing/2014/main" id="{A47B5246-71F1-4E98-9EB9-95D15632C1F2}"/>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655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End Slide 6">
    <p:bg>
      <p:bgPr>
        <a:solidFill>
          <a:srgbClr val="6BCABA"/>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037857-FC2E-4F97-A34D-5683A70D7411}"/>
              </a:ext>
            </a:extLst>
          </p:cNvPr>
          <p:cNvSpPr txBox="1"/>
          <p:nvPr/>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8CAB78D2-A7A2-4370-8E69-A13966895F52}"/>
              </a:ext>
            </a:extLst>
          </p:cNvPr>
          <p:cNvPicPr>
            <a:picLocks noChangeAspect="1"/>
          </p:cNvPicPr>
          <p:nvPr/>
        </p:nvPicPr>
        <p:blipFill>
          <a:blip r:embed="rId2"/>
          <a:stretch>
            <a:fillRect/>
          </a:stretch>
        </p:blipFill>
        <p:spPr>
          <a:xfrm>
            <a:off x="5140800" y="1771200"/>
            <a:ext cx="1911496" cy="3142800"/>
          </a:xfrm>
          <a:prstGeom prst="rect">
            <a:avLst/>
          </a:prstGeom>
        </p:spPr>
      </p:pic>
      <p:sp>
        <p:nvSpPr>
          <p:cNvPr id="5" name="TextBox 4">
            <a:extLst>
              <a:ext uri="{FF2B5EF4-FFF2-40B4-BE49-F238E27FC236}">
                <a16:creationId xmlns:a16="http://schemas.microsoft.com/office/drawing/2014/main" id="{FDC1350F-DB2A-461D-9479-4CBF049DE807}"/>
              </a:ext>
            </a:extLst>
          </p:cNvPr>
          <p:cNvSpPr txBox="1"/>
          <p:nvPr/>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830F8D6B-3569-4A61-8F16-330AFB952DD4}"/>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
        <p:nvSpPr>
          <p:cNvPr id="7" name="TextBox 6">
            <a:extLst>
              <a:ext uri="{FF2B5EF4-FFF2-40B4-BE49-F238E27FC236}">
                <a16:creationId xmlns:a16="http://schemas.microsoft.com/office/drawing/2014/main" id="{3AE287FB-146E-421F-B0E5-D631BEAFF4A8}"/>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10" name="Picture 9" descr="Shape&#10;&#10;Description automatically generated with low confidence">
            <a:extLst>
              <a:ext uri="{FF2B5EF4-FFF2-40B4-BE49-F238E27FC236}">
                <a16:creationId xmlns:a16="http://schemas.microsoft.com/office/drawing/2014/main" id="{DCDDF018-654C-448D-B026-089BE3710756}"/>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11" name="TextBox 10">
            <a:extLst>
              <a:ext uri="{FF2B5EF4-FFF2-40B4-BE49-F238E27FC236}">
                <a16:creationId xmlns:a16="http://schemas.microsoft.com/office/drawing/2014/main" id="{4C5FACBD-6EF5-45D5-A4E1-F24676838951}"/>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729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End Slide 7">
    <p:bg>
      <p:bgPr>
        <a:solidFill>
          <a:srgbClr val="A9C47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2B212A-84B5-464E-B651-32F449563BDC}"/>
              </a:ext>
            </a:extLst>
          </p:cNvPr>
          <p:cNvSpPr txBox="1"/>
          <p:nvPr/>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6A6F240D-DD40-4051-A17D-E5F7944D033D}"/>
              </a:ext>
            </a:extLst>
          </p:cNvPr>
          <p:cNvPicPr>
            <a:picLocks noChangeAspect="1"/>
          </p:cNvPicPr>
          <p:nvPr/>
        </p:nvPicPr>
        <p:blipFill>
          <a:blip r:embed="rId2"/>
          <a:stretch>
            <a:fillRect/>
          </a:stretch>
        </p:blipFill>
        <p:spPr>
          <a:xfrm>
            <a:off x="5140800" y="1771200"/>
            <a:ext cx="1911496" cy="3142800"/>
          </a:xfrm>
          <a:prstGeom prst="rect">
            <a:avLst/>
          </a:prstGeom>
        </p:spPr>
      </p:pic>
      <p:sp>
        <p:nvSpPr>
          <p:cNvPr id="5" name="TextBox 4">
            <a:extLst>
              <a:ext uri="{FF2B5EF4-FFF2-40B4-BE49-F238E27FC236}">
                <a16:creationId xmlns:a16="http://schemas.microsoft.com/office/drawing/2014/main" id="{2143561E-F33F-4D4E-9F4D-BF9708BDE63F}"/>
              </a:ext>
            </a:extLst>
          </p:cNvPr>
          <p:cNvSpPr txBox="1"/>
          <p:nvPr/>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37FFB949-BE26-4AA4-81BB-A226731D06C5}"/>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
        <p:nvSpPr>
          <p:cNvPr id="7" name="TextBox 6">
            <a:extLst>
              <a:ext uri="{FF2B5EF4-FFF2-40B4-BE49-F238E27FC236}">
                <a16:creationId xmlns:a16="http://schemas.microsoft.com/office/drawing/2014/main" id="{DA5BF97B-B961-419E-9918-B1BA967BBFD0}"/>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10" name="Picture 9" descr="Shape&#10;&#10;Description automatically generated with low confidence">
            <a:extLst>
              <a:ext uri="{FF2B5EF4-FFF2-40B4-BE49-F238E27FC236}">
                <a16:creationId xmlns:a16="http://schemas.microsoft.com/office/drawing/2014/main" id="{F93F8045-FA3F-4FAE-ACE5-9864B175D710}"/>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11" name="TextBox 10">
            <a:extLst>
              <a:ext uri="{FF2B5EF4-FFF2-40B4-BE49-F238E27FC236}">
                <a16:creationId xmlns:a16="http://schemas.microsoft.com/office/drawing/2014/main" id="{556ED17C-8A23-4DDA-8BAF-992BB74EBF3A}"/>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45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End Slide 8">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0BC4EA-2DB6-439E-A549-532B1D344340}"/>
              </a:ext>
            </a:extLst>
          </p:cNvPr>
          <p:cNvSpPr txBox="1"/>
          <p:nvPr/>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8" name="Picture 7" descr="Shape&#10;&#10;Description automatically generated with low confidence">
            <a:extLst>
              <a:ext uri="{FF2B5EF4-FFF2-40B4-BE49-F238E27FC236}">
                <a16:creationId xmlns:a16="http://schemas.microsoft.com/office/drawing/2014/main" id="{700887D1-67A9-4A24-BC31-A421DB648AE7}"/>
              </a:ext>
            </a:extLst>
          </p:cNvPr>
          <p:cNvPicPr>
            <a:picLocks noChangeAspect="1"/>
          </p:cNvPicPr>
          <p:nvPr/>
        </p:nvPicPr>
        <p:blipFill>
          <a:blip r:embed="rId2"/>
          <a:stretch>
            <a:fillRect/>
          </a:stretch>
        </p:blipFill>
        <p:spPr>
          <a:xfrm>
            <a:off x="5140800" y="1771200"/>
            <a:ext cx="1911496" cy="3142800"/>
          </a:xfrm>
          <a:prstGeom prst="rect">
            <a:avLst/>
          </a:prstGeom>
        </p:spPr>
      </p:pic>
      <p:sp>
        <p:nvSpPr>
          <p:cNvPr id="5" name="TextBox 4">
            <a:extLst>
              <a:ext uri="{FF2B5EF4-FFF2-40B4-BE49-F238E27FC236}">
                <a16:creationId xmlns:a16="http://schemas.microsoft.com/office/drawing/2014/main" id="{BB10D5E8-D66A-4073-ADBA-760C3224F6F9}"/>
              </a:ext>
            </a:extLst>
          </p:cNvPr>
          <p:cNvSpPr txBox="1"/>
          <p:nvPr/>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BCBAE7ED-10A2-4B47-BF0D-F8E93C408527}"/>
              </a:ext>
            </a:extLst>
          </p:cNvPr>
          <p:cNvSpPr>
            <a:spLocks noGrp="1"/>
          </p:cNvSpPr>
          <p:nvPr>
            <p:ph type="body" sz="quarter" idx="10" hasCustomPrompt="1"/>
          </p:nvPr>
        </p:nvSpPr>
        <p:spPr>
          <a:xfrm>
            <a:off x="11563200" y="6490800"/>
            <a:ext cx="587441" cy="363600"/>
          </a:xfrm>
          <a:ln>
            <a:noFill/>
          </a:ln>
        </p:spPr>
        <p:txBody>
          <a:bodyPr lIns="0">
            <a:normAutofit/>
          </a:bodyPr>
          <a:lstStyle>
            <a:lvl1pPr marL="0" indent="0">
              <a:lnSpc>
                <a:spcPct val="100000"/>
              </a:lnSpc>
              <a:spcBef>
                <a:spcPts val="0"/>
              </a:spcBef>
              <a:buFontTx/>
              <a:buNone/>
              <a:defRPr sz="1000">
                <a:solidFill>
                  <a:srgbClr val="5E5E5E"/>
                </a:solidFill>
              </a:defRPr>
            </a:lvl1pPr>
          </a:lstStyle>
          <a:p>
            <a:pPr lvl="0"/>
            <a:r>
              <a:rPr lang="en-GB" dirty="0"/>
              <a:t>[ENTER YEAR]</a:t>
            </a:r>
          </a:p>
        </p:txBody>
      </p:sp>
      <p:sp>
        <p:nvSpPr>
          <p:cNvPr id="7" name="TextBox 6">
            <a:extLst>
              <a:ext uri="{FF2B5EF4-FFF2-40B4-BE49-F238E27FC236}">
                <a16:creationId xmlns:a16="http://schemas.microsoft.com/office/drawing/2014/main" id="{A74C9DF8-9729-4E09-AEAA-0305296283C7}"/>
              </a:ext>
            </a:extLst>
          </p:cNvPr>
          <p:cNvSpPr txBox="1"/>
          <p:nvPr userDrawn="1"/>
        </p:nvSpPr>
        <p:spPr>
          <a:xfrm>
            <a:off x="5019675" y="5461907"/>
            <a:ext cx="1714500" cy="1027133"/>
          </a:xfrm>
          <a:prstGeom prst="rect">
            <a:avLst/>
          </a:prstGeom>
        </p:spPr>
        <p:txBody>
          <a:bodyPr wrap="none" rtlCol="0">
            <a:noAutofit/>
          </a:bodyPr>
          <a:lstStyle/>
          <a:p>
            <a:pPr algn="ctr"/>
            <a:endParaRPr lang="en-GB" dirty="0"/>
          </a:p>
          <a:p>
            <a:pPr algn="ctr"/>
            <a:endParaRPr lang="en-GB" dirty="0"/>
          </a:p>
          <a:p>
            <a:pPr algn="ctr"/>
            <a:r>
              <a:rPr lang="en-GB" sz="1600" dirty="0"/>
              <a:t>icaew.com</a:t>
            </a:r>
          </a:p>
        </p:txBody>
      </p:sp>
      <p:pic>
        <p:nvPicPr>
          <p:cNvPr id="10" name="Picture 9" descr="Shape&#10;&#10;Description automatically generated with low confidence">
            <a:extLst>
              <a:ext uri="{FF2B5EF4-FFF2-40B4-BE49-F238E27FC236}">
                <a16:creationId xmlns:a16="http://schemas.microsoft.com/office/drawing/2014/main" id="{CB7CEDD8-886F-4180-B0AA-613CA938BBE6}"/>
              </a:ext>
            </a:extLst>
          </p:cNvPr>
          <p:cNvPicPr>
            <a:picLocks noChangeAspect="1"/>
          </p:cNvPicPr>
          <p:nvPr userDrawn="1"/>
        </p:nvPicPr>
        <p:blipFill>
          <a:blip r:embed="rId2"/>
          <a:stretch>
            <a:fillRect/>
          </a:stretch>
        </p:blipFill>
        <p:spPr>
          <a:xfrm>
            <a:off x="5140800" y="1771200"/>
            <a:ext cx="1911496" cy="3142800"/>
          </a:xfrm>
          <a:prstGeom prst="rect">
            <a:avLst/>
          </a:prstGeom>
        </p:spPr>
      </p:pic>
      <p:sp>
        <p:nvSpPr>
          <p:cNvPr id="11" name="TextBox 10">
            <a:extLst>
              <a:ext uri="{FF2B5EF4-FFF2-40B4-BE49-F238E27FC236}">
                <a16:creationId xmlns:a16="http://schemas.microsoft.com/office/drawing/2014/main" id="{48E5516C-9395-436A-88AB-60D9B1A0C45C}"/>
              </a:ext>
            </a:extLst>
          </p:cNvPr>
          <p:cNvSpPr txBox="1"/>
          <p:nvPr userDrawn="1"/>
        </p:nvSpPr>
        <p:spPr>
          <a:xfrm>
            <a:off x="10301100" y="6489040"/>
            <a:ext cx="1224000" cy="363600"/>
          </a:xfrm>
          <a:prstGeom prst="rect">
            <a:avLst/>
          </a:prstGeom>
          <a:ln>
            <a:noFill/>
          </a:ln>
        </p:spPr>
        <p:txBody>
          <a:bodyPr wrap="square" rIns="0" rtlCol="0">
            <a:normAutofit/>
          </a:bodyPr>
          <a:lstStyle/>
          <a:p>
            <a:pPr algn="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r>
              <a:rPr lang="en-GB" sz="1000" dirty="0" err="1">
                <a:solidFill>
                  <a:srgbClr val="5E5E5E"/>
                </a:solidFill>
                <a:latin typeface="Arial" panose="020B0604020202020204" pitchFamily="34" charset="0"/>
                <a:cs typeface="Arial" panose="020B0604020202020204" pitchFamily="34" charset="0"/>
                <a:sym typeface="Symbol" panose="05050102010706020507" pitchFamily="18" charset="2"/>
              </a:rPr>
              <a:t>ICAEW</a:t>
            </a:r>
            <a:r>
              <a:rPr lang="en-GB" sz="1000" dirty="0">
                <a:solidFill>
                  <a:srgbClr val="5E5E5E"/>
                </a:solidFill>
                <a:latin typeface="Arial" panose="020B0604020202020204" pitchFamily="34" charset="0"/>
                <a:cs typeface="Arial" panose="020B0604020202020204" pitchFamily="34" charset="0"/>
                <a:sym typeface="Symbol" panose="05050102010706020507" pitchFamily="18" charset="2"/>
              </a:rPr>
              <a:t>  </a:t>
            </a:r>
            <a:endParaRPr lang="en-GB" sz="1000" dirty="0">
              <a:solidFill>
                <a:srgbClr val="5E5E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98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6">
    <p:bg>
      <p:bgPr>
        <a:solidFill>
          <a:srgbClr val="6BCAB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92AFC530-AEFD-445C-A756-A67BA1E3A266}"/>
              </a:ext>
            </a:extLst>
          </p:cNvPr>
          <p:cNvPicPr>
            <a:picLocks noChangeAspect="1"/>
          </p:cNvPicPr>
          <p:nvPr userDrawn="1"/>
        </p:nvPicPr>
        <p:blipFill>
          <a:blip r:embed="rId2"/>
          <a:stretch>
            <a:fillRect/>
          </a:stretch>
        </p:blipFill>
        <p:spPr>
          <a:xfrm>
            <a:off x="11041200" y="360000"/>
            <a:ext cx="792625" cy="1303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7">
    <p:bg>
      <p:bgPr>
        <a:solidFill>
          <a:srgbClr val="A9C47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6F0FD471-DFB8-4F73-9A74-0D8779AD7EA1}"/>
              </a:ext>
            </a:extLst>
          </p:cNvPr>
          <p:cNvPicPr>
            <a:picLocks noChangeAspect="1"/>
          </p:cNvPicPr>
          <p:nvPr userDrawn="1"/>
        </p:nvPicPr>
        <p:blipFill>
          <a:blip r:embed="rId2"/>
          <a:stretch>
            <a:fillRect/>
          </a:stretch>
        </p:blipFill>
        <p:spPr>
          <a:xfrm>
            <a:off x="11041200" y="360000"/>
            <a:ext cx="792625" cy="1303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8">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pic>
        <p:nvPicPr>
          <p:cNvPr id="5" name="Picture 4" descr="Shape&#10;&#10;Description automatically generated with low confidence">
            <a:extLst>
              <a:ext uri="{FF2B5EF4-FFF2-40B4-BE49-F238E27FC236}">
                <a16:creationId xmlns:a16="http://schemas.microsoft.com/office/drawing/2014/main" id="{8F416927-26BD-4BF1-A1C6-BE12CA485FCC}"/>
              </a:ext>
            </a:extLst>
          </p:cNvPr>
          <p:cNvPicPr>
            <a:picLocks noChangeAspect="1"/>
          </p:cNvPicPr>
          <p:nvPr userDrawn="1"/>
        </p:nvPicPr>
        <p:blipFill>
          <a:blip r:embed="rId2"/>
          <a:stretch>
            <a:fillRect/>
          </a:stretch>
        </p:blipFill>
        <p:spPr>
          <a:xfrm>
            <a:off x="11041200" y="360000"/>
            <a:ext cx="792625" cy="13032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01AD-1655-4283-86F4-926C7F756C4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8619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838199" y="1825625"/>
            <a:ext cx="10935789" cy="4351338"/>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9" name="Content Placeholder 2"/>
          <p:cNvSpPr>
            <a:spLocks noGrp="1"/>
          </p:cNvSpPr>
          <p:nvPr>
            <p:ph idx="1"/>
          </p:nvPr>
        </p:nvSpPr>
        <p:spPr>
          <a:xfrm>
            <a:off x="6418217" y="1825625"/>
            <a:ext cx="5355771"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2"/>
          </p:nvPr>
        </p:nvSpPr>
        <p:spPr>
          <a:xfrm>
            <a:off x="836024" y="1825625"/>
            <a:ext cx="5207726"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0934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itle Placeholder 32"/>
          <p:cNvSpPr>
            <a:spLocks noGrp="1"/>
          </p:cNvSpPr>
          <p:nvPr>
            <p:ph type="title"/>
          </p:nvPr>
        </p:nvSpPr>
        <p:spPr>
          <a:xfrm>
            <a:off x="838200" y="365125"/>
            <a:ext cx="10936800" cy="1325563"/>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4" name="Text Placeholder 33"/>
          <p:cNvSpPr>
            <a:spLocks noGrp="1"/>
          </p:cNvSpPr>
          <p:nvPr>
            <p:ph type="body" idx="1"/>
          </p:nvPr>
        </p:nvSpPr>
        <p:spPr>
          <a:xfrm>
            <a:off x="838200" y="1825625"/>
            <a:ext cx="109368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63" r:id="rId1"/>
    <p:sldLayoutId id="2147483660" r:id="rId2"/>
    <p:sldLayoutId id="2147483664" r:id="rId3"/>
    <p:sldLayoutId id="2147483662" r:id="rId4"/>
    <p:sldLayoutId id="2147483665" r:id="rId5"/>
    <p:sldLayoutId id="2147483649" r:id="rId6"/>
    <p:sldLayoutId id="2147483679" r:id="rId7"/>
    <p:sldLayoutId id="2147483650" r:id="rId8"/>
    <p:sldLayoutId id="2147483652" r:id="rId9"/>
    <p:sldLayoutId id="2147483677" r:id="rId10"/>
    <p:sldLayoutId id="2147483666" r:id="rId11"/>
    <p:sldLayoutId id="2147483680" r:id="rId12"/>
    <p:sldLayoutId id="2147483671" r:id="rId13"/>
    <p:sldLayoutId id="2147483672" r:id="rId14"/>
    <p:sldLayoutId id="2147483673" r:id="rId15"/>
    <p:sldLayoutId id="2147483674" r:id="rId16"/>
    <p:sldLayoutId id="2147483675" r:id="rId17"/>
    <p:sldLayoutId id="2147483676" r:id="rId18"/>
    <p:sldLayoutId id="2147483681" r:id="rId19"/>
  </p:sldLayoutIdLst>
  <p:hf sldNum="0" hdr="0" dt="0"/>
  <p:txStyles>
    <p:titleStyle>
      <a:lvl1pPr algn="l" defTabSz="914400" rtl="0" eaLnBrk="1" latinLnBrk="0" hangingPunct="1">
        <a:lnSpc>
          <a:spcPct val="90000"/>
        </a:lnSpc>
        <a:spcBef>
          <a:spcPct val="0"/>
        </a:spcBef>
        <a:buNone/>
        <a:defRPr sz="4000" b="1" i="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a:buChar char="•"/>
        <a:defRPr sz="2400" kern="1200">
          <a:solidFill>
            <a:srgbClr val="5E5E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rgbClr val="5E5E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rgbClr val="5E5E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rgbClr val="5E5E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4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itle Placeholder 32"/>
          <p:cNvSpPr>
            <a:spLocks noGrp="1"/>
          </p:cNvSpPr>
          <p:nvPr>
            <p:ph type="title"/>
          </p:nvPr>
        </p:nvSpPr>
        <p:spPr>
          <a:xfrm>
            <a:off x="838200" y="365125"/>
            <a:ext cx="10936800" cy="1325563"/>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34" name="Text Placeholder 33"/>
          <p:cNvSpPr>
            <a:spLocks noGrp="1"/>
          </p:cNvSpPr>
          <p:nvPr>
            <p:ph type="body" idx="1"/>
          </p:nvPr>
        </p:nvSpPr>
        <p:spPr>
          <a:xfrm>
            <a:off x="838200" y="1825625"/>
            <a:ext cx="109368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34799606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hf sldNum="0" hdr="0" dt="0"/>
  <p:txStyles>
    <p:titleStyle>
      <a:lvl1pPr algn="l" defTabSz="914400" rtl="0" eaLnBrk="1" latinLnBrk="0" hangingPunct="1">
        <a:lnSpc>
          <a:spcPct val="90000"/>
        </a:lnSpc>
        <a:spcBef>
          <a:spcPct val="0"/>
        </a:spcBef>
        <a:buNone/>
        <a:defRPr sz="4000" b="1" i="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a:buChar char="•"/>
        <a:defRPr sz="2400" kern="1200">
          <a:solidFill>
            <a:srgbClr val="5E5E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rgbClr val="5E5E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rgbClr val="5E5E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rgbClr val="5E5E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4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hyperlink" Target="http://www.deloitte.com/about"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image" Target="NULL"/><Relationship Id="rId5" Type="http://schemas.openxmlformats.org/officeDocument/2006/relationships/customXml" Target="../ink/ink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1491" y="3044153"/>
            <a:ext cx="9144000" cy="2387600"/>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Markers’ payment &amp; payroll process</a:t>
            </a:r>
            <a:br>
              <a:rPr lang="en-GB" dirty="0"/>
            </a:br>
            <a:br>
              <a:rPr lang="en-GB" dirty="0"/>
            </a:br>
            <a:r>
              <a:rPr lang="en-GB" dirty="0"/>
              <a:t>	</a:t>
            </a:r>
            <a:endParaRPr lang="en-GB" noProof="0" dirty="0"/>
          </a:p>
        </p:txBody>
      </p:sp>
    </p:spTree>
    <p:extLst>
      <p:ext uri="{BB962C8B-B14F-4D97-AF65-F5344CB8AC3E}">
        <p14:creationId xmlns:p14="http://schemas.microsoft.com/office/powerpoint/2010/main" val="80941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Markers Employment Law</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normAutofit/>
          </a:bodyPr>
          <a:lstStyle/>
          <a:p>
            <a:r>
              <a:rPr lang="en-GB" sz="1600" dirty="0">
                <a:latin typeface="Arial" panose="020B0604020202020204" pitchFamily="34" charset="0"/>
              </a:rPr>
              <a:t>More recently the Supreme Court in Uber BV v Aslam ruled that drivers were workers.  SC confirmed that the individual’s worker status was determined by statutory interpretation and not by applying ordinary principles of contract law; the ultimate question being whether the statutory provisions, construed purposively, were intended to apply to the arrangement.</a:t>
            </a:r>
          </a:p>
          <a:p>
            <a:r>
              <a:rPr lang="en-GB" sz="1600" dirty="0">
                <a:latin typeface="Arial" panose="020B0604020202020204" pitchFamily="34" charset="0"/>
              </a:rPr>
              <a:t>Other recent relevant decisions:</a:t>
            </a:r>
          </a:p>
          <a:p>
            <a:pPr lvl="1"/>
            <a:r>
              <a:rPr lang="en-GB" sz="1600" dirty="0">
                <a:latin typeface="Arial" panose="020B0604020202020204" pitchFamily="34" charset="0"/>
              </a:rPr>
              <a:t>Addison Lee v Lange; CA agreed private hire drivers were workers</a:t>
            </a:r>
          </a:p>
          <a:p>
            <a:pPr lvl="1"/>
            <a:r>
              <a:rPr lang="en-GB" sz="1600" dirty="0">
                <a:latin typeface="Arial" panose="020B0604020202020204" pitchFamily="34" charset="0"/>
              </a:rPr>
              <a:t>Stuart Delivery Ltd v Augustine; CA upheld worker status of moped courier</a:t>
            </a:r>
          </a:p>
          <a:p>
            <a:r>
              <a:rPr lang="en-GB" sz="1600" dirty="0">
                <a:latin typeface="Arial" panose="020B0604020202020204" pitchFamily="34" charset="0"/>
              </a:rPr>
              <a:t>Trend towards finding worker over self-employed status?</a:t>
            </a:r>
          </a:p>
          <a:p>
            <a:pPr lvl="1"/>
            <a:endParaRPr lang="en-GB" dirty="0">
              <a:latin typeface="Arial" panose="020B0604020202020204" pitchFamily="34" charset="0"/>
            </a:endParaRPr>
          </a:p>
          <a:p>
            <a:pPr marL="0" indent="0">
              <a:buNone/>
            </a:pPr>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428590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Markers Employment Law</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normAutofit/>
          </a:bodyPr>
          <a:lstStyle/>
          <a:p>
            <a:r>
              <a:rPr lang="en-GB" sz="1600" dirty="0">
                <a:latin typeface="Arial" panose="020B0604020202020204" pitchFamily="34" charset="0"/>
              </a:rPr>
              <a:t>Factors that point towards the marker being a worker include:</a:t>
            </a:r>
          </a:p>
          <a:p>
            <a:pPr lvl="1"/>
            <a:r>
              <a:rPr lang="en-GB" sz="1600" dirty="0">
                <a:latin typeface="Arial" panose="020B0604020202020204" pitchFamily="34" charset="0"/>
              </a:rPr>
              <a:t>That once engaged for an agreed assignment (a marking session) markers are, personally, obliged to provide the agreed services on the terms set out in the framework contract</a:t>
            </a:r>
          </a:p>
          <a:p>
            <a:pPr lvl="1"/>
            <a:r>
              <a:rPr lang="en-GB" sz="1600" dirty="0">
                <a:latin typeface="Arial" panose="020B0604020202020204" pitchFamily="34" charset="0"/>
              </a:rPr>
              <a:t>That there is no provision for the marker to appoint a substitute</a:t>
            </a:r>
          </a:p>
          <a:p>
            <a:pPr lvl="1"/>
            <a:r>
              <a:rPr lang="en-GB" sz="1600" dirty="0">
                <a:latin typeface="Arial" panose="020B0604020202020204" pitchFamily="34" charset="0"/>
              </a:rPr>
              <a:t>That markers meet, train and work [location wise] together at a marking school weekend in premises and using resources provided by the ICAEW</a:t>
            </a:r>
          </a:p>
          <a:p>
            <a:pPr lvl="1"/>
            <a:r>
              <a:rPr lang="en-GB" sz="1600" dirty="0">
                <a:latin typeface="Arial" panose="020B0604020202020204" pitchFamily="34" charset="0"/>
              </a:rPr>
              <a:t>That the ICAEW controls the work location and working hours during the marking weekend</a:t>
            </a:r>
          </a:p>
          <a:p>
            <a:pPr lvl="1"/>
            <a:endParaRPr lang="en-GB" dirty="0">
              <a:latin typeface="Arial" panose="020B0604020202020204" pitchFamily="34" charset="0"/>
            </a:endParaRPr>
          </a:p>
          <a:p>
            <a:pPr lvl="1"/>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149104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Markers Pension</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lstStyle/>
          <a:p>
            <a:r>
              <a:rPr lang="en-GB" dirty="0">
                <a:latin typeface="Arial" panose="020B0604020202020204" pitchFamily="34" charset="0"/>
              </a:rPr>
              <a:t>ICAEW Daria Croker – Pensions Manager</a:t>
            </a:r>
          </a:p>
        </p:txBody>
      </p:sp>
    </p:spTree>
    <p:extLst>
      <p:ext uri="{BB962C8B-B14F-4D97-AF65-F5344CB8AC3E}">
        <p14:creationId xmlns:p14="http://schemas.microsoft.com/office/powerpoint/2010/main" val="195338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p:spPr>
        <p:txBody>
          <a:bodyPr/>
          <a:lstStyle/>
          <a:p>
            <a:r>
              <a:rPr lang="en-GB" noProof="0" dirty="0"/>
              <a:t>Pensions </a:t>
            </a:r>
          </a:p>
        </p:txBody>
      </p:sp>
      <p:sp>
        <p:nvSpPr>
          <p:cNvPr id="3" name="Content Placeholder 2"/>
          <p:cNvSpPr>
            <a:spLocks noGrp="1"/>
          </p:cNvSpPr>
          <p:nvPr>
            <p:ph idx="1"/>
          </p:nvPr>
        </p:nvSpPr>
        <p:spPr>
          <a:xfrm>
            <a:off x="838199" y="1825625"/>
            <a:ext cx="10935789" cy="4351338"/>
          </a:xfrm>
        </p:spPr>
        <p:txBody>
          <a:bodyPr>
            <a:normAutofit fontScale="92500"/>
          </a:bodyPr>
          <a:lstStyle/>
          <a:p>
            <a:r>
              <a:rPr lang="en-GB" dirty="0">
                <a:latin typeface="Arial" panose="020B0604020202020204" pitchFamily="34" charset="0"/>
              </a:rPr>
              <a:t>As workers ICAEW must provide a workplace pension scheme to you. This scheme will be ICAEW’s Group Personal Pension Plan with Aviva. </a:t>
            </a:r>
          </a:p>
          <a:p>
            <a:r>
              <a:rPr lang="en-GB" dirty="0">
                <a:latin typeface="Arial" panose="020B0604020202020204" pitchFamily="34" charset="0"/>
              </a:rPr>
              <a:t>There will be a 3 month postponement period for each period of employment. </a:t>
            </a:r>
          </a:p>
          <a:p>
            <a:r>
              <a:rPr lang="en-GB" dirty="0">
                <a:latin typeface="Arial" panose="020B0604020202020204" pitchFamily="34" charset="0"/>
              </a:rPr>
              <a:t>Contributions will be deducted from your net pay, salary sacrifice will not be used.</a:t>
            </a:r>
          </a:p>
          <a:p>
            <a:r>
              <a:rPr lang="en-GB" dirty="0">
                <a:latin typeface="Arial" panose="020B0604020202020204" pitchFamily="34" charset="0"/>
              </a:rPr>
              <a:t>Employee contributions will be 4% of qualifying earnings, ICAEW will pay 3% of qualifying earners, tax relief of 1% will be added by Aviva. </a:t>
            </a:r>
          </a:p>
          <a:p>
            <a:r>
              <a:rPr lang="en-GB" dirty="0">
                <a:latin typeface="Arial" panose="020B0604020202020204" pitchFamily="34" charset="0"/>
              </a:rPr>
              <a:t>You can join the scheme during the </a:t>
            </a:r>
            <a:r>
              <a:rPr lang="en-GB">
                <a:latin typeface="Arial" panose="020B0604020202020204" pitchFamily="34" charset="0"/>
              </a:rPr>
              <a:t>postponement period </a:t>
            </a:r>
            <a:r>
              <a:rPr lang="en-GB" dirty="0">
                <a:latin typeface="Arial" panose="020B0604020202020204" pitchFamily="34" charset="0"/>
              </a:rPr>
              <a:t>but if you are an entitled worker, ICAEW won’t pay contributions. </a:t>
            </a:r>
          </a:p>
          <a:p>
            <a:r>
              <a:rPr lang="en-GB" dirty="0">
                <a:latin typeface="Arial" panose="020B0604020202020204" pitchFamily="34" charset="0"/>
              </a:rPr>
              <a:t>Scheme information will be provided with your employment contract. </a:t>
            </a:r>
          </a:p>
        </p:txBody>
      </p:sp>
    </p:spTree>
    <p:extLst>
      <p:ext uri="{BB962C8B-B14F-4D97-AF65-F5344CB8AC3E}">
        <p14:creationId xmlns:p14="http://schemas.microsoft.com/office/powerpoint/2010/main" val="363330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Markers Employment Status Tax</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lstStyle/>
          <a:p>
            <a:r>
              <a:rPr lang="en-GB" dirty="0">
                <a:latin typeface="Arial" panose="020B0604020202020204" pitchFamily="34" charset="0"/>
              </a:rPr>
              <a:t>Tim Waterhouse - Deloitte</a:t>
            </a:r>
          </a:p>
        </p:txBody>
      </p:sp>
    </p:spTree>
    <p:extLst>
      <p:ext uri="{BB962C8B-B14F-4D97-AF65-F5344CB8AC3E}">
        <p14:creationId xmlns:p14="http://schemas.microsoft.com/office/powerpoint/2010/main" val="253180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Markers Employment Status Tax</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normAutofit/>
          </a:bodyPr>
          <a:lstStyle/>
          <a:p>
            <a:pPr marL="457200">
              <a:tabLst>
                <a:tab pos="7086600" algn="l"/>
              </a:tabLst>
            </a:pPr>
            <a:r>
              <a:rPr lang="en-GB" sz="1700" dirty="0">
                <a:effectLst/>
                <a:latin typeface="+mn-lt"/>
                <a:ea typeface="Times New Roman" panose="02020603050405020304" pitchFamily="18" charset="0"/>
                <a:cs typeface="Calibri" panose="020F0502020204030204" pitchFamily="34" charset="0"/>
              </a:rPr>
              <a:t>This presentation has been presented in general terms only and should not be relied upon to cover specific situations or circumstances or as a substitute for professional advice. Deloitte LLP and each other member of the Deloitte </a:t>
            </a:r>
            <a:r>
              <a:rPr lang="en-GB" sz="1700" dirty="0" err="1">
                <a:effectLst/>
                <a:latin typeface="+mn-lt"/>
                <a:ea typeface="Times New Roman" panose="02020603050405020304" pitchFamily="18" charset="0"/>
                <a:cs typeface="Calibri" panose="020F0502020204030204" pitchFamily="34" charset="0"/>
              </a:rPr>
              <a:t>Touche</a:t>
            </a:r>
            <a:r>
              <a:rPr lang="en-GB" sz="1700" dirty="0">
                <a:effectLst/>
                <a:latin typeface="+mn-lt"/>
                <a:ea typeface="Times New Roman" panose="02020603050405020304" pitchFamily="18" charset="0"/>
                <a:cs typeface="Calibri" panose="020F0502020204030204" pitchFamily="34" charset="0"/>
              </a:rPr>
              <a:t> Tohmatsu Limited international network does not accept a duty of care nor accepts any liability of any kind to any person acting or refraining from action as a result of this material, its content, or any associated comments or representations.  We strongly recommend that you obtain professional advice before any actions or decisions are taken. </a:t>
            </a:r>
            <a:endParaRPr lang="en-GB" sz="1700" dirty="0">
              <a:effectLst/>
              <a:latin typeface="+mn-lt"/>
              <a:ea typeface="Times New Roman" panose="02020603050405020304" pitchFamily="18" charset="0"/>
              <a:cs typeface="Times New Roman" panose="02020603050405020304" pitchFamily="18" charset="0"/>
            </a:endParaRPr>
          </a:p>
          <a:p>
            <a:pPr marL="457200"/>
            <a:r>
              <a:rPr lang="en-GB" sz="1700" dirty="0">
                <a:effectLst/>
                <a:latin typeface="+mn-lt"/>
                <a:ea typeface="Times New Roman" panose="02020603050405020304" pitchFamily="18" charset="0"/>
                <a:cs typeface="Calibri" panose="020F0502020204030204" pitchFamily="34" charset="0"/>
              </a:rPr>
              <a:t>Deloitte LLP is a limited liability partnership registered in England and Wales with registered number OC303675 and its registered office at 1 New Street Square, London, EC4A 3HQ, United Kingdom. </a:t>
            </a:r>
            <a:endParaRPr lang="en-GB" sz="1700" dirty="0">
              <a:effectLst/>
              <a:latin typeface="+mn-lt"/>
              <a:ea typeface="Times New Roman" panose="02020603050405020304" pitchFamily="18" charset="0"/>
              <a:cs typeface="Times New Roman" panose="02020603050405020304" pitchFamily="18" charset="0"/>
            </a:endParaRPr>
          </a:p>
          <a:p>
            <a:pPr marL="457200"/>
            <a:r>
              <a:rPr lang="en-GB" sz="1700" dirty="0">
                <a:effectLst/>
                <a:latin typeface="+mn-lt"/>
                <a:ea typeface="Times New Roman" panose="02020603050405020304" pitchFamily="18" charset="0"/>
                <a:cs typeface="Calibri" panose="020F0502020204030204" pitchFamily="34" charset="0"/>
              </a:rPr>
              <a:t>Deloitte LLP is the United Kingdom affiliate of Deloitte NSE LLP, a member firm of Deloitte </a:t>
            </a:r>
            <a:r>
              <a:rPr lang="en-GB" sz="1700" dirty="0" err="1">
                <a:effectLst/>
                <a:latin typeface="+mn-lt"/>
                <a:ea typeface="Times New Roman" panose="02020603050405020304" pitchFamily="18" charset="0"/>
                <a:cs typeface="Calibri" panose="020F0502020204030204" pitchFamily="34" charset="0"/>
              </a:rPr>
              <a:t>Touche</a:t>
            </a:r>
            <a:r>
              <a:rPr lang="en-GB" sz="1700" dirty="0">
                <a:effectLst/>
                <a:latin typeface="+mn-lt"/>
                <a:ea typeface="Times New Roman" panose="02020603050405020304" pitchFamily="18" charset="0"/>
                <a:cs typeface="Calibri" panose="020F0502020204030204" pitchFamily="34" charset="0"/>
              </a:rPr>
              <a:t> Tohmatsu Limited, a UK private company limited by guarantee (“DTTL”). DTTL and each of its member firms are legally separate and independent entities. DTTL and Deloitte NSE LLP do not provide services to clients. Please see </a:t>
            </a:r>
            <a:r>
              <a:rPr lang="en-GB" sz="1700" u="sng" dirty="0">
                <a:solidFill>
                  <a:srgbClr val="000000"/>
                </a:solidFill>
                <a:effectLst/>
                <a:latin typeface="+mn-lt"/>
                <a:ea typeface="Times New Roman" panose="02020603050405020304" pitchFamily="18" charset="0"/>
                <a:cs typeface="Calibri" panose="020F0502020204030204" pitchFamily="34" charset="0"/>
                <a:hlinkClick r:id="rId2"/>
              </a:rPr>
              <a:t>www.deloitte.com/about</a:t>
            </a:r>
            <a:r>
              <a:rPr lang="en-GB" sz="1700" dirty="0">
                <a:effectLst/>
                <a:latin typeface="+mn-lt"/>
                <a:ea typeface="Times New Roman" panose="02020603050405020304" pitchFamily="18" charset="0"/>
                <a:cs typeface="Calibri" panose="020F0502020204030204" pitchFamily="34" charset="0"/>
              </a:rPr>
              <a:t> to learn more about our global network of member firms.</a:t>
            </a:r>
            <a:endParaRPr lang="en-GB" sz="1700" dirty="0">
              <a:effectLst/>
              <a:latin typeface="+mn-lt"/>
              <a:ea typeface="Times New Roman" panose="02020603050405020304" pitchFamily="18" charset="0"/>
              <a:cs typeface="Times New Roman" panose="02020603050405020304" pitchFamily="18" charset="0"/>
            </a:endParaRPr>
          </a:p>
          <a:p>
            <a:pPr marL="457200">
              <a:lnSpc>
                <a:spcPts val="1200"/>
              </a:lnSpc>
              <a:spcAft>
                <a:spcPts val="1200"/>
              </a:spcAft>
              <a:tabLst>
                <a:tab pos="7086600" algn="l"/>
              </a:tabLst>
            </a:pPr>
            <a:r>
              <a:rPr lang="en-GB" sz="1700" dirty="0">
                <a:solidFill>
                  <a:srgbClr val="000000"/>
                </a:solidFill>
                <a:effectLst/>
                <a:latin typeface="+mn-lt"/>
                <a:ea typeface="Times New Roman" panose="02020603050405020304" pitchFamily="18" charset="0"/>
                <a:cs typeface="Calibri" panose="020F0502020204030204" pitchFamily="34" charset="0"/>
              </a:rPr>
              <a:t>© Deloitte LLP 2021</a:t>
            </a:r>
            <a:r>
              <a:rPr lang="en-GB" sz="1700" dirty="0">
                <a:effectLst/>
                <a:latin typeface="+mn-lt"/>
                <a:ea typeface="Times New Roman" panose="02020603050405020304" pitchFamily="18" charset="0"/>
                <a:cs typeface="Calibri" panose="020F0502020204030204" pitchFamily="34" charset="0"/>
              </a:rPr>
              <a:t>.  </a:t>
            </a:r>
            <a:r>
              <a:rPr lang="en-GB" sz="1700" dirty="0">
                <a:solidFill>
                  <a:srgbClr val="000000"/>
                </a:solidFill>
                <a:effectLst/>
                <a:latin typeface="+mn-lt"/>
                <a:ea typeface="Times New Roman" panose="02020603050405020304" pitchFamily="18" charset="0"/>
                <a:cs typeface="Calibri" panose="020F0502020204030204" pitchFamily="34" charset="0"/>
              </a:rPr>
              <a:t>All rights reserved.</a:t>
            </a:r>
            <a:endParaRPr lang="en-GB" sz="1700" dirty="0">
              <a:effectLst/>
              <a:latin typeface="+mn-lt"/>
              <a:ea typeface="Times New Roman" panose="02020603050405020304" pitchFamily="18" charset="0"/>
              <a:cs typeface="Times New Roman" panose="02020603050405020304" pitchFamily="18" charset="0"/>
            </a:endParaRPr>
          </a:p>
          <a:p>
            <a:pPr marL="0" indent="0">
              <a:buNone/>
            </a:pPr>
            <a:endParaRPr lang="en-GB" dirty="0">
              <a:latin typeface="Arial" panose="020B0604020202020204" pitchFamily="34" charset="0"/>
            </a:endParaRPr>
          </a:p>
        </p:txBody>
      </p:sp>
    </p:spTree>
    <p:extLst>
      <p:ext uri="{BB962C8B-B14F-4D97-AF65-F5344CB8AC3E}">
        <p14:creationId xmlns:p14="http://schemas.microsoft.com/office/powerpoint/2010/main" val="300902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05D7D-0F09-411C-9500-5F8A74E3205B}"/>
              </a:ext>
            </a:extLst>
          </p:cNvPr>
          <p:cNvSpPr>
            <a:spLocks noGrp="1"/>
          </p:cNvSpPr>
          <p:nvPr>
            <p:ph type="title"/>
          </p:nvPr>
        </p:nvSpPr>
        <p:spPr>
          <a:xfrm>
            <a:off x="838199" y="365125"/>
            <a:ext cx="10935789" cy="1325563"/>
          </a:xfrm>
        </p:spPr>
        <p:txBody>
          <a:bodyPr>
            <a:normAutofit/>
          </a:bodyPr>
          <a:lstStyle/>
          <a:p>
            <a:r>
              <a:rPr lang="en-GB" dirty="0"/>
              <a:t>Background and current landscape</a:t>
            </a:r>
          </a:p>
        </p:txBody>
      </p:sp>
      <p:sp>
        <p:nvSpPr>
          <p:cNvPr id="5" name="Content Placeholder 4">
            <a:extLst>
              <a:ext uri="{FF2B5EF4-FFF2-40B4-BE49-F238E27FC236}">
                <a16:creationId xmlns:a16="http://schemas.microsoft.com/office/drawing/2014/main" id="{30CE054B-B4C3-4669-8FCB-817C58AA75E7}"/>
              </a:ext>
            </a:extLst>
          </p:cNvPr>
          <p:cNvSpPr>
            <a:spLocks noGrp="1"/>
          </p:cNvSpPr>
          <p:nvPr>
            <p:ph idx="1"/>
          </p:nvPr>
        </p:nvSpPr>
        <p:spPr>
          <a:xfrm>
            <a:off x="838199" y="1825625"/>
            <a:ext cx="10935789" cy="4351338"/>
          </a:xfrm>
        </p:spPr>
        <p:txBody>
          <a:bodyPr>
            <a:normAutofit/>
          </a:bodyPr>
          <a:lstStyle/>
          <a:p>
            <a:r>
              <a:rPr lang="en-GB" sz="1600" dirty="0">
                <a:latin typeface="Arial" panose="020B0604020202020204" pitchFamily="34" charset="0"/>
              </a:rPr>
              <a:t>Section 4 ITEPA 2003 defines employment as “…. any employment under a contract of service”. </a:t>
            </a:r>
          </a:p>
          <a:p>
            <a:r>
              <a:rPr lang="en-GB" sz="1600" dirty="0">
                <a:latin typeface="Arial" panose="020B0604020202020204" pitchFamily="34" charset="0"/>
              </a:rPr>
              <a:t>Contract of service is not further defined.</a:t>
            </a:r>
          </a:p>
          <a:p>
            <a:r>
              <a:rPr lang="en-GB" sz="1600" dirty="0">
                <a:latin typeface="Arial" panose="020B0604020202020204" pitchFamily="34" charset="0"/>
              </a:rPr>
              <a:t>We therefore have a reliance on on the Courts to establish the principles to help us determine whether the engagement is a contract of service (employment) or contract for services (self-employment).</a:t>
            </a:r>
          </a:p>
          <a:p>
            <a:r>
              <a:rPr lang="en-GB" sz="1600" dirty="0">
                <a:latin typeface="Arial" panose="020B0604020202020204" pitchFamily="34" charset="0"/>
              </a:rPr>
              <a:t>How these principles are applied to a specific set of circumstances can often be subjective evidenced by the regular flow of cases being heard in Tribunal and the Courts. </a:t>
            </a:r>
          </a:p>
          <a:p>
            <a:r>
              <a:rPr lang="en-GB" sz="1600" dirty="0">
                <a:latin typeface="Arial" panose="020B0604020202020204" pitchFamily="34" charset="0"/>
              </a:rPr>
              <a:t>The change to the IR35 rules from 6 April 2021 has re-focused HMRC’s views and application of the matter of employment status for tax and has increased the volume of cases progressing beyond tribunal stage to the Court  of Appeal and beyond.</a:t>
            </a:r>
          </a:p>
          <a:p>
            <a:r>
              <a:rPr lang="en-GB" sz="1600" dirty="0">
                <a:latin typeface="Arial" panose="020B0604020202020204" pitchFamily="34" charset="0"/>
              </a:rPr>
              <a:t>More recent cases of interest comprise Kickabout, Northern Light, </a:t>
            </a:r>
            <a:r>
              <a:rPr lang="en-GB" sz="1600" dirty="0" err="1">
                <a:latin typeface="Arial" panose="020B0604020202020204" pitchFamily="34" charset="0"/>
              </a:rPr>
              <a:t>Atholl</a:t>
            </a:r>
            <a:r>
              <a:rPr lang="en-GB" sz="1600" dirty="0">
                <a:latin typeface="Arial" panose="020B0604020202020204" pitchFamily="34" charset="0"/>
              </a:rPr>
              <a:t> House and PGMOL.</a:t>
            </a:r>
          </a:p>
          <a:p>
            <a:r>
              <a:rPr lang="en-GB" sz="1600" dirty="0">
                <a:latin typeface="Arial" panose="020B0604020202020204" pitchFamily="34" charset="0"/>
              </a:rPr>
              <a:t>This complexity creates a challenging environment for engagers making employment status decisions in relation to their contingent workers in trying to balance risk of error, operational efficiency and consistency.</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222697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6D01-70D0-44CC-AAFC-C9B8BF2B7E91}"/>
              </a:ext>
            </a:extLst>
          </p:cNvPr>
          <p:cNvSpPr>
            <a:spLocks noGrp="1"/>
          </p:cNvSpPr>
          <p:nvPr>
            <p:ph type="title"/>
          </p:nvPr>
        </p:nvSpPr>
        <p:spPr>
          <a:xfrm>
            <a:off x="838199" y="365125"/>
            <a:ext cx="10935789" cy="1325563"/>
          </a:xfrm>
        </p:spPr>
        <p:txBody>
          <a:bodyPr>
            <a:normAutofit/>
          </a:bodyPr>
          <a:lstStyle/>
          <a:p>
            <a:r>
              <a:rPr lang="en-GB" dirty="0"/>
              <a:t>Key principles of employment status determined by Case Law</a:t>
            </a:r>
          </a:p>
        </p:txBody>
      </p:sp>
      <p:sp>
        <p:nvSpPr>
          <p:cNvPr id="3" name="Content Placeholder 2">
            <a:extLst>
              <a:ext uri="{FF2B5EF4-FFF2-40B4-BE49-F238E27FC236}">
                <a16:creationId xmlns:a16="http://schemas.microsoft.com/office/drawing/2014/main" id="{267E41FA-030E-42C5-85BC-0477827F29D6}"/>
              </a:ext>
            </a:extLst>
          </p:cNvPr>
          <p:cNvSpPr>
            <a:spLocks noGrp="1"/>
          </p:cNvSpPr>
          <p:nvPr>
            <p:ph idx="1"/>
          </p:nvPr>
        </p:nvSpPr>
        <p:spPr>
          <a:xfrm>
            <a:off x="838199" y="1825625"/>
            <a:ext cx="10935789" cy="4351338"/>
          </a:xfrm>
        </p:spPr>
        <p:txBody>
          <a:bodyPr>
            <a:normAutofit/>
          </a:bodyPr>
          <a:lstStyle/>
          <a:p>
            <a:endParaRPr lang="en-GB" dirty="0">
              <a:latin typeface="Arial" panose="020B0604020202020204" pitchFamily="34" charset="0"/>
            </a:endParaRPr>
          </a:p>
          <a:p>
            <a:r>
              <a:rPr lang="en-GB" sz="1600" dirty="0">
                <a:latin typeface="Arial" panose="020B0604020202020204" pitchFamily="34" charset="0"/>
              </a:rPr>
              <a:t>Ready Mixed Concrete v Minister of Pensions and National Insurance [1968] (‘RMC’) is the lead case and established that </a:t>
            </a:r>
            <a:r>
              <a:rPr lang="en-GB" sz="1600" i="1" dirty="0">
                <a:latin typeface="Arial" panose="020B0604020202020204" pitchFamily="34" charset="0"/>
              </a:rPr>
              <a:t>“….a contract of service exists if these three conditions are fulfilled…”:</a:t>
            </a:r>
          </a:p>
          <a:p>
            <a:pPr marL="971550" lvl="1" indent="-514350">
              <a:buFont typeface="+mj-lt"/>
              <a:buAutoNum type="romanLcPeriod"/>
            </a:pPr>
            <a:r>
              <a:rPr lang="en-GB" sz="1600" i="1" dirty="0">
                <a:latin typeface="Arial" panose="020B0604020202020204" pitchFamily="34" charset="0"/>
              </a:rPr>
              <a:t>“…the servant agrees that, in consideration of a wage or other remuneration, he will provide his own work and skill in the performance of some service for his master…”.</a:t>
            </a:r>
          </a:p>
          <a:p>
            <a:pPr marL="971550" lvl="1" indent="-514350">
              <a:buFont typeface="+mj-lt"/>
              <a:buAutoNum type="romanLcPeriod"/>
            </a:pPr>
            <a:r>
              <a:rPr lang="en-GB" sz="1600" i="1" dirty="0">
                <a:latin typeface="Arial" panose="020B0604020202020204" pitchFamily="34" charset="0"/>
              </a:rPr>
              <a:t>“…he agrees, expressly or impliedly, that in the performance of that service he will be subject to the other’s control in a sufficient degree to make that other master….” </a:t>
            </a:r>
          </a:p>
          <a:p>
            <a:pPr marL="971550" lvl="1" indent="-514350">
              <a:buFont typeface="+mj-lt"/>
              <a:buAutoNum type="romanLcPeriod"/>
            </a:pPr>
            <a:r>
              <a:rPr lang="en-GB" sz="1600" i="1" dirty="0">
                <a:latin typeface="Arial" panose="020B0604020202020204" pitchFamily="34" charset="0"/>
              </a:rPr>
              <a:t>“…..the other provisions of the contract are consistent with its being a contract of service….”</a:t>
            </a:r>
          </a:p>
          <a:p>
            <a:r>
              <a:rPr lang="en-GB" sz="1600" dirty="0">
                <a:latin typeface="Arial" panose="020B0604020202020204" pitchFamily="34" charset="0"/>
              </a:rPr>
              <a:t>If any one of these conditions is not met a contract of employment cannot exist. </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3003040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1055-CF46-40B8-B211-B0C04C9CBB11}"/>
              </a:ext>
            </a:extLst>
          </p:cNvPr>
          <p:cNvSpPr>
            <a:spLocks noGrp="1"/>
          </p:cNvSpPr>
          <p:nvPr>
            <p:ph type="title"/>
          </p:nvPr>
        </p:nvSpPr>
        <p:spPr>
          <a:xfrm>
            <a:off x="838199" y="365125"/>
            <a:ext cx="10935789" cy="1325563"/>
          </a:xfrm>
        </p:spPr>
        <p:txBody>
          <a:bodyPr>
            <a:normAutofit/>
          </a:bodyPr>
          <a:lstStyle/>
          <a:p>
            <a:r>
              <a:rPr lang="en-GB" dirty="0"/>
              <a:t>Key Employment Indicators – Personal Service [RMC limb (</a:t>
            </a:r>
            <a:r>
              <a:rPr lang="en-GB" dirty="0" err="1"/>
              <a:t>i</a:t>
            </a:r>
            <a:r>
              <a:rPr lang="en-GB" dirty="0"/>
              <a:t>)]</a:t>
            </a:r>
          </a:p>
        </p:txBody>
      </p:sp>
      <p:sp>
        <p:nvSpPr>
          <p:cNvPr id="3" name="Content Placeholder 2">
            <a:extLst>
              <a:ext uri="{FF2B5EF4-FFF2-40B4-BE49-F238E27FC236}">
                <a16:creationId xmlns:a16="http://schemas.microsoft.com/office/drawing/2014/main" id="{1DC9ABA1-29DB-4EA7-ACD9-D195EED9E741}"/>
              </a:ext>
            </a:extLst>
          </p:cNvPr>
          <p:cNvSpPr>
            <a:spLocks noGrp="1"/>
          </p:cNvSpPr>
          <p:nvPr>
            <p:ph idx="1"/>
          </p:nvPr>
        </p:nvSpPr>
        <p:spPr>
          <a:xfrm>
            <a:off x="838199" y="1825625"/>
            <a:ext cx="10935789" cy="4351338"/>
          </a:xfrm>
        </p:spPr>
        <p:txBody>
          <a:bodyPr>
            <a:normAutofit fontScale="62500" lnSpcReduction="20000"/>
          </a:bodyPr>
          <a:lstStyle/>
          <a:p>
            <a:r>
              <a:rPr lang="en-GB" sz="2600" dirty="0">
                <a:latin typeface="Arial" panose="020B0604020202020204" pitchFamily="34" charset="0"/>
              </a:rPr>
              <a:t>Employees are usually required to provide personal service, whereas it would be consistent with self-employed or independent contractor status to be able to provide a substitute, or sub-contract the service they are engaged to carry out, without any intervention from the engager (‘unfettered’).</a:t>
            </a:r>
          </a:p>
          <a:p>
            <a:r>
              <a:rPr lang="en-GB" sz="2600" dirty="0">
                <a:latin typeface="Arial" panose="020B0604020202020204" pitchFamily="34" charset="0"/>
              </a:rPr>
              <a:t>Pimlico Plumbers v HMRC [2018]  - Supreme Court addressed the boundaries between contractual arrangements that purport to permit an individual to send a substitute, but which in reality envisage personal performance.  It determined that due to the lack of an unfettered right of substitution for the worker, personal service was in point (the worker, Mr Smith, in effect was only able to substitute himself with another Pimlico plumber). </a:t>
            </a:r>
          </a:p>
          <a:p>
            <a:r>
              <a:rPr lang="en-GB" sz="2600" dirty="0" err="1">
                <a:latin typeface="Arial" panose="020B0604020202020204" pitchFamily="34" charset="0"/>
              </a:rPr>
              <a:t>Usetech</a:t>
            </a:r>
            <a:r>
              <a:rPr lang="en-GB" sz="2600" dirty="0">
                <a:latin typeface="Arial" panose="020B0604020202020204" pitchFamily="34" charset="0"/>
              </a:rPr>
              <a:t> v Young [2004]  found that despite the contractual right to provide a substitute, the practical reality was that the end client would not accept the substitute, and therefore practically, there was no unfettered right of substitution.</a:t>
            </a:r>
          </a:p>
          <a:p>
            <a:r>
              <a:rPr lang="en-GB" sz="2600" dirty="0">
                <a:latin typeface="Arial" panose="020B0604020202020204" pitchFamily="34" charset="0"/>
              </a:rPr>
              <a:t>Northern Light v HMRC – in essence established that a right of substitution, </a:t>
            </a:r>
            <a:r>
              <a:rPr lang="en-GB" sz="2600" i="1" dirty="0">
                <a:latin typeface="Arial" panose="020B0604020202020204" pitchFamily="34" charset="0"/>
              </a:rPr>
              <a:t>“….where there was no substantive prospect of [the contractor] asking for or [the engager], acting reasonably, agreeing to a substitute….” </a:t>
            </a:r>
            <a:r>
              <a:rPr lang="en-GB" sz="2600" dirty="0">
                <a:latin typeface="Arial" panose="020B0604020202020204" pitchFamily="34" charset="0"/>
              </a:rPr>
              <a:t>i.e. was purely theoretical meant the dominant feature of the contract (Pimlico Plumbers) was for personal service of the contractor. </a:t>
            </a:r>
          </a:p>
          <a:p>
            <a:r>
              <a:rPr lang="en-GB" sz="2600" dirty="0">
                <a:latin typeface="Arial" panose="020B0604020202020204" pitchFamily="34" charset="0"/>
              </a:rPr>
              <a:t>In the context of ICAEW markers, following review of contracts and prevailing practice, it has been concluded that that there is no unfettered right of substitution. This is consistent with personal service being present.</a:t>
            </a:r>
          </a:p>
          <a:p>
            <a:endParaRPr lang="en-GB" dirty="0">
              <a:latin typeface="Arial" panose="020B0604020202020204" pitchFamily="34" charset="0"/>
            </a:endParaRPr>
          </a:p>
        </p:txBody>
      </p:sp>
    </p:spTree>
    <p:extLst>
      <p:ext uri="{BB962C8B-B14F-4D97-AF65-F5344CB8AC3E}">
        <p14:creationId xmlns:p14="http://schemas.microsoft.com/office/powerpoint/2010/main" val="193971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94241-1121-478D-83E7-B51DD1BACC61}"/>
              </a:ext>
            </a:extLst>
          </p:cNvPr>
          <p:cNvSpPr>
            <a:spLocks noGrp="1"/>
          </p:cNvSpPr>
          <p:nvPr>
            <p:ph type="title"/>
          </p:nvPr>
        </p:nvSpPr>
        <p:spPr>
          <a:xfrm>
            <a:off x="838199" y="365125"/>
            <a:ext cx="10935789" cy="1325563"/>
          </a:xfrm>
        </p:spPr>
        <p:txBody>
          <a:bodyPr>
            <a:normAutofit/>
          </a:bodyPr>
          <a:lstStyle/>
          <a:p>
            <a:r>
              <a:rPr lang="en-GB" dirty="0"/>
              <a:t>Key Employment Indicators – ‘Mutuality of Obligation, (“MOO”) [RMC Limb (</a:t>
            </a:r>
            <a:r>
              <a:rPr lang="en-GB" dirty="0" err="1"/>
              <a:t>i</a:t>
            </a:r>
            <a:r>
              <a:rPr lang="en-GB" dirty="0"/>
              <a:t>)]</a:t>
            </a:r>
          </a:p>
        </p:txBody>
      </p:sp>
      <p:sp>
        <p:nvSpPr>
          <p:cNvPr id="3" name="Content Placeholder 2">
            <a:extLst>
              <a:ext uri="{FF2B5EF4-FFF2-40B4-BE49-F238E27FC236}">
                <a16:creationId xmlns:a16="http://schemas.microsoft.com/office/drawing/2014/main" id="{C7600912-33C0-4C3E-8D69-04E1466308DF}"/>
              </a:ext>
            </a:extLst>
          </p:cNvPr>
          <p:cNvSpPr>
            <a:spLocks noGrp="1"/>
          </p:cNvSpPr>
          <p:nvPr>
            <p:ph idx="1"/>
          </p:nvPr>
        </p:nvSpPr>
        <p:spPr>
          <a:xfrm>
            <a:off x="838199" y="1825625"/>
            <a:ext cx="10935789" cy="4351338"/>
          </a:xfrm>
        </p:spPr>
        <p:txBody>
          <a:bodyPr>
            <a:normAutofit fontScale="62500" lnSpcReduction="20000"/>
          </a:bodyPr>
          <a:lstStyle/>
          <a:p>
            <a:r>
              <a:rPr lang="en-GB" sz="2600" dirty="0">
                <a:latin typeface="Arial" panose="020B0604020202020204" pitchFamily="34" charset="0"/>
              </a:rPr>
              <a:t>HMRC have historically asserted that MOO is only relevant in determining whether a contract exists i.e. where there is an arrangement between two parties for services to be provided and payment made for those services, or a ‘work wage bargain’ (hence MOO is largely ignored in HMRC’s CEST tool).</a:t>
            </a:r>
          </a:p>
          <a:p>
            <a:r>
              <a:rPr lang="en-GB" sz="2600" dirty="0">
                <a:latin typeface="Arial" panose="020B0604020202020204" pitchFamily="34" charset="0"/>
              </a:rPr>
              <a:t>Pimlico Plumbers v HMRC [2018] - </a:t>
            </a:r>
            <a:r>
              <a:rPr lang="en-US" sz="2600" noProof="0" dirty="0">
                <a:latin typeface="Arial" panose="020B0604020202020204" pitchFamily="34" charset="0"/>
              </a:rPr>
              <a:t>Regularly offered/accepted work can point to mutuality, even without an explicit contractual obligation. </a:t>
            </a:r>
            <a:r>
              <a:rPr lang="en-US" sz="2600" dirty="0">
                <a:latin typeface="Arial" panose="020B0604020202020204" pitchFamily="34" charset="0"/>
              </a:rPr>
              <a:t>Also covered in the earlier case of </a:t>
            </a:r>
            <a:r>
              <a:rPr lang="en-GB" sz="2600" dirty="0" err="1">
                <a:latin typeface="Arial" panose="020B0604020202020204" pitchFamily="34" charset="0"/>
              </a:rPr>
              <a:t>Nethermere</a:t>
            </a:r>
            <a:r>
              <a:rPr lang="en-GB" sz="2600" dirty="0">
                <a:latin typeface="Arial" panose="020B0604020202020204" pitchFamily="34" charset="0"/>
              </a:rPr>
              <a:t> (St Neots) Ltd v Gardiner and Taverna [1984] -</a:t>
            </a:r>
          </a:p>
          <a:p>
            <a:r>
              <a:rPr lang="en-GB" sz="2600" dirty="0">
                <a:latin typeface="Arial" panose="020B0604020202020204" pitchFamily="34" charset="0"/>
              </a:rPr>
              <a:t>PGMOL v HMRC [2021] has (currently) determined that the absence of mutuality in an overarching contract is not conclusive for determining presence of MOO and that individual contracts entered into also need to be considered in forming a judgment on MOO. (akin to the ICAEW framework agreement and additional individual marking assignments). </a:t>
            </a:r>
          </a:p>
          <a:p>
            <a:r>
              <a:rPr lang="en-GB" sz="2600" dirty="0">
                <a:latin typeface="Arial" panose="020B0604020202020204" pitchFamily="34" charset="0"/>
              </a:rPr>
              <a:t>Further, in recommending the case goes back to the FTT, the judgment rejects HMRC’s starting point that a work wage bargain is all that is required to satisfy the test in RMC, however it goes no further in setting out what sufficient mutuality means and has left that to the FTT.</a:t>
            </a:r>
          </a:p>
          <a:p>
            <a:r>
              <a:rPr lang="en-GB" sz="2600" dirty="0">
                <a:latin typeface="Arial" panose="020B0604020202020204" pitchFamily="34" charset="0"/>
              </a:rPr>
              <a:t>Given the judgment has not resolved the uncertainty around MOO, relying solely on the absence of sufficient MOO to support a self-employed outcome carries significant risk and anecdotally early signs are that many organisations are not doing so.</a:t>
            </a: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380255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Welcome</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lstStyle/>
          <a:p>
            <a:r>
              <a:rPr lang="en-GB" dirty="0">
                <a:latin typeface="Arial" panose="020B0604020202020204" pitchFamily="34" charset="0"/>
              </a:rPr>
              <a:t>ICAEW Shaun Robertson – Director, Education and Qualifications </a:t>
            </a:r>
          </a:p>
        </p:txBody>
      </p:sp>
    </p:spTree>
    <p:extLst>
      <p:ext uri="{BB962C8B-B14F-4D97-AF65-F5344CB8AC3E}">
        <p14:creationId xmlns:p14="http://schemas.microsoft.com/office/powerpoint/2010/main" val="238164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4994-E563-4EF7-BFE3-1B48CB6AA3D6}"/>
              </a:ext>
            </a:extLst>
          </p:cNvPr>
          <p:cNvSpPr>
            <a:spLocks noGrp="1"/>
          </p:cNvSpPr>
          <p:nvPr>
            <p:ph type="title"/>
          </p:nvPr>
        </p:nvSpPr>
        <p:spPr>
          <a:xfrm>
            <a:off x="838199" y="365125"/>
            <a:ext cx="10935789" cy="1325563"/>
          </a:xfrm>
        </p:spPr>
        <p:txBody>
          <a:bodyPr>
            <a:normAutofit/>
          </a:bodyPr>
          <a:lstStyle/>
          <a:p>
            <a:r>
              <a:rPr lang="en-GB" dirty="0"/>
              <a:t>Key Employment Indicators – Control [RMC Limb ii]</a:t>
            </a:r>
          </a:p>
        </p:txBody>
      </p:sp>
      <p:sp>
        <p:nvSpPr>
          <p:cNvPr id="3" name="Content Placeholder 2">
            <a:extLst>
              <a:ext uri="{FF2B5EF4-FFF2-40B4-BE49-F238E27FC236}">
                <a16:creationId xmlns:a16="http://schemas.microsoft.com/office/drawing/2014/main" id="{ECCD7FAD-498D-41E6-A9C8-506F11620C34}"/>
              </a:ext>
            </a:extLst>
          </p:cNvPr>
          <p:cNvSpPr>
            <a:spLocks noGrp="1"/>
          </p:cNvSpPr>
          <p:nvPr>
            <p:ph idx="1"/>
          </p:nvPr>
        </p:nvSpPr>
        <p:spPr>
          <a:xfrm>
            <a:off x="838199" y="1825625"/>
            <a:ext cx="10935789" cy="4667250"/>
          </a:xfrm>
        </p:spPr>
        <p:txBody>
          <a:bodyPr>
            <a:normAutofit fontScale="25000" lnSpcReduction="20000"/>
          </a:bodyPr>
          <a:lstStyle/>
          <a:p>
            <a:r>
              <a:rPr lang="en-GB" sz="6400" dirty="0">
                <a:latin typeface="Arial" panose="020B0604020202020204" pitchFamily="34" charset="0"/>
              </a:rPr>
              <a:t>Considers ‘What, when, where, how’ the work is done.</a:t>
            </a:r>
          </a:p>
          <a:p>
            <a:r>
              <a:rPr lang="en-GB" sz="6400" dirty="0">
                <a:latin typeface="Arial" panose="020B0604020202020204" pitchFamily="34" charset="0"/>
              </a:rPr>
              <a:t>Montgomery v Johnson  Underwood Ltd [2001] – </a:t>
            </a:r>
            <a:r>
              <a:rPr lang="en-GB" sz="6400" i="1" dirty="0">
                <a:latin typeface="Arial" panose="020B0604020202020204" pitchFamily="34" charset="0"/>
              </a:rPr>
              <a:t>“…the essential question is whether there is a sufficient framework of control…”.</a:t>
            </a:r>
          </a:p>
          <a:p>
            <a:r>
              <a:rPr lang="en-GB" sz="6400" dirty="0">
                <a:latin typeface="Arial" panose="020B0604020202020204" pitchFamily="34" charset="0"/>
              </a:rPr>
              <a:t>Kickabout Productions Ltd v HMRC [2020] Upper Tribunal;  engager had material rights of control over ‘what’ tasks were performed because of the presence of an over-arching framework (the form and content of a particular show). Also ‘a practical limitation on the ability to interfere in the real time performance of a task….. does not in itself mean that there is no sufficient control to create an employment relationship’.</a:t>
            </a:r>
          </a:p>
          <a:p>
            <a:r>
              <a:rPr lang="en-GB" sz="6400" dirty="0">
                <a:latin typeface="Arial" panose="020B0604020202020204" pitchFamily="34" charset="0"/>
              </a:rPr>
              <a:t>Northern Light Solutions Ltd v HMRC [2021] –Upper Tribunal; one of the key features leading to the decision that sufficient framework of control was present was the requirement of the worker to operate within clearly defined governance and control frameworks. </a:t>
            </a:r>
          </a:p>
          <a:p>
            <a:r>
              <a:rPr lang="en-GB" sz="6400" dirty="0">
                <a:latin typeface="Arial" panose="020B0604020202020204" pitchFamily="34" charset="0"/>
              </a:rPr>
              <a:t>Practically, for skilled professionals the ‘what’ and the ‘how’ is often seen as most persuasive control factors.  Under the booking terms and marking framework we believe ICAEW retains sufficient right of control. </a:t>
            </a:r>
          </a:p>
          <a:p>
            <a:r>
              <a:rPr lang="en-GB" sz="6400" dirty="0">
                <a:latin typeface="Arial" panose="020B0604020202020204" pitchFamily="34" charset="0"/>
              </a:rPr>
              <a:t>The ‘when’ the work is done is agreed at the contracting stage, and would generally be seen as neutral indicator. The ‘where’ is determined by the marker(s) and this is helpful as an indication of less control exercised by the engager. </a:t>
            </a:r>
          </a:p>
          <a:p>
            <a:r>
              <a:rPr lang="en-GB" sz="6400" dirty="0">
                <a:latin typeface="Arial" panose="020B0604020202020204" pitchFamily="34" charset="0"/>
              </a:rPr>
              <a:t>On balance, our view is that there are sufficient indicators based on the ‘what’ and the ‘how’ to determine that the ICAEW has sufficient right of control over the markers’ activities to establish a “master–servant” relationship envisaged by that limb (ii) of RMC.</a:t>
            </a:r>
          </a:p>
          <a:p>
            <a:endParaRPr lang="en-GB" sz="6400"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425568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E384-ECDE-42D9-9555-131BC97442E8}"/>
              </a:ext>
            </a:extLst>
          </p:cNvPr>
          <p:cNvSpPr>
            <a:spLocks noGrp="1"/>
          </p:cNvSpPr>
          <p:nvPr>
            <p:ph type="title"/>
          </p:nvPr>
        </p:nvSpPr>
        <p:spPr>
          <a:xfrm>
            <a:off x="838199" y="365125"/>
            <a:ext cx="10935789" cy="1325563"/>
          </a:xfrm>
        </p:spPr>
        <p:txBody>
          <a:bodyPr>
            <a:normAutofit/>
          </a:bodyPr>
          <a:lstStyle/>
          <a:p>
            <a:r>
              <a:rPr lang="en-GB" dirty="0"/>
              <a:t>Key Employment Indicators – ‘Other factors’ [RMC Limb (iii)]</a:t>
            </a:r>
          </a:p>
        </p:txBody>
      </p:sp>
      <p:sp>
        <p:nvSpPr>
          <p:cNvPr id="3" name="Content Placeholder 2">
            <a:extLst>
              <a:ext uri="{FF2B5EF4-FFF2-40B4-BE49-F238E27FC236}">
                <a16:creationId xmlns:a16="http://schemas.microsoft.com/office/drawing/2014/main" id="{FB79C036-C485-4943-A5F9-189F3EFC3606}"/>
              </a:ext>
            </a:extLst>
          </p:cNvPr>
          <p:cNvSpPr>
            <a:spLocks noGrp="1"/>
          </p:cNvSpPr>
          <p:nvPr>
            <p:ph idx="1"/>
          </p:nvPr>
        </p:nvSpPr>
        <p:spPr>
          <a:xfrm>
            <a:off x="838199" y="1825625"/>
            <a:ext cx="10935789" cy="4351338"/>
          </a:xfrm>
        </p:spPr>
        <p:txBody>
          <a:bodyPr>
            <a:normAutofit/>
          </a:bodyPr>
          <a:lstStyle/>
          <a:p>
            <a:r>
              <a:rPr lang="en-GB" sz="1700" dirty="0">
                <a:latin typeface="Arial" panose="020B0604020202020204" pitchFamily="34" charset="0"/>
              </a:rPr>
              <a:t>‘Other factors’  requires us to step back and consider whether the other factors pertinent to the engagement are inconsistent with an employment relationship?</a:t>
            </a:r>
          </a:p>
          <a:p>
            <a:r>
              <a:rPr lang="en-GB" sz="1700" dirty="0">
                <a:latin typeface="Arial" panose="020B0604020202020204" pitchFamily="34" charset="0"/>
              </a:rPr>
              <a:t>Hall v Lorimer [1992[  confirmed the overall approach to be taken when reaching a conclusion on employment status;  “in order to decide whether a person carries on business on his own account, it is necessary to consider many different aspects of that person’s work activity….“it is a matter of evaluation of the overall effect of the detail, which is not necessarily the same as the sum total of individual details”</a:t>
            </a:r>
          </a:p>
          <a:p>
            <a:r>
              <a:rPr lang="en-GB" sz="1700" dirty="0">
                <a:latin typeface="Arial" panose="020B0604020202020204" pitchFamily="34" charset="0"/>
              </a:rPr>
              <a:t>Unlike limbs (</a:t>
            </a:r>
            <a:r>
              <a:rPr lang="en-GB" sz="1700" dirty="0" err="1">
                <a:latin typeface="Arial" panose="020B0604020202020204" pitchFamily="34" charset="0"/>
              </a:rPr>
              <a:t>i</a:t>
            </a:r>
            <a:r>
              <a:rPr lang="en-GB" sz="1700" dirty="0">
                <a:latin typeface="Arial" panose="020B0604020202020204" pitchFamily="34" charset="0"/>
              </a:rPr>
              <a:t>) and (ii) of RMC this condition will more likely be specific to each individual’s circumstances – accordingly it becomes more difficult for an engager to determine whether or not there are sufficient other factors to determine an inconsistency with an employment relationship on a group or role basis. </a:t>
            </a:r>
          </a:p>
          <a:p>
            <a:endParaRPr lang="en-GB" dirty="0">
              <a:latin typeface="Arial" panose="020B0604020202020204" pitchFamily="34" charset="0"/>
            </a:endParaRPr>
          </a:p>
        </p:txBody>
      </p:sp>
    </p:spTree>
    <p:extLst>
      <p:ext uri="{BB962C8B-B14F-4D97-AF65-F5344CB8AC3E}">
        <p14:creationId xmlns:p14="http://schemas.microsoft.com/office/powerpoint/2010/main" val="63626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E384-ECDE-42D9-9555-131BC97442E8}"/>
              </a:ext>
            </a:extLst>
          </p:cNvPr>
          <p:cNvSpPr>
            <a:spLocks noGrp="1"/>
          </p:cNvSpPr>
          <p:nvPr>
            <p:ph type="title"/>
          </p:nvPr>
        </p:nvSpPr>
        <p:spPr>
          <a:xfrm>
            <a:off x="838199" y="365125"/>
            <a:ext cx="10935789" cy="1325563"/>
          </a:xfrm>
        </p:spPr>
        <p:txBody>
          <a:bodyPr>
            <a:normAutofit/>
          </a:bodyPr>
          <a:lstStyle/>
          <a:p>
            <a:r>
              <a:rPr lang="en-GB" dirty="0"/>
              <a:t>Key Employment Indicators – ‘Other factors’ [RMC Limb (iii)]</a:t>
            </a:r>
          </a:p>
        </p:txBody>
      </p:sp>
      <p:sp>
        <p:nvSpPr>
          <p:cNvPr id="3" name="Content Placeholder 2">
            <a:extLst>
              <a:ext uri="{FF2B5EF4-FFF2-40B4-BE49-F238E27FC236}">
                <a16:creationId xmlns:a16="http://schemas.microsoft.com/office/drawing/2014/main" id="{FB79C036-C485-4943-A5F9-189F3EFC3606}"/>
              </a:ext>
            </a:extLst>
          </p:cNvPr>
          <p:cNvSpPr>
            <a:spLocks noGrp="1"/>
          </p:cNvSpPr>
          <p:nvPr>
            <p:ph idx="1"/>
          </p:nvPr>
        </p:nvSpPr>
        <p:spPr>
          <a:xfrm>
            <a:off x="838199" y="1825625"/>
            <a:ext cx="10935789" cy="4351338"/>
          </a:xfrm>
        </p:spPr>
        <p:txBody>
          <a:bodyPr>
            <a:normAutofit fontScale="25000" lnSpcReduction="20000"/>
          </a:bodyPr>
          <a:lstStyle/>
          <a:p>
            <a:pPr marL="0" indent="0">
              <a:buNone/>
            </a:pPr>
            <a:r>
              <a:rPr lang="en-GB" sz="6400" b="1" dirty="0">
                <a:latin typeface="Arial" panose="020B0604020202020204" pitchFamily="34" charset="0"/>
              </a:rPr>
              <a:t>In Business on own Account (‘</a:t>
            </a:r>
            <a:r>
              <a:rPr lang="en-GB" sz="6400" b="1" dirty="0" err="1">
                <a:latin typeface="Arial" panose="020B0604020202020204" pitchFamily="34" charset="0"/>
              </a:rPr>
              <a:t>BooA</a:t>
            </a:r>
            <a:r>
              <a:rPr lang="en-GB" sz="6400" b="1" dirty="0">
                <a:latin typeface="Arial" panose="020B0604020202020204" pitchFamily="34" charset="0"/>
              </a:rPr>
              <a:t>’) and economic dependency</a:t>
            </a:r>
          </a:p>
          <a:p>
            <a:r>
              <a:rPr lang="en-GB" sz="6400" dirty="0">
                <a:latin typeface="Arial" panose="020B0604020202020204" pitchFamily="34" charset="0"/>
              </a:rPr>
              <a:t>Whether an individual is operating an independent business separate from that of their engager, and that the engagement is part of that business.</a:t>
            </a:r>
          </a:p>
          <a:p>
            <a:r>
              <a:rPr lang="en-GB" sz="6400" dirty="0">
                <a:latin typeface="Arial" panose="020B0604020202020204" pitchFamily="34" charset="0"/>
              </a:rPr>
              <a:t>Hall v Lorimer considered that ‘continuity of a relationship’ could be an indicator of employment status.</a:t>
            </a:r>
          </a:p>
          <a:p>
            <a:r>
              <a:rPr lang="en-GB" sz="6400" dirty="0">
                <a:latin typeface="Arial" panose="020B0604020202020204" pitchFamily="34" charset="0"/>
              </a:rPr>
              <a:t>Recent Upper Tribunal decisions for Christa Ackroyd Media Ltd and Kickabout Productions Ltd, consideration was given to the extent to which the individuals relied on the engager for their living.</a:t>
            </a:r>
          </a:p>
          <a:p>
            <a:r>
              <a:rPr lang="en-GB" sz="6400" dirty="0">
                <a:latin typeface="Arial" panose="020B0604020202020204" pitchFamily="34" charset="0"/>
              </a:rPr>
              <a:t>Several short engagements with different engagers may indicate that the individual is operating as a business. </a:t>
            </a:r>
          </a:p>
          <a:p>
            <a:r>
              <a:rPr lang="en-GB" sz="6400" dirty="0">
                <a:latin typeface="Arial" panose="020B0604020202020204" pitchFamily="34" charset="0"/>
              </a:rPr>
              <a:t>Whilst </a:t>
            </a:r>
            <a:r>
              <a:rPr lang="en-GB" sz="6400" dirty="0" err="1">
                <a:latin typeface="Arial" panose="020B0604020202020204" pitchFamily="34" charset="0"/>
              </a:rPr>
              <a:t>Atholl</a:t>
            </a:r>
            <a:r>
              <a:rPr lang="en-GB" sz="6400" dirty="0">
                <a:latin typeface="Arial" panose="020B0604020202020204" pitchFamily="34" charset="0"/>
              </a:rPr>
              <a:t> House Ltd considered business activity under different contracts prior to the contract under review, HMRC thinks the tribunal erred in the extent to which these were relevant, and as a result, that case is under appeal.</a:t>
            </a:r>
          </a:p>
          <a:p>
            <a:r>
              <a:rPr lang="en-GB" sz="6400" dirty="0">
                <a:latin typeface="Arial" panose="020B0604020202020204" pitchFamily="34" charset="0"/>
              </a:rPr>
              <a:t>If there are other engagements, it will be relevant to consider whether an activity is part of, or an extension of, the same business or closely related, and the number and/or relative value of other engagements.</a:t>
            </a:r>
          </a:p>
          <a:p>
            <a:r>
              <a:rPr lang="en-GB" sz="6400" dirty="0">
                <a:latin typeface="Arial" panose="020B0604020202020204" pitchFamily="34" charset="0"/>
              </a:rPr>
              <a:t>Working for other engagers performing work of a similar nature can indicate an individual is in business for themselves, as it can show a business structure exists and the individual is not solely reliant on one engager.</a:t>
            </a:r>
          </a:p>
          <a:p>
            <a:r>
              <a:rPr lang="en-GB" sz="6400" dirty="0">
                <a:latin typeface="Arial" panose="020B0604020202020204" pitchFamily="34" charset="0"/>
              </a:rPr>
              <a:t>The greater the similarity between the engagement and the individual’s wider self-employed business activities, the greater the likelihood that is part of that business. Where an individual’s only ‘self-employed’ activity is with the ICAEW, it is unlikely that sufficient other factors, in particular </a:t>
            </a:r>
            <a:r>
              <a:rPr lang="en-GB" sz="6400" dirty="0" err="1">
                <a:latin typeface="Arial" panose="020B0604020202020204" pitchFamily="34" charset="0"/>
              </a:rPr>
              <a:t>BooA</a:t>
            </a:r>
            <a:r>
              <a:rPr lang="en-GB" sz="6400" dirty="0">
                <a:latin typeface="Arial" panose="020B0604020202020204" pitchFamily="34" charset="0"/>
              </a:rPr>
              <a:t>/ no economic dependence will be demonstrated.</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en-GB" dirty="0">
                <a:latin typeface="Arial" panose="020B0604020202020204" pitchFamily="34" charset="0"/>
              </a:rPr>
              <a:t>	</a:t>
            </a:r>
          </a:p>
        </p:txBody>
      </p:sp>
    </p:spTree>
    <p:extLst>
      <p:ext uri="{BB962C8B-B14F-4D97-AF65-F5344CB8AC3E}">
        <p14:creationId xmlns:p14="http://schemas.microsoft.com/office/powerpoint/2010/main" val="40680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E384-ECDE-42D9-9555-131BC97442E8}"/>
              </a:ext>
            </a:extLst>
          </p:cNvPr>
          <p:cNvSpPr>
            <a:spLocks noGrp="1"/>
          </p:cNvSpPr>
          <p:nvPr>
            <p:ph type="title"/>
          </p:nvPr>
        </p:nvSpPr>
        <p:spPr>
          <a:xfrm>
            <a:off x="838199" y="365125"/>
            <a:ext cx="10935789" cy="1325563"/>
          </a:xfrm>
        </p:spPr>
        <p:txBody>
          <a:bodyPr>
            <a:normAutofit/>
          </a:bodyPr>
          <a:lstStyle/>
          <a:p>
            <a:r>
              <a:rPr lang="en-GB" dirty="0"/>
              <a:t>Key Employment Indicators – ‘Other factors’ [RMC Limb (iii)]</a:t>
            </a:r>
          </a:p>
        </p:txBody>
      </p:sp>
      <p:sp>
        <p:nvSpPr>
          <p:cNvPr id="3" name="Content Placeholder 2">
            <a:extLst>
              <a:ext uri="{FF2B5EF4-FFF2-40B4-BE49-F238E27FC236}">
                <a16:creationId xmlns:a16="http://schemas.microsoft.com/office/drawing/2014/main" id="{FB79C036-C485-4943-A5F9-189F3EFC3606}"/>
              </a:ext>
            </a:extLst>
          </p:cNvPr>
          <p:cNvSpPr>
            <a:spLocks noGrp="1"/>
          </p:cNvSpPr>
          <p:nvPr>
            <p:ph idx="1"/>
          </p:nvPr>
        </p:nvSpPr>
        <p:spPr>
          <a:xfrm>
            <a:off x="838199" y="1825625"/>
            <a:ext cx="10935789" cy="4351338"/>
          </a:xfrm>
        </p:spPr>
        <p:txBody>
          <a:bodyPr>
            <a:normAutofit fontScale="92500" lnSpcReduction="10000"/>
          </a:bodyPr>
          <a:lstStyle/>
          <a:p>
            <a:pPr marL="0" indent="0">
              <a:buNone/>
            </a:pPr>
            <a:r>
              <a:rPr lang="en-GB" sz="2300" b="1" dirty="0">
                <a:latin typeface="Arial" panose="020B0604020202020204" pitchFamily="34" charset="0"/>
              </a:rPr>
              <a:t>Financial risk/opportunity to profit and provision of equipment</a:t>
            </a:r>
          </a:p>
          <a:p>
            <a:r>
              <a:rPr lang="en-GB" sz="1700" dirty="0">
                <a:latin typeface="Arial" panose="020B0604020202020204" pitchFamily="34" charset="0"/>
              </a:rPr>
              <a:t>In general terms, the greater the financial risk, the stronger the pointer towards self-employment. ‘Financial risk’ means bearing running costs, paying for overheads and materials for example. Employees on the other hand, do not usually risk their own capital.</a:t>
            </a:r>
          </a:p>
          <a:p>
            <a:r>
              <a:rPr lang="en-GB" sz="1700" dirty="0">
                <a:latin typeface="Arial" panose="020B0604020202020204" pitchFamily="34" charset="0"/>
              </a:rPr>
              <a:t>Costs incurred must be significant and incurred as a requirement of the contract. </a:t>
            </a:r>
          </a:p>
          <a:p>
            <a:r>
              <a:rPr lang="en-GB" sz="1700" dirty="0">
                <a:latin typeface="Arial" panose="020B0604020202020204" pitchFamily="34" charset="0"/>
              </a:rPr>
              <a:t>From our understanding of the requirements placed on markers by the ICAEW, there is little evidence to suggest that markers bear significant financial risk, or have a requirement to incur costs relating to specialist equipment to perform the tasks.</a:t>
            </a:r>
          </a:p>
          <a:p>
            <a:pPr marL="0" indent="0">
              <a:buNone/>
            </a:pPr>
            <a:r>
              <a:rPr lang="en-GB" sz="1700" b="1" dirty="0">
                <a:latin typeface="Arial" panose="020B0604020202020204" pitchFamily="34" charset="0"/>
              </a:rPr>
              <a:t>Integration into the engagers’ organisation</a:t>
            </a:r>
          </a:p>
          <a:p>
            <a:r>
              <a:rPr lang="en-GB" sz="1700" dirty="0">
                <a:latin typeface="Arial" panose="020B0604020202020204" pitchFamily="34" charset="0"/>
              </a:rPr>
              <a:t>Being part of the engager’s organisation is consistent with employment. While markers form a key part this aspect of ICAEW’s operations, on the basis that the markers do not have line management responsibilities and individually not embedded in the structure we would argue that markers are not integrated, but this is a good example of the application of the facts being a subjective exercise.</a:t>
            </a:r>
          </a:p>
          <a:p>
            <a:endParaRPr lang="en-GB" dirty="0">
              <a:latin typeface="Arial" panose="020B0604020202020204" pitchFamily="34" charset="0"/>
            </a:endParaRPr>
          </a:p>
        </p:txBody>
      </p:sp>
    </p:spTree>
    <p:extLst>
      <p:ext uri="{BB962C8B-B14F-4D97-AF65-F5344CB8AC3E}">
        <p14:creationId xmlns:p14="http://schemas.microsoft.com/office/powerpoint/2010/main" val="731761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FD05-DFCF-4C41-9CEE-F9B6FD0B3FEA}"/>
              </a:ext>
            </a:extLst>
          </p:cNvPr>
          <p:cNvSpPr>
            <a:spLocks noGrp="1"/>
          </p:cNvSpPr>
          <p:nvPr>
            <p:ph type="title"/>
          </p:nvPr>
        </p:nvSpPr>
        <p:spPr>
          <a:xfrm>
            <a:off x="838199" y="365125"/>
            <a:ext cx="10935789" cy="1325563"/>
          </a:xfrm>
        </p:spPr>
        <p:txBody>
          <a:bodyPr>
            <a:normAutofit/>
          </a:bodyPr>
          <a:lstStyle/>
          <a:p>
            <a:r>
              <a:rPr lang="en-GB" dirty="0"/>
              <a:t>Conclusion – technical analysis</a:t>
            </a:r>
          </a:p>
        </p:txBody>
      </p:sp>
      <p:sp>
        <p:nvSpPr>
          <p:cNvPr id="3" name="Content Placeholder 2">
            <a:extLst>
              <a:ext uri="{FF2B5EF4-FFF2-40B4-BE49-F238E27FC236}">
                <a16:creationId xmlns:a16="http://schemas.microsoft.com/office/drawing/2014/main" id="{1D246067-E9D4-4EEB-BD3E-3A1090563119}"/>
              </a:ext>
            </a:extLst>
          </p:cNvPr>
          <p:cNvSpPr>
            <a:spLocks noGrp="1"/>
          </p:cNvSpPr>
          <p:nvPr>
            <p:ph idx="1"/>
          </p:nvPr>
        </p:nvSpPr>
        <p:spPr>
          <a:xfrm>
            <a:off x="838199" y="1825625"/>
            <a:ext cx="10935789" cy="4351338"/>
          </a:xfrm>
        </p:spPr>
        <p:txBody>
          <a:bodyPr>
            <a:normAutofit fontScale="62500" lnSpcReduction="20000"/>
          </a:bodyPr>
          <a:lstStyle/>
          <a:p>
            <a:r>
              <a:rPr lang="en-GB" sz="2600" dirty="0">
                <a:latin typeface="Arial" panose="020B0604020202020204" pitchFamily="34" charset="0"/>
              </a:rPr>
              <a:t>Our view is that the conditions at limbs (</a:t>
            </a:r>
            <a:r>
              <a:rPr lang="en-GB" sz="2600" dirty="0" err="1">
                <a:latin typeface="Arial" panose="020B0604020202020204" pitchFamily="34" charset="0"/>
              </a:rPr>
              <a:t>i</a:t>
            </a:r>
            <a:r>
              <a:rPr lang="en-GB" sz="2600" dirty="0">
                <a:latin typeface="Arial" panose="020B0604020202020204" pitchFamily="34" charset="0"/>
              </a:rPr>
              <a:t>) and (ii) of RMC are present:</a:t>
            </a:r>
          </a:p>
          <a:p>
            <a:pPr lvl="1"/>
            <a:r>
              <a:rPr lang="en-GB" sz="2600" dirty="0">
                <a:latin typeface="Arial" panose="020B0604020202020204" pitchFamily="34" charset="0"/>
              </a:rPr>
              <a:t>MOO - presence of a ‘work-wage’ bargain and requirement to complete the marking once accepted </a:t>
            </a:r>
          </a:p>
          <a:p>
            <a:pPr lvl="1"/>
            <a:r>
              <a:rPr lang="en-GB" sz="2600" dirty="0">
                <a:latin typeface="Arial" panose="020B0604020202020204" pitchFamily="34" charset="0"/>
              </a:rPr>
              <a:t>Personal Service – lack of an unfettered right to substitution</a:t>
            </a:r>
          </a:p>
          <a:p>
            <a:pPr lvl="1"/>
            <a:r>
              <a:rPr lang="en-GB" sz="2600" dirty="0">
                <a:latin typeface="Arial" panose="020B0604020202020204" pitchFamily="34" charset="0"/>
              </a:rPr>
              <a:t>Control – master/servant control</a:t>
            </a:r>
          </a:p>
          <a:p>
            <a:r>
              <a:rPr lang="en-GB" sz="2600" dirty="0">
                <a:latin typeface="Arial" panose="020B0604020202020204" pitchFamily="34" charset="0"/>
              </a:rPr>
              <a:t>We therefore become reliant of the ‘other factors’ as a potential route to support self-employment; limb (iii) RMC</a:t>
            </a:r>
          </a:p>
          <a:p>
            <a:r>
              <a:rPr lang="en-GB" sz="2600" dirty="0">
                <a:latin typeface="Arial" panose="020B0604020202020204" pitchFamily="34" charset="0"/>
              </a:rPr>
              <a:t>In broad terms, the nature of the role suggests that the levels of financial risk and capital expenditure are unlikely to be sufficient leaving the focus on whether an individual is operating a business on their own account that is not economically dependent on their engagement with ICAEW.  In considering these latter two aspects we also need examine whether these activities would be seen as being in the same “sphere” of business.  </a:t>
            </a:r>
          </a:p>
          <a:p>
            <a:r>
              <a:rPr lang="en-GB" sz="2600" dirty="0">
                <a:latin typeface="Arial" panose="020B0604020202020204" pitchFamily="34" charset="0"/>
              </a:rPr>
              <a:t>Where marking for the ICAEW is the individuals only “self-employed” activity this would not be inconsistent with an employment.   Where an individual runs a business in the same sphere and ICAEW is a small irregular part of the overall activity that may point to a position that is inconsistent with employment.</a:t>
            </a:r>
          </a:p>
          <a:p>
            <a:r>
              <a:rPr lang="en-GB" sz="2600" dirty="0">
                <a:latin typeface="Arial" panose="020B0604020202020204" pitchFamily="34" charset="0"/>
              </a:rPr>
              <a:t>This variety of personal circumstances leaves ICAEW with a significant challenge in concluding on this aspect. </a:t>
            </a:r>
          </a:p>
          <a:p>
            <a:endParaRPr lang="en-GB" dirty="0">
              <a:latin typeface="Arial" panose="020B0604020202020204" pitchFamily="34" charset="0"/>
            </a:endParaRPr>
          </a:p>
        </p:txBody>
      </p:sp>
    </p:spTree>
    <p:extLst>
      <p:ext uri="{BB962C8B-B14F-4D97-AF65-F5344CB8AC3E}">
        <p14:creationId xmlns:p14="http://schemas.microsoft.com/office/powerpoint/2010/main" val="396670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921D-7CCE-4664-AB79-BBB2B97914F6}"/>
              </a:ext>
            </a:extLst>
          </p:cNvPr>
          <p:cNvSpPr>
            <a:spLocks noGrp="1"/>
          </p:cNvSpPr>
          <p:nvPr>
            <p:ph type="title"/>
          </p:nvPr>
        </p:nvSpPr>
        <p:spPr>
          <a:xfrm>
            <a:off x="838199" y="365125"/>
            <a:ext cx="10935789" cy="1325563"/>
          </a:xfrm>
        </p:spPr>
        <p:txBody>
          <a:bodyPr>
            <a:normAutofit/>
          </a:bodyPr>
          <a:lstStyle/>
          <a:p>
            <a:r>
              <a:rPr lang="en-GB" dirty="0"/>
              <a:t>Conclusion - navigating the practicalities</a:t>
            </a:r>
          </a:p>
        </p:txBody>
      </p:sp>
      <p:sp>
        <p:nvSpPr>
          <p:cNvPr id="3" name="Content Placeholder 2">
            <a:extLst>
              <a:ext uri="{FF2B5EF4-FFF2-40B4-BE49-F238E27FC236}">
                <a16:creationId xmlns:a16="http://schemas.microsoft.com/office/drawing/2014/main" id="{7DA68C9F-BAD5-4964-86CA-8AC29E8B1739}"/>
              </a:ext>
            </a:extLst>
          </p:cNvPr>
          <p:cNvSpPr>
            <a:spLocks noGrp="1"/>
          </p:cNvSpPr>
          <p:nvPr>
            <p:ph idx="1"/>
          </p:nvPr>
        </p:nvSpPr>
        <p:spPr>
          <a:xfrm>
            <a:off x="838199" y="1825625"/>
            <a:ext cx="10935789" cy="4351338"/>
          </a:xfrm>
        </p:spPr>
        <p:txBody>
          <a:bodyPr>
            <a:normAutofit/>
          </a:bodyPr>
          <a:lstStyle/>
          <a:p>
            <a:r>
              <a:rPr lang="en-GB" sz="1600" dirty="0">
                <a:latin typeface="Arial" panose="020B0604020202020204" pitchFamily="34" charset="0"/>
              </a:rPr>
              <a:t>The Institute has a duty to its stakeholders and must balance the technical, operational and reputational risk presented accordingly. </a:t>
            </a:r>
          </a:p>
          <a:p>
            <a:r>
              <a:rPr lang="en-GB" sz="1600" dirty="0">
                <a:latin typeface="Arial" panose="020B0604020202020204" pitchFamily="34" charset="0"/>
              </a:rPr>
              <a:t>While there is recognition of the subjectivity of assessing employment status, when stepping back, the prospect of assessing the position on a case by case basis would be a considerable undertaking for the Institute in terms of resource, cost (both time and financial – particularly if required to defending against HMRC challenge).</a:t>
            </a:r>
          </a:p>
          <a:p>
            <a:r>
              <a:rPr lang="en-GB" sz="1600" dirty="0">
                <a:latin typeface="Arial" panose="020B0604020202020204" pitchFamily="34" charset="0"/>
              </a:rPr>
              <a:t>While worker status is separate assessment for employment law purposes versus employment status for tax, both often draw on the same case law principles. As such there is a risk worker status could be used as ‘starting point’ for HMRC to assert indication of employment. The prudent approach adopted is to treat markers as employed for tax and operate PAYE withholding as required.</a:t>
            </a:r>
          </a:p>
          <a:p>
            <a:r>
              <a:rPr lang="en-GB" sz="1600" dirty="0">
                <a:latin typeface="Arial" panose="020B0604020202020204" pitchFamily="34" charset="0"/>
              </a:rPr>
              <a:t>Individuals are able to file Self-Assessment/Corporation tax returns on an alternate basis (i.e. to assert earnings from the  ICAEW arise from self-employment). As the PAYE/NI paid over by ICAEW will be credited to the individual’s personal tax account, in the event of a successful alternate filing, any taxes that have been overpaid would be repaid to the individual/PSC.</a:t>
            </a: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11670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Markers Payroll Administration</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lstStyle/>
          <a:p>
            <a:r>
              <a:rPr lang="en-GB" dirty="0">
                <a:latin typeface="Arial" panose="020B0604020202020204" pitchFamily="34" charset="0"/>
              </a:rPr>
              <a:t>ICAEW Jenny King – Payroll Manager</a:t>
            </a:r>
          </a:p>
        </p:txBody>
      </p:sp>
    </p:spTree>
    <p:extLst>
      <p:ext uri="{BB962C8B-B14F-4D97-AF65-F5344CB8AC3E}">
        <p14:creationId xmlns:p14="http://schemas.microsoft.com/office/powerpoint/2010/main" val="1610272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p:spPr>
        <p:txBody>
          <a:bodyPr/>
          <a:lstStyle/>
          <a:p>
            <a:r>
              <a:rPr lang="en-GB" noProof="0" dirty="0"/>
              <a:t>Fees for Sole Traders (Markers Payroll)</a:t>
            </a:r>
          </a:p>
        </p:txBody>
      </p:sp>
      <p:sp>
        <p:nvSpPr>
          <p:cNvPr id="3" name="Content Placeholder 2"/>
          <p:cNvSpPr>
            <a:spLocks noGrp="1"/>
          </p:cNvSpPr>
          <p:nvPr>
            <p:ph idx="1"/>
          </p:nvPr>
        </p:nvSpPr>
        <p:spPr>
          <a:xfrm>
            <a:off x="838199" y="1825625"/>
            <a:ext cx="10935789" cy="4351338"/>
          </a:xfrm>
        </p:spPr>
        <p:txBody>
          <a:bodyPr>
            <a:normAutofit/>
          </a:bodyPr>
          <a:lstStyle/>
          <a:p>
            <a:r>
              <a:rPr lang="en-GB" sz="1600" dirty="0">
                <a:latin typeface="Arial" panose="020B0604020202020204" pitchFamily="34" charset="0"/>
              </a:rPr>
              <a:t>Fees will now be claimed through the payroll system</a:t>
            </a:r>
          </a:p>
          <a:p>
            <a:r>
              <a:rPr lang="en-GB" sz="1600" dirty="0">
                <a:latin typeface="Arial" panose="020B0604020202020204" pitchFamily="34" charset="0"/>
              </a:rPr>
              <a:t>Gross fee has 12.07% holiday pay added (i.e. £1,000 earned, holiday pay will be accrued at £120.70)</a:t>
            </a:r>
          </a:p>
          <a:p>
            <a:r>
              <a:rPr lang="en-GB" sz="1600" dirty="0">
                <a:latin typeface="Arial" panose="020B0604020202020204" pitchFamily="34" charset="0"/>
              </a:rPr>
              <a:t>There is an entitlement to Pension</a:t>
            </a:r>
          </a:p>
          <a:p>
            <a:r>
              <a:rPr lang="en-GB" sz="1600" dirty="0">
                <a:latin typeface="Arial" panose="020B0604020202020204" pitchFamily="34" charset="0"/>
              </a:rPr>
              <a:t>Statutory payments will apply as per HMRC guidelines</a:t>
            </a:r>
          </a:p>
          <a:p>
            <a:r>
              <a:rPr lang="en-GB" sz="1600" dirty="0">
                <a:latin typeface="Arial" panose="020B0604020202020204" pitchFamily="34" charset="0"/>
              </a:rPr>
              <a:t>ICAEW pay the Employers NIC amount</a:t>
            </a:r>
          </a:p>
          <a:p>
            <a:r>
              <a:rPr lang="en-GB" sz="1600" dirty="0">
                <a:latin typeface="Arial" panose="020B0604020202020204" pitchFamily="34" charset="0"/>
              </a:rPr>
              <a:t>Employees NIC and PAYE will be deducted through the payroll system</a:t>
            </a:r>
          </a:p>
        </p:txBody>
      </p:sp>
    </p:spTree>
    <p:extLst>
      <p:ext uri="{BB962C8B-B14F-4D97-AF65-F5344CB8AC3E}">
        <p14:creationId xmlns:p14="http://schemas.microsoft.com/office/powerpoint/2010/main" val="3320318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5470-688A-4025-9635-3DBC77AA4C2B}"/>
              </a:ext>
            </a:extLst>
          </p:cNvPr>
          <p:cNvSpPr>
            <a:spLocks noGrp="1"/>
          </p:cNvSpPr>
          <p:nvPr>
            <p:ph type="title"/>
          </p:nvPr>
        </p:nvSpPr>
        <p:spPr>
          <a:xfrm>
            <a:off x="838199" y="365125"/>
            <a:ext cx="10935789" cy="1325563"/>
          </a:xfrm>
        </p:spPr>
        <p:txBody>
          <a:bodyPr/>
          <a:lstStyle/>
          <a:p>
            <a:r>
              <a:rPr lang="en-GB" dirty="0"/>
              <a:t>Fees for Intermediaries (IR35 Payroll)</a:t>
            </a:r>
          </a:p>
        </p:txBody>
      </p:sp>
      <p:sp>
        <p:nvSpPr>
          <p:cNvPr id="3" name="Content Placeholder 2">
            <a:extLst>
              <a:ext uri="{FF2B5EF4-FFF2-40B4-BE49-F238E27FC236}">
                <a16:creationId xmlns:a16="http://schemas.microsoft.com/office/drawing/2014/main" id="{5391D709-13DC-4557-A974-80BB6A5AE8E9}"/>
              </a:ext>
            </a:extLst>
          </p:cNvPr>
          <p:cNvSpPr>
            <a:spLocks noGrp="1"/>
          </p:cNvSpPr>
          <p:nvPr>
            <p:ph idx="1"/>
          </p:nvPr>
        </p:nvSpPr>
        <p:spPr>
          <a:xfrm>
            <a:off x="838199" y="1825625"/>
            <a:ext cx="10935789" cy="4351338"/>
          </a:xfrm>
        </p:spPr>
        <p:txBody>
          <a:bodyPr>
            <a:normAutofit/>
          </a:bodyPr>
          <a:lstStyle/>
          <a:p>
            <a:r>
              <a:rPr lang="en-GB" sz="1600" dirty="0">
                <a:latin typeface="Arial" panose="020B0604020202020204" pitchFamily="34" charset="0"/>
              </a:rPr>
              <a:t>These will be processed through the IR35 payroll</a:t>
            </a:r>
          </a:p>
          <a:p>
            <a:r>
              <a:rPr lang="en-GB" sz="1600" dirty="0">
                <a:latin typeface="Arial" panose="020B0604020202020204" pitchFamily="34" charset="0"/>
              </a:rPr>
              <a:t>There is no holiday pay or pension entitlement</a:t>
            </a:r>
          </a:p>
          <a:p>
            <a:r>
              <a:rPr lang="en-GB" sz="1600" dirty="0">
                <a:latin typeface="Arial" panose="020B0604020202020204" pitchFamily="34" charset="0"/>
              </a:rPr>
              <a:t>PAYE and Employees NIC will be deducted through the payroll</a:t>
            </a:r>
          </a:p>
          <a:p>
            <a:r>
              <a:rPr lang="en-GB" sz="1600" dirty="0">
                <a:latin typeface="Arial" panose="020B0604020202020204" pitchFamily="34" charset="0"/>
              </a:rPr>
              <a:t>Employers NIC will be paid by ICAEW</a:t>
            </a:r>
          </a:p>
        </p:txBody>
      </p:sp>
    </p:spTree>
    <p:extLst>
      <p:ext uri="{BB962C8B-B14F-4D97-AF65-F5344CB8AC3E}">
        <p14:creationId xmlns:p14="http://schemas.microsoft.com/office/powerpoint/2010/main" val="2345264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E7A9-7283-4518-9C32-47D1D46A9E6C}"/>
              </a:ext>
            </a:extLst>
          </p:cNvPr>
          <p:cNvSpPr>
            <a:spLocks noGrp="1"/>
          </p:cNvSpPr>
          <p:nvPr>
            <p:ph type="title"/>
          </p:nvPr>
        </p:nvSpPr>
        <p:spPr>
          <a:xfrm>
            <a:off x="838199" y="365125"/>
            <a:ext cx="10935789" cy="1325563"/>
          </a:xfrm>
        </p:spPr>
        <p:txBody>
          <a:bodyPr/>
          <a:lstStyle/>
          <a:p>
            <a:r>
              <a:rPr lang="en-GB" dirty="0"/>
              <a:t>Markers Payroll</a:t>
            </a:r>
          </a:p>
        </p:txBody>
      </p:sp>
      <p:sp>
        <p:nvSpPr>
          <p:cNvPr id="3" name="Content Placeholder 2">
            <a:extLst>
              <a:ext uri="{FF2B5EF4-FFF2-40B4-BE49-F238E27FC236}">
                <a16:creationId xmlns:a16="http://schemas.microsoft.com/office/drawing/2014/main" id="{7A671465-D1F8-423A-82A1-318CC093EBEE}"/>
              </a:ext>
            </a:extLst>
          </p:cNvPr>
          <p:cNvSpPr>
            <a:spLocks noGrp="1"/>
          </p:cNvSpPr>
          <p:nvPr>
            <p:ph idx="1"/>
          </p:nvPr>
        </p:nvSpPr>
        <p:spPr>
          <a:xfrm>
            <a:off x="838199" y="1825625"/>
            <a:ext cx="10935789" cy="4351338"/>
          </a:xfrm>
        </p:spPr>
        <p:txBody>
          <a:bodyPr/>
          <a:lstStyle/>
          <a:p>
            <a:r>
              <a:rPr lang="en-GB" sz="1600" dirty="0">
                <a:latin typeface="Arial" panose="020B0604020202020204" pitchFamily="34" charset="0"/>
              </a:rPr>
              <a:t>Required payroll details will be collected by E&amp;T prior to payroll being set up </a:t>
            </a:r>
          </a:p>
          <a:p>
            <a:r>
              <a:rPr lang="en-GB" sz="1600" dirty="0">
                <a:latin typeface="Arial" panose="020B0604020202020204" pitchFamily="34" charset="0"/>
              </a:rPr>
              <a:t>Once payroll is running employed markers will be invited to log on and create a new password</a:t>
            </a:r>
          </a:p>
          <a:p>
            <a:r>
              <a:rPr lang="en-GB" sz="1600" dirty="0">
                <a:latin typeface="Arial" panose="020B0604020202020204" pitchFamily="34" charset="0"/>
              </a:rPr>
              <a:t>An up to date P45 should be forwarded to payroll on starting your assignment</a:t>
            </a:r>
          </a:p>
          <a:p>
            <a:r>
              <a:rPr lang="en-GB" sz="1600" dirty="0">
                <a:latin typeface="Arial" panose="020B0604020202020204" pitchFamily="34" charset="0"/>
              </a:rPr>
              <a:t>Pay will be agreed in contract and will be input onto the payroll</a:t>
            </a:r>
          </a:p>
          <a:p>
            <a:r>
              <a:rPr lang="en-GB" sz="1600" dirty="0">
                <a:latin typeface="Arial" panose="020B0604020202020204" pitchFamily="34" charset="0"/>
              </a:rPr>
              <a:t>The payroll cut off dates will be advised when submitting the claims, with the payment being the 21st of the month (or nearest work day). Please try to submit the claims as soon as the work is complete, to ensure inclusion in the next pay run.</a:t>
            </a:r>
            <a:endParaRPr lang="en-GB" dirty="0">
              <a:latin typeface="Arial" panose="020B0604020202020204" pitchFamily="34" charset="0"/>
            </a:endParaRPr>
          </a:p>
        </p:txBody>
      </p:sp>
    </p:spTree>
    <p:extLst>
      <p:ext uri="{BB962C8B-B14F-4D97-AF65-F5344CB8AC3E}">
        <p14:creationId xmlns:p14="http://schemas.microsoft.com/office/powerpoint/2010/main" val="240471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ICAEW approach</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lstStyle/>
          <a:p>
            <a:r>
              <a:rPr lang="en-GB" dirty="0">
                <a:latin typeface="Arial" panose="020B0604020202020204" pitchFamily="34" charset="0"/>
              </a:rPr>
              <a:t>ICAEW James Froggatt – Tax Manager</a:t>
            </a:r>
          </a:p>
        </p:txBody>
      </p:sp>
    </p:spTree>
    <p:extLst>
      <p:ext uri="{BB962C8B-B14F-4D97-AF65-F5344CB8AC3E}">
        <p14:creationId xmlns:p14="http://schemas.microsoft.com/office/powerpoint/2010/main" val="2713693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B1D0-D708-4955-BB4B-E4BCAF3C0424}"/>
              </a:ext>
            </a:extLst>
          </p:cNvPr>
          <p:cNvSpPr>
            <a:spLocks noGrp="1"/>
          </p:cNvSpPr>
          <p:nvPr>
            <p:ph type="title"/>
          </p:nvPr>
        </p:nvSpPr>
        <p:spPr>
          <a:xfrm>
            <a:off x="838199" y="365125"/>
            <a:ext cx="10935789" cy="1325563"/>
          </a:xfrm>
        </p:spPr>
        <p:txBody>
          <a:bodyPr/>
          <a:lstStyle/>
          <a:p>
            <a:br>
              <a:rPr lang="en-GB" dirty="0"/>
            </a:br>
            <a:r>
              <a:rPr lang="en-GB" dirty="0"/>
              <a:t>Markers Payroll (continued)</a:t>
            </a:r>
          </a:p>
        </p:txBody>
      </p:sp>
      <p:sp>
        <p:nvSpPr>
          <p:cNvPr id="3" name="Content Placeholder 2">
            <a:extLst>
              <a:ext uri="{FF2B5EF4-FFF2-40B4-BE49-F238E27FC236}">
                <a16:creationId xmlns:a16="http://schemas.microsoft.com/office/drawing/2014/main" id="{541C217A-3180-48D3-BEA5-D945455C5339}"/>
              </a:ext>
            </a:extLst>
          </p:cNvPr>
          <p:cNvSpPr>
            <a:spLocks noGrp="1"/>
          </p:cNvSpPr>
          <p:nvPr>
            <p:ph idx="1"/>
          </p:nvPr>
        </p:nvSpPr>
        <p:spPr>
          <a:xfrm>
            <a:off x="838199" y="1825625"/>
            <a:ext cx="10935789" cy="4351338"/>
          </a:xfrm>
        </p:spPr>
        <p:txBody>
          <a:bodyPr>
            <a:normAutofit/>
          </a:bodyPr>
          <a:lstStyle/>
          <a:p>
            <a:r>
              <a:rPr lang="en-GB" sz="1600" dirty="0">
                <a:latin typeface="Arial" panose="020B0604020202020204" pitchFamily="34" charset="0"/>
              </a:rPr>
              <a:t>On the contract being terminated, the payroll will be kept open until the following pay period for markers to make their claims. </a:t>
            </a:r>
          </a:p>
          <a:p>
            <a:r>
              <a:rPr lang="en-GB" sz="1600" dirty="0">
                <a:latin typeface="Arial" panose="020B0604020202020204" pitchFamily="34" charset="0"/>
              </a:rPr>
              <a:t>After the payroll is closed, claims can still be made via the payroll team, but will not appear on the P45 and will be flagged to HMRC as a payment after leaving</a:t>
            </a:r>
          </a:p>
          <a:p>
            <a:r>
              <a:rPr lang="en-GB" sz="1600" dirty="0">
                <a:latin typeface="Arial" panose="020B0604020202020204" pitchFamily="34" charset="0"/>
              </a:rPr>
              <a:t>A P45 will be issued to the marker</a:t>
            </a:r>
          </a:p>
          <a:p>
            <a:r>
              <a:rPr lang="en-GB" sz="1600" dirty="0">
                <a:latin typeface="Arial" panose="020B0604020202020204" pitchFamily="34" charset="0"/>
              </a:rPr>
              <a:t>Full guidance will be given on how to operate the payroll portal.</a:t>
            </a:r>
          </a:p>
        </p:txBody>
      </p:sp>
    </p:spTree>
    <p:extLst>
      <p:ext uri="{BB962C8B-B14F-4D97-AF65-F5344CB8AC3E}">
        <p14:creationId xmlns:p14="http://schemas.microsoft.com/office/powerpoint/2010/main" val="4011545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40C0-EA4E-4CCB-BE6F-1B5F1A05A1E8}"/>
              </a:ext>
            </a:extLst>
          </p:cNvPr>
          <p:cNvSpPr>
            <a:spLocks noGrp="1"/>
          </p:cNvSpPr>
          <p:nvPr>
            <p:ph type="title"/>
          </p:nvPr>
        </p:nvSpPr>
        <p:spPr>
          <a:xfrm>
            <a:off x="838199" y="365125"/>
            <a:ext cx="10935789" cy="1325563"/>
          </a:xfrm>
        </p:spPr>
        <p:txBody>
          <a:bodyPr anchor="ctr">
            <a:normAutofit/>
          </a:bodyPr>
          <a:lstStyle/>
          <a:p>
            <a:r>
              <a:rPr lang="en-GB" dirty="0"/>
              <a:t>How to make a claim</a:t>
            </a:r>
          </a:p>
        </p:txBody>
      </p:sp>
      <p:pic>
        <p:nvPicPr>
          <p:cNvPr id="6" name="Content Placeholder 5" descr="A screenshot of a computer&#10;&#10;Description automatically generated with low confidence">
            <a:extLst>
              <a:ext uri="{FF2B5EF4-FFF2-40B4-BE49-F238E27FC236}">
                <a16:creationId xmlns:a16="http://schemas.microsoft.com/office/drawing/2014/main" id="{CAF70DFF-D2D2-4049-953E-4669BDE09F12}"/>
              </a:ext>
            </a:extLst>
          </p:cNvPr>
          <p:cNvPicPr>
            <a:picLocks noGrp="1" noChangeAspect="1"/>
          </p:cNvPicPr>
          <p:nvPr>
            <p:ph idx="1"/>
          </p:nvPr>
        </p:nvPicPr>
        <p:blipFill>
          <a:blip r:embed="rId2"/>
          <a:stretch>
            <a:fillRect/>
          </a:stretch>
        </p:blipFill>
        <p:spPr>
          <a:xfrm>
            <a:off x="6435408" y="3368619"/>
            <a:ext cx="5356225" cy="2438925"/>
          </a:xfrm>
        </p:spPr>
      </p:pic>
      <p:pic>
        <p:nvPicPr>
          <p:cNvPr id="4" name="Content Placeholder 3" descr="Graphical user interface, text, application&#10;&#10;Description automatically generated">
            <a:extLst>
              <a:ext uri="{FF2B5EF4-FFF2-40B4-BE49-F238E27FC236}">
                <a16:creationId xmlns:a16="http://schemas.microsoft.com/office/drawing/2014/main" id="{01B52D8A-3967-4185-8460-ECB9B5754C26}"/>
              </a:ext>
            </a:extLst>
          </p:cNvPr>
          <p:cNvPicPr>
            <a:picLocks noGrp="1" noChangeAspect="1"/>
          </p:cNvPicPr>
          <p:nvPr>
            <p:ph idx="12"/>
          </p:nvPr>
        </p:nvPicPr>
        <p:blipFill rotWithShape="1">
          <a:blip r:embed="rId3"/>
          <a:stretch/>
        </p:blipFill>
        <p:spPr>
          <a:xfrm>
            <a:off x="836613" y="2640044"/>
            <a:ext cx="5207000" cy="3167500"/>
          </a:xfrm>
          <a:noFill/>
        </p:spPr>
      </p:pic>
      <p:sp>
        <p:nvSpPr>
          <p:cNvPr id="3" name="TextBox 2">
            <a:extLst>
              <a:ext uri="{FF2B5EF4-FFF2-40B4-BE49-F238E27FC236}">
                <a16:creationId xmlns:a16="http://schemas.microsoft.com/office/drawing/2014/main" id="{19E7555C-5447-405D-990F-F04CCAF53635}"/>
              </a:ext>
            </a:extLst>
          </p:cNvPr>
          <p:cNvSpPr txBox="1"/>
          <p:nvPr/>
        </p:nvSpPr>
        <p:spPr>
          <a:xfrm>
            <a:off x="838199" y="1690688"/>
            <a:ext cx="10935789" cy="686752"/>
          </a:xfrm>
          <a:prstGeom prst="rect">
            <a:avLst/>
          </a:prstGeom>
        </p:spPr>
        <p:txBody>
          <a:bodyPr wrap="none" rtlCol="0">
            <a:normAutofit/>
          </a:bodyPr>
          <a:lstStyle/>
          <a:p>
            <a:pPr algn="l"/>
            <a:r>
              <a:rPr lang="en-GB" dirty="0">
                <a:solidFill>
                  <a:srgbClr val="000000"/>
                </a:solidFill>
                <a:latin typeface="Arial" panose="020B0604020202020204" pitchFamily="34" charset="0"/>
                <a:cs typeface="Arial" panose="020B0604020202020204" pitchFamily="34" charset="0"/>
              </a:rPr>
              <a:t>You will initially be given a username and password when your payroll record is first created, on your </a:t>
            </a:r>
          </a:p>
          <a:p>
            <a:pPr algn="l"/>
            <a:r>
              <a:rPr lang="en-GB" dirty="0">
                <a:solidFill>
                  <a:srgbClr val="000000"/>
                </a:solidFill>
                <a:latin typeface="Arial" panose="020B0604020202020204" pitchFamily="34" charset="0"/>
                <a:cs typeface="Arial" panose="020B0604020202020204" pitchFamily="34" charset="0"/>
              </a:rPr>
              <a:t>first log in you will then be prompted to change your password.</a:t>
            </a:r>
          </a:p>
        </p:txBody>
      </p:sp>
      <p:sp>
        <p:nvSpPr>
          <p:cNvPr id="10" name="TextBox 9">
            <a:extLst>
              <a:ext uri="{FF2B5EF4-FFF2-40B4-BE49-F238E27FC236}">
                <a16:creationId xmlns:a16="http://schemas.microsoft.com/office/drawing/2014/main" id="{E9D6BF61-FE60-497B-A51F-867B57B684BD}"/>
              </a:ext>
            </a:extLst>
          </p:cNvPr>
          <p:cNvSpPr txBox="1"/>
          <p:nvPr/>
        </p:nvSpPr>
        <p:spPr>
          <a:xfrm>
            <a:off x="6418263" y="2640044"/>
            <a:ext cx="4935537" cy="1033748"/>
          </a:xfrm>
          <a:prstGeom prst="rect">
            <a:avLst/>
          </a:prstGeom>
        </p:spPr>
        <p:txBody>
          <a:bodyPr wrap="none" rtlCol="0">
            <a:normAutofit/>
          </a:bodyPr>
          <a:lstStyle/>
          <a:p>
            <a:pPr algn="l"/>
            <a:r>
              <a:rPr lang="en-GB" dirty="0">
                <a:solidFill>
                  <a:srgbClr val="000000"/>
                </a:solidFill>
                <a:latin typeface="Arial" panose="020B0604020202020204" pitchFamily="34" charset="0"/>
                <a:cs typeface="Arial" panose="020B0604020202020204" pitchFamily="34" charset="0"/>
              </a:rPr>
              <a:t>The homepage will contain the payroll cut off dates </a:t>
            </a:r>
          </a:p>
          <a:p>
            <a:pPr algn="l"/>
            <a:r>
              <a:rPr lang="en-GB" dirty="0">
                <a:solidFill>
                  <a:srgbClr val="000000"/>
                </a:solidFill>
                <a:latin typeface="Arial" panose="020B0604020202020204" pitchFamily="34" charset="0"/>
                <a:cs typeface="Arial" panose="020B0604020202020204" pitchFamily="34" charset="0"/>
              </a:rPr>
              <a:t>and the ICAEW Privacy notice:</a:t>
            </a:r>
          </a:p>
        </p:txBody>
      </p:sp>
      <p:sp>
        <p:nvSpPr>
          <p:cNvPr id="11" name="TextBox 10">
            <a:extLst>
              <a:ext uri="{FF2B5EF4-FFF2-40B4-BE49-F238E27FC236}">
                <a16:creationId xmlns:a16="http://schemas.microsoft.com/office/drawing/2014/main" id="{06C66C84-5C52-4974-9A73-B640D60F6F2F}"/>
              </a:ext>
            </a:extLst>
          </p:cNvPr>
          <p:cNvSpPr txBox="1"/>
          <p:nvPr/>
        </p:nvSpPr>
        <p:spPr>
          <a:xfrm>
            <a:off x="5903101" y="2865120"/>
            <a:ext cx="5450699" cy="795907"/>
          </a:xfrm>
          <a:prstGeom prst="rect">
            <a:avLst/>
          </a:prstGeom>
        </p:spPr>
        <p:txBody>
          <a:bodyPr wrap="none" rtlCol="0">
            <a:normAutofit/>
          </a:bodyPr>
          <a:lstStyle/>
          <a:p>
            <a:pPr algn="l"/>
            <a:endParaRPr lang="en-GB" dirty="0">
              <a:solidFill>
                <a:srgbClr val="000000"/>
              </a:solidFill>
              <a:latin typeface="Arial" panose="020B060402020202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862FB948-B00B-4E89-8A1E-87B2466308B5}"/>
              </a:ext>
            </a:extLst>
          </p:cNvPr>
          <p:cNvCxnSpPr/>
          <p:nvPr/>
        </p:nvCxnSpPr>
        <p:spPr>
          <a:xfrm flipH="1">
            <a:off x="3566160" y="2157457"/>
            <a:ext cx="3063240" cy="2007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10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74A7D3D8-2DED-4D61-ACF9-183CF421F356}"/>
              </a:ext>
            </a:extLst>
          </p:cNvPr>
          <p:cNvPicPr>
            <a:picLocks noChangeAspect="1"/>
          </p:cNvPicPr>
          <p:nvPr/>
        </p:nvPicPr>
        <p:blipFill>
          <a:blip r:embed="rId2"/>
          <a:stretch>
            <a:fillRect/>
          </a:stretch>
        </p:blipFill>
        <p:spPr>
          <a:xfrm>
            <a:off x="1000834" y="2293750"/>
            <a:ext cx="4194165" cy="3765858"/>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AB222108-7159-4063-A53E-D8B88A4C3FD6}"/>
              </a:ext>
            </a:extLst>
          </p:cNvPr>
          <p:cNvPicPr>
            <a:picLocks noChangeAspect="1"/>
          </p:cNvPicPr>
          <p:nvPr/>
        </p:nvPicPr>
        <p:blipFill>
          <a:blip r:embed="rId3"/>
          <a:stretch>
            <a:fillRect/>
          </a:stretch>
        </p:blipFill>
        <p:spPr>
          <a:xfrm>
            <a:off x="5964072" y="1708708"/>
            <a:ext cx="5227092" cy="1912817"/>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FF7EDFEC-9446-4EF0-81E7-8C2B25AA6DDC}"/>
              </a:ext>
            </a:extLst>
          </p:cNvPr>
          <p:cNvPicPr>
            <a:picLocks noChangeAspect="1"/>
          </p:cNvPicPr>
          <p:nvPr/>
        </p:nvPicPr>
        <p:blipFill>
          <a:blip r:embed="rId4"/>
          <a:stretch>
            <a:fillRect/>
          </a:stretch>
        </p:blipFill>
        <p:spPr>
          <a:xfrm>
            <a:off x="5964072" y="4017137"/>
            <a:ext cx="5222474" cy="2042470"/>
          </a:xfrm>
          <a:prstGeom prst="rect">
            <a:avLst/>
          </a:prstGeom>
        </p:spPr>
      </p:pic>
      <p:sp>
        <p:nvSpPr>
          <p:cNvPr id="2" name="TextBox 1">
            <a:extLst>
              <a:ext uri="{FF2B5EF4-FFF2-40B4-BE49-F238E27FC236}">
                <a16:creationId xmlns:a16="http://schemas.microsoft.com/office/drawing/2014/main" id="{C9B5DCDD-FA4C-4701-9C3A-B9E66548D0C9}"/>
              </a:ext>
            </a:extLst>
          </p:cNvPr>
          <p:cNvSpPr txBox="1"/>
          <p:nvPr/>
        </p:nvSpPr>
        <p:spPr>
          <a:xfrm>
            <a:off x="1000835" y="798393"/>
            <a:ext cx="4317925" cy="1495355"/>
          </a:xfrm>
          <a:prstGeom prst="rect">
            <a:avLst/>
          </a:prstGeom>
        </p:spPr>
        <p:txBody>
          <a:bodyPr wrap="none" rtlCol="0">
            <a:normAutofit/>
          </a:bodyPr>
          <a:lstStyle/>
          <a:p>
            <a:pPr algn="l"/>
            <a:r>
              <a:rPr lang="en-GB" dirty="0">
                <a:solidFill>
                  <a:srgbClr val="000000"/>
                </a:solidFill>
                <a:latin typeface="Arial" panose="020B0604020202020204" pitchFamily="34" charset="0"/>
                <a:cs typeface="Arial" panose="020B0604020202020204" pitchFamily="34" charset="0"/>
              </a:rPr>
              <a:t>When your statement of works is </a:t>
            </a:r>
          </a:p>
          <a:p>
            <a:pPr algn="l"/>
            <a:r>
              <a:rPr lang="en-GB" dirty="0">
                <a:solidFill>
                  <a:srgbClr val="000000"/>
                </a:solidFill>
                <a:latin typeface="Arial" panose="020B0604020202020204" pitchFamily="34" charset="0"/>
                <a:cs typeface="Arial" panose="020B0604020202020204" pitchFamily="34" charset="0"/>
              </a:rPr>
              <a:t>complete, you will need to log into the </a:t>
            </a:r>
          </a:p>
          <a:p>
            <a:pPr algn="l"/>
            <a:r>
              <a:rPr lang="en-GB" dirty="0">
                <a:solidFill>
                  <a:srgbClr val="000000"/>
                </a:solidFill>
                <a:latin typeface="Arial" panose="020B0604020202020204" pitchFamily="34" charset="0"/>
                <a:cs typeface="Arial" panose="020B0604020202020204" pitchFamily="34" charset="0"/>
              </a:rPr>
              <a:t>payroll portal and make your claim for</a:t>
            </a:r>
          </a:p>
          <a:p>
            <a:pPr algn="l"/>
            <a:r>
              <a:rPr lang="en-GB" dirty="0">
                <a:solidFill>
                  <a:srgbClr val="000000"/>
                </a:solidFill>
                <a:latin typeface="Arial" panose="020B0604020202020204" pitchFamily="34" charset="0"/>
                <a:cs typeface="Arial" panose="020B0604020202020204" pitchFamily="34" charset="0"/>
              </a:rPr>
              <a:t>the agreed fee. The start date of your </a:t>
            </a:r>
          </a:p>
          <a:p>
            <a:pPr algn="l"/>
            <a:r>
              <a:rPr lang="en-GB" dirty="0">
                <a:solidFill>
                  <a:srgbClr val="000000"/>
                </a:solidFill>
                <a:latin typeface="Arial" panose="020B0604020202020204" pitchFamily="34" charset="0"/>
                <a:cs typeface="Arial" panose="020B0604020202020204" pitchFamily="34" charset="0"/>
              </a:rPr>
              <a:t>claim will be the date the claim is entered</a:t>
            </a:r>
          </a:p>
        </p:txBody>
      </p:sp>
      <p:sp>
        <p:nvSpPr>
          <p:cNvPr id="3" name="TextBox 2">
            <a:extLst>
              <a:ext uri="{FF2B5EF4-FFF2-40B4-BE49-F238E27FC236}">
                <a16:creationId xmlns:a16="http://schemas.microsoft.com/office/drawing/2014/main" id="{3B7D1E25-8ECD-46FE-90A0-3956FD695DBA}"/>
              </a:ext>
            </a:extLst>
          </p:cNvPr>
          <p:cNvSpPr txBox="1"/>
          <p:nvPr/>
        </p:nvSpPr>
        <p:spPr>
          <a:xfrm>
            <a:off x="1000835" y="1013264"/>
            <a:ext cx="4194165" cy="1280486"/>
          </a:xfrm>
          <a:prstGeom prst="rect">
            <a:avLst/>
          </a:prstGeom>
        </p:spPr>
        <p:txBody>
          <a:bodyPr wrap="none" rtlCol="0">
            <a:normAutofit/>
          </a:bodyPr>
          <a:lstStyle/>
          <a:p>
            <a:pPr algn="l"/>
            <a:endParaRPr lang="en-GB" dirty="0">
              <a:solidFill>
                <a:srgbClr val="000000"/>
              </a:solidFill>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7F8BAF37-E07B-4DA9-9047-A8121C98DAE8}"/>
              </a:ext>
            </a:extLst>
          </p:cNvPr>
          <p:cNvCxnSpPr/>
          <p:nvPr/>
        </p:nvCxnSpPr>
        <p:spPr>
          <a:xfrm flipH="1">
            <a:off x="3420573" y="2103120"/>
            <a:ext cx="1486707" cy="1325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9980782-88E0-47AE-B670-2BCEC85F47AE}"/>
              </a:ext>
            </a:extLst>
          </p:cNvPr>
          <p:cNvSpPr txBox="1"/>
          <p:nvPr/>
        </p:nvSpPr>
        <p:spPr>
          <a:xfrm>
            <a:off x="5964072" y="714445"/>
            <a:ext cx="5222474" cy="994263"/>
          </a:xfrm>
          <a:prstGeom prst="rect">
            <a:avLst/>
          </a:prstGeom>
        </p:spPr>
        <p:txBody>
          <a:bodyPr wrap="none" rtlCol="0">
            <a:normAutofit/>
          </a:bodyPr>
          <a:lstStyle/>
          <a:p>
            <a:pPr algn="l"/>
            <a:r>
              <a:rPr lang="en-GB" dirty="0">
                <a:solidFill>
                  <a:srgbClr val="000000"/>
                </a:solidFill>
                <a:latin typeface="Arial" panose="020B0604020202020204" pitchFamily="34" charset="0"/>
                <a:cs typeface="Arial" panose="020B0604020202020204" pitchFamily="34" charset="0"/>
              </a:rPr>
              <a:t>Once you have selected to claim ‘service pay’ from </a:t>
            </a:r>
          </a:p>
          <a:p>
            <a:pPr algn="l"/>
            <a:r>
              <a:rPr lang="en-GB" dirty="0">
                <a:solidFill>
                  <a:srgbClr val="000000"/>
                </a:solidFill>
                <a:latin typeface="Arial" panose="020B0604020202020204" pitchFamily="34" charset="0"/>
                <a:cs typeface="Arial" panose="020B0604020202020204" pitchFamily="34" charset="0"/>
              </a:rPr>
              <a:t>the claim template below, you can claim a cash</a:t>
            </a:r>
          </a:p>
          <a:p>
            <a:pPr algn="l"/>
            <a:r>
              <a:rPr lang="en-GB" dirty="0">
                <a:solidFill>
                  <a:srgbClr val="000000"/>
                </a:solidFill>
                <a:latin typeface="Arial" panose="020B0604020202020204" pitchFamily="34" charset="0"/>
                <a:cs typeface="Arial" panose="020B0604020202020204" pitchFamily="34" charset="0"/>
              </a:rPr>
              <a:t>value or a rate (per paper) as preferred.</a:t>
            </a:r>
          </a:p>
        </p:txBody>
      </p:sp>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CC1D054D-7A20-4E9F-BDA0-E7AE898D18B9}"/>
                  </a:ext>
                </a:extLst>
              </p14:cNvPr>
              <p14:cNvContentPartPr/>
              <p14:nvPr/>
            </p14:nvContentPartPr>
            <p14:xfrm>
              <a:off x="12846960" y="2056680"/>
              <a:ext cx="360" cy="360"/>
            </p14:xfrm>
          </p:contentPart>
        </mc:Choice>
        <mc:Fallback xmlns="">
          <p:pic>
            <p:nvPicPr>
              <p:cNvPr id="12" name="Ink 11">
                <a:extLst>
                  <a:ext uri="{FF2B5EF4-FFF2-40B4-BE49-F238E27FC236}">
                    <a16:creationId xmlns:a16="http://schemas.microsoft.com/office/drawing/2014/main" id="{CC1D054D-7A20-4E9F-BDA0-E7AE898D18B9}"/>
                  </a:ext>
                </a:extLst>
              </p:cNvPr>
              <p:cNvPicPr/>
              <p:nvPr/>
            </p:nvPicPr>
            <p:blipFill>
              <a:blip r:embed="rId6"/>
              <a:stretch>
                <a:fillRect/>
              </a:stretch>
            </p:blipFill>
            <p:spPr>
              <a:xfrm>
                <a:off x="12811320" y="1984680"/>
                <a:ext cx="72000" cy="144000"/>
              </a:xfrm>
              <a:prstGeom prst="rect">
                <a:avLst/>
              </a:prstGeom>
            </p:spPr>
          </p:pic>
        </mc:Fallback>
      </mc:AlternateContent>
      <p:cxnSp>
        <p:nvCxnSpPr>
          <p:cNvPr id="13" name="Straight Arrow Connector 12">
            <a:extLst>
              <a:ext uri="{FF2B5EF4-FFF2-40B4-BE49-F238E27FC236}">
                <a16:creationId xmlns:a16="http://schemas.microsoft.com/office/drawing/2014/main" id="{717FA9A4-B076-488C-8655-776AB70A983E}"/>
              </a:ext>
            </a:extLst>
          </p:cNvPr>
          <p:cNvCxnSpPr/>
          <p:nvPr/>
        </p:nvCxnSpPr>
        <p:spPr>
          <a:xfrm flipH="1">
            <a:off x="3886200" y="798393"/>
            <a:ext cx="5821680" cy="3590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358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2FAE84D2-8894-42CB-B219-0172099D0EC6}"/>
              </a:ext>
            </a:extLst>
          </p:cNvPr>
          <p:cNvPicPr>
            <a:picLocks noChangeAspect="1"/>
          </p:cNvPicPr>
          <p:nvPr/>
        </p:nvPicPr>
        <p:blipFill rotWithShape="1">
          <a:blip r:embed="rId2"/>
          <a:srcRect t="32323" r="-2" b="3239"/>
          <a:stretch/>
        </p:blipFill>
        <p:spPr>
          <a:xfrm>
            <a:off x="1494770" y="1874520"/>
            <a:ext cx="9415820" cy="3746544"/>
          </a:xfrm>
          <a:prstGeom prst="rect">
            <a:avLst/>
          </a:prstGeom>
          <a:noFill/>
        </p:spPr>
      </p:pic>
      <p:sp>
        <p:nvSpPr>
          <p:cNvPr id="6" name="TextBox 5">
            <a:extLst>
              <a:ext uri="{FF2B5EF4-FFF2-40B4-BE49-F238E27FC236}">
                <a16:creationId xmlns:a16="http://schemas.microsoft.com/office/drawing/2014/main" id="{B58A09A6-1467-4716-BBE5-C117B5F9AAA1}"/>
              </a:ext>
            </a:extLst>
          </p:cNvPr>
          <p:cNvSpPr txBox="1"/>
          <p:nvPr/>
        </p:nvSpPr>
        <p:spPr>
          <a:xfrm>
            <a:off x="4282440" y="502920"/>
            <a:ext cx="914400" cy="944880"/>
          </a:xfrm>
          <a:prstGeom prst="rect">
            <a:avLst/>
          </a:prstGeom>
        </p:spPr>
        <p:txBody>
          <a:bodyPr wrap="none" rtlCol="0">
            <a:normAutofit/>
          </a:bodyPr>
          <a:lstStyle/>
          <a:p>
            <a:pPr algn="l"/>
            <a:endParaRPr lang="en-GB"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8479F42-3012-492F-B50D-631C6F7E438A}"/>
              </a:ext>
            </a:extLst>
          </p:cNvPr>
          <p:cNvSpPr txBox="1"/>
          <p:nvPr/>
        </p:nvSpPr>
        <p:spPr>
          <a:xfrm>
            <a:off x="1388090" y="929640"/>
            <a:ext cx="9415820" cy="1570968"/>
          </a:xfrm>
          <a:prstGeom prst="rect">
            <a:avLst/>
          </a:prstGeom>
        </p:spPr>
        <p:txBody>
          <a:bodyPr wrap="none" rtlCol="0">
            <a:normAutofit/>
          </a:bodyPr>
          <a:lstStyle/>
          <a:p>
            <a:pPr algn="l"/>
            <a:endParaRPr lang="en-GB" dirty="0">
              <a:solidFill>
                <a:srgbClr val="0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BA76ABD-A293-4DE0-9537-255A7960DD39}"/>
              </a:ext>
            </a:extLst>
          </p:cNvPr>
          <p:cNvSpPr txBox="1"/>
          <p:nvPr/>
        </p:nvSpPr>
        <p:spPr>
          <a:xfrm>
            <a:off x="1388090" y="746760"/>
            <a:ext cx="9415820" cy="944880"/>
          </a:xfrm>
          <a:prstGeom prst="rect">
            <a:avLst/>
          </a:prstGeom>
        </p:spPr>
        <p:txBody>
          <a:bodyPr wrap="none" rtlCol="0">
            <a:normAutofit/>
          </a:bodyPr>
          <a:lstStyle/>
          <a:p>
            <a:pPr algn="l"/>
            <a:r>
              <a:rPr lang="en-GB" dirty="0">
                <a:solidFill>
                  <a:srgbClr val="000000"/>
                </a:solidFill>
                <a:latin typeface="Arial" panose="020B0604020202020204" pitchFamily="34" charset="0"/>
                <a:cs typeface="Arial" panose="020B0604020202020204" pitchFamily="34" charset="0"/>
              </a:rPr>
              <a:t>Once you have completed your claim, the system will ask you to put in your password again</a:t>
            </a:r>
          </a:p>
          <a:p>
            <a:pPr algn="l"/>
            <a:r>
              <a:rPr lang="en-GB" dirty="0">
                <a:solidFill>
                  <a:srgbClr val="000000"/>
                </a:solidFill>
                <a:latin typeface="Arial" panose="020B0604020202020204" pitchFamily="34" charset="0"/>
                <a:cs typeface="Arial" panose="020B0604020202020204" pitchFamily="34" charset="0"/>
              </a:rPr>
              <a:t>(from your original log in) and will also advise you when your claim will be paid. Once the </a:t>
            </a:r>
          </a:p>
          <a:p>
            <a:pPr algn="l"/>
            <a:r>
              <a:rPr lang="en-GB" dirty="0">
                <a:solidFill>
                  <a:srgbClr val="000000"/>
                </a:solidFill>
                <a:latin typeface="Arial" panose="020B0604020202020204" pitchFamily="34" charset="0"/>
                <a:cs typeface="Arial" panose="020B0604020202020204" pitchFamily="34" charset="0"/>
              </a:rPr>
              <a:t>Password has been entered, please select submit.</a:t>
            </a:r>
          </a:p>
        </p:txBody>
      </p:sp>
      <p:cxnSp>
        <p:nvCxnSpPr>
          <p:cNvPr id="11" name="Straight Arrow Connector 10">
            <a:extLst>
              <a:ext uri="{FF2B5EF4-FFF2-40B4-BE49-F238E27FC236}">
                <a16:creationId xmlns:a16="http://schemas.microsoft.com/office/drawing/2014/main" id="{8CD10602-F70A-471A-B273-98DDD43E859C}"/>
              </a:ext>
            </a:extLst>
          </p:cNvPr>
          <p:cNvCxnSpPr/>
          <p:nvPr/>
        </p:nvCxnSpPr>
        <p:spPr>
          <a:xfrm>
            <a:off x="6202680" y="1447800"/>
            <a:ext cx="3962400" cy="3764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236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1429F264-D83F-47C3-BFD9-A48427FD3E05}"/>
              </a:ext>
            </a:extLst>
          </p:cNvPr>
          <p:cNvPicPr>
            <a:picLocks noChangeAspect="1"/>
          </p:cNvPicPr>
          <p:nvPr/>
        </p:nvPicPr>
        <p:blipFill>
          <a:blip r:embed="rId2"/>
          <a:stretch>
            <a:fillRect/>
          </a:stretch>
        </p:blipFill>
        <p:spPr>
          <a:xfrm>
            <a:off x="5424701" y="1251139"/>
            <a:ext cx="5193257" cy="4866470"/>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10AE5A8E-06CE-4154-8B08-65AC2DEB0435}"/>
              </a:ext>
            </a:extLst>
          </p:cNvPr>
          <p:cNvPicPr>
            <a:picLocks noChangeAspect="1"/>
          </p:cNvPicPr>
          <p:nvPr/>
        </p:nvPicPr>
        <p:blipFill>
          <a:blip r:embed="rId3"/>
          <a:stretch>
            <a:fillRect/>
          </a:stretch>
        </p:blipFill>
        <p:spPr>
          <a:xfrm>
            <a:off x="1460995" y="3168854"/>
            <a:ext cx="3505535" cy="2506596"/>
          </a:xfrm>
          <a:prstGeom prst="rect">
            <a:avLst/>
          </a:prstGeom>
        </p:spPr>
      </p:pic>
      <p:sp>
        <p:nvSpPr>
          <p:cNvPr id="2" name="TextBox 1">
            <a:extLst>
              <a:ext uri="{FF2B5EF4-FFF2-40B4-BE49-F238E27FC236}">
                <a16:creationId xmlns:a16="http://schemas.microsoft.com/office/drawing/2014/main" id="{7F07015E-8321-4D35-971B-A4477881530B}"/>
              </a:ext>
            </a:extLst>
          </p:cNvPr>
          <p:cNvSpPr txBox="1"/>
          <p:nvPr/>
        </p:nvSpPr>
        <p:spPr>
          <a:xfrm>
            <a:off x="1460995" y="1182550"/>
            <a:ext cx="3505535" cy="2002610"/>
          </a:xfrm>
          <a:prstGeom prst="rect">
            <a:avLst/>
          </a:prstGeom>
        </p:spPr>
        <p:txBody>
          <a:bodyPr wrap="none" rtlCol="0">
            <a:normAutofit/>
          </a:bodyPr>
          <a:lstStyle/>
          <a:p>
            <a:pPr algn="l"/>
            <a:endParaRPr lang="en-GB"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510AD8D-0E25-4FF7-8B6C-D56053628206}"/>
              </a:ext>
            </a:extLst>
          </p:cNvPr>
          <p:cNvSpPr txBox="1"/>
          <p:nvPr/>
        </p:nvSpPr>
        <p:spPr>
          <a:xfrm>
            <a:off x="1460995" y="1251139"/>
            <a:ext cx="3505535" cy="1994981"/>
          </a:xfrm>
          <a:prstGeom prst="rect">
            <a:avLst/>
          </a:prstGeom>
        </p:spPr>
        <p:txBody>
          <a:bodyPr wrap="none" rtlCol="0">
            <a:normAutofit lnSpcReduction="10000"/>
          </a:bodyPr>
          <a:lstStyle/>
          <a:p>
            <a:pPr algn="just"/>
            <a:r>
              <a:rPr lang="en-GB" dirty="0">
                <a:solidFill>
                  <a:srgbClr val="000000"/>
                </a:solidFill>
                <a:latin typeface="Arial" panose="020B0604020202020204" pitchFamily="34" charset="0"/>
                <a:cs typeface="Arial" panose="020B0604020202020204" pitchFamily="34" charset="0"/>
              </a:rPr>
              <a:t>Once the claim has been </a:t>
            </a:r>
          </a:p>
          <a:p>
            <a:pPr algn="just"/>
            <a:r>
              <a:rPr lang="en-GB" dirty="0">
                <a:solidFill>
                  <a:srgbClr val="000000"/>
                </a:solidFill>
                <a:latin typeface="Arial" panose="020B0604020202020204" pitchFamily="34" charset="0"/>
                <a:cs typeface="Arial" panose="020B0604020202020204" pitchFamily="34" charset="0"/>
              </a:rPr>
              <a:t>authorised you will receive an</a:t>
            </a:r>
          </a:p>
          <a:p>
            <a:pPr algn="just"/>
            <a:r>
              <a:rPr lang="en-GB" dirty="0">
                <a:solidFill>
                  <a:srgbClr val="000000"/>
                </a:solidFill>
                <a:latin typeface="Arial" panose="020B0604020202020204" pitchFamily="34" charset="0"/>
                <a:cs typeface="Arial" panose="020B0604020202020204" pitchFamily="34" charset="0"/>
              </a:rPr>
              <a:t>email notifying you and confirming</a:t>
            </a:r>
          </a:p>
          <a:p>
            <a:pPr algn="just"/>
            <a:r>
              <a:rPr lang="en-GB" dirty="0">
                <a:solidFill>
                  <a:srgbClr val="000000"/>
                </a:solidFill>
                <a:latin typeface="Arial" panose="020B0604020202020204" pitchFamily="34" charset="0"/>
                <a:cs typeface="Arial" panose="020B0604020202020204" pitchFamily="34" charset="0"/>
              </a:rPr>
              <a:t>when you will be paid. You will also</a:t>
            </a:r>
          </a:p>
          <a:p>
            <a:pPr algn="just"/>
            <a:r>
              <a:rPr lang="en-GB" dirty="0">
                <a:solidFill>
                  <a:srgbClr val="000000"/>
                </a:solidFill>
                <a:latin typeface="Arial" panose="020B0604020202020204" pitchFamily="34" charset="0"/>
                <a:cs typeface="Arial" panose="020B0604020202020204" pitchFamily="34" charset="0"/>
              </a:rPr>
              <a:t>be able to search all previous </a:t>
            </a:r>
          </a:p>
          <a:p>
            <a:pPr algn="just"/>
            <a:r>
              <a:rPr lang="en-GB" dirty="0">
                <a:solidFill>
                  <a:srgbClr val="000000"/>
                </a:solidFill>
                <a:latin typeface="Arial" panose="020B0604020202020204" pitchFamily="34" charset="0"/>
                <a:cs typeface="Arial" panose="020B0604020202020204" pitchFamily="34" charset="0"/>
              </a:rPr>
              <a:t>claims using the date range </a:t>
            </a:r>
          </a:p>
          <a:p>
            <a:pPr algn="just"/>
            <a:r>
              <a:rPr lang="en-GB" dirty="0">
                <a:solidFill>
                  <a:srgbClr val="000000"/>
                </a:solidFill>
                <a:latin typeface="Arial" panose="020B0604020202020204" pitchFamily="34" charset="0"/>
                <a:cs typeface="Arial" panose="020B0604020202020204" pitchFamily="34" charset="0"/>
              </a:rPr>
              <a:t>function:</a:t>
            </a:r>
          </a:p>
        </p:txBody>
      </p:sp>
      <p:cxnSp>
        <p:nvCxnSpPr>
          <p:cNvPr id="7" name="Straight Arrow Connector 6">
            <a:extLst>
              <a:ext uri="{FF2B5EF4-FFF2-40B4-BE49-F238E27FC236}">
                <a16:creationId xmlns:a16="http://schemas.microsoft.com/office/drawing/2014/main" id="{DEE0D998-10C1-4B45-91F9-01AAC5F5039C}"/>
              </a:ext>
            </a:extLst>
          </p:cNvPr>
          <p:cNvCxnSpPr/>
          <p:nvPr/>
        </p:nvCxnSpPr>
        <p:spPr>
          <a:xfrm flipV="1">
            <a:off x="2301240" y="2194560"/>
            <a:ext cx="344424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445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Q&amp;A</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lstStyle/>
          <a:p>
            <a:r>
              <a:rPr lang="en-GB" dirty="0">
                <a:latin typeface="Arial" panose="020B0604020202020204" pitchFamily="34" charset="0"/>
              </a:rPr>
              <a:t>ICAEW Shaun Robertson – Director, Education and Qualifications </a:t>
            </a:r>
          </a:p>
        </p:txBody>
      </p:sp>
    </p:spTree>
    <p:extLst>
      <p:ext uri="{BB962C8B-B14F-4D97-AF65-F5344CB8AC3E}">
        <p14:creationId xmlns:p14="http://schemas.microsoft.com/office/powerpoint/2010/main" val="4152241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Final words / Next steps</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lstStyle/>
          <a:p>
            <a:r>
              <a:rPr lang="en-GB" dirty="0">
                <a:latin typeface="Arial" panose="020B0604020202020204" pitchFamily="34" charset="0"/>
              </a:rPr>
              <a:t>ICAEW Helen Carter – Head of Central Operations</a:t>
            </a:r>
          </a:p>
        </p:txBody>
      </p:sp>
    </p:spTree>
    <p:extLst>
      <p:ext uri="{BB962C8B-B14F-4D97-AF65-F5344CB8AC3E}">
        <p14:creationId xmlns:p14="http://schemas.microsoft.com/office/powerpoint/2010/main" val="736620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EE5C1-4750-4C14-A578-D67848E7238E}"/>
              </a:ext>
            </a:extLst>
          </p:cNvPr>
          <p:cNvSpPr>
            <a:spLocks noGrp="1"/>
          </p:cNvSpPr>
          <p:nvPr>
            <p:ph type="body" sz="quarter" idx="10"/>
          </p:nvPr>
        </p:nvSpPr>
        <p:spPr>
          <a:xfrm>
            <a:off x="11563200" y="6490800"/>
            <a:ext cx="587441" cy="363600"/>
          </a:xfrm>
        </p:spPr>
        <p:txBody>
          <a:bodyPr/>
          <a:lstStyle/>
          <a:p>
            <a:r>
              <a:rPr lang="en-GB" dirty="0"/>
              <a:t>2021</a:t>
            </a:r>
          </a:p>
        </p:txBody>
      </p:sp>
    </p:spTree>
    <p:extLst>
      <p:ext uri="{BB962C8B-B14F-4D97-AF65-F5344CB8AC3E}">
        <p14:creationId xmlns:p14="http://schemas.microsoft.com/office/powerpoint/2010/main" val="203137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1ECE-B204-4207-8551-71E395A2ACDF}"/>
              </a:ext>
            </a:extLst>
          </p:cNvPr>
          <p:cNvSpPr>
            <a:spLocks noGrp="1"/>
          </p:cNvSpPr>
          <p:nvPr>
            <p:ph type="title"/>
          </p:nvPr>
        </p:nvSpPr>
        <p:spPr>
          <a:xfrm>
            <a:off x="838199" y="365125"/>
            <a:ext cx="10935789" cy="1325563"/>
          </a:xfrm>
        </p:spPr>
        <p:txBody>
          <a:bodyPr/>
          <a:lstStyle/>
          <a:p>
            <a:r>
              <a:rPr lang="en-GB" dirty="0"/>
              <a:t>Employment Status History</a:t>
            </a:r>
          </a:p>
        </p:txBody>
      </p:sp>
      <p:sp>
        <p:nvSpPr>
          <p:cNvPr id="3" name="Content Placeholder 2">
            <a:extLst>
              <a:ext uri="{FF2B5EF4-FFF2-40B4-BE49-F238E27FC236}">
                <a16:creationId xmlns:a16="http://schemas.microsoft.com/office/drawing/2014/main" id="{1BCC4115-527D-44D7-9B8D-E6EA18CE7964}"/>
              </a:ext>
            </a:extLst>
          </p:cNvPr>
          <p:cNvSpPr>
            <a:spLocks noGrp="1"/>
          </p:cNvSpPr>
          <p:nvPr>
            <p:ph idx="1"/>
          </p:nvPr>
        </p:nvSpPr>
        <p:spPr>
          <a:xfrm>
            <a:off x="838199" y="1825625"/>
            <a:ext cx="10935789" cy="4351338"/>
          </a:xfrm>
        </p:spPr>
        <p:txBody>
          <a:bodyPr>
            <a:normAutofit/>
          </a:bodyPr>
          <a:lstStyle/>
          <a:p>
            <a:r>
              <a:rPr lang="en-GB" sz="1700" dirty="0">
                <a:latin typeface="Arial" panose="020B0604020202020204" pitchFamily="34" charset="0"/>
              </a:rPr>
              <a:t>Over the last 5 years, there has been a tightening of legislation, case law and HMRC attitudes in relation to intermediaries and off-payroll workers.</a:t>
            </a:r>
          </a:p>
          <a:p>
            <a:r>
              <a:rPr lang="en-GB" sz="1700" dirty="0">
                <a:latin typeface="Arial" panose="020B0604020202020204" pitchFamily="34" charset="0"/>
              </a:rPr>
              <a:t>This included</a:t>
            </a:r>
          </a:p>
          <a:p>
            <a:r>
              <a:rPr lang="en-GB" sz="1700" dirty="0">
                <a:latin typeface="Arial" panose="020B0604020202020204" pitchFamily="34" charset="0"/>
              </a:rPr>
              <a:t>New legislation on intermediaries (first in the public and from 1st April 2021 in the private sector)</a:t>
            </a:r>
          </a:p>
          <a:p>
            <a:r>
              <a:rPr lang="en-GB" sz="1700" dirty="0">
                <a:latin typeface="Arial" panose="020B0604020202020204" pitchFamily="34" charset="0"/>
              </a:rPr>
              <a:t>New case law on employment status</a:t>
            </a:r>
          </a:p>
          <a:p>
            <a:r>
              <a:rPr lang="en-GB" sz="1700" dirty="0">
                <a:latin typeface="Arial" panose="020B0604020202020204" pitchFamily="34" charset="0"/>
              </a:rPr>
              <a:t>New case law on tax relating to employment status</a:t>
            </a:r>
          </a:p>
          <a:p>
            <a:r>
              <a:rPr lang="en-GB" sz="1700" dirty="0">
                <a:latin typeface="Arial" panose="020B0604020202020204" pitchFamily="34" charset="0"/>
              </a:rPr>
              <a:t>The emphasis has changed from contractors determining their own employment and tax status to the client determining the employment and tax status of the contractor</a:t>
            </a:r>
          </a:p>
          <a:p>
            <a:endParaRPr lang="en-GB" dirty="0">
              <a:latin typeface="Arial" panose="020B0604020202020204" pitchFamily="34" charset="0"/>
            </a:endParaRPr>
          </a:p>
        </p:txBody>
      </p:sp>
    </p:spTree>
    <p:extLst>
      <p:ext uri="{BB962C8B-B14F-4D97-AF65-F5344CB8AC3E}">
        <p14:creationId xmlns:p14="http://schemas.microsoft.com/office/powerpoint/2010/main" val="331283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213C-F24E-4D62-9385-26A2BFCCE686}"/>
              </a:ext>
            </a:extLst>
          </p:cNvPr>
          <p:cNvSpPr>
            <a:spLocks noGrp="1"/>
          </p:cNvSpPr>
          <p:nvPr>
            <p:ph type="title"/>
          </p:nvPr>
        </p:nvSpPr>
        <p:spPr>
          <a:xfrm>
            <a:off x="838199" y="365125"/>
            <a:ext cx="10935789" cy="1325563"/>
          </a:xfrm>
        </p:spPr>
        <p:txBody>
          <a:bodyPr/>
          <a:lstStyle/>
          <a:p>
            <a:r>
              <a:rPr lang="en-GB" dirty="0"/>
              <a:t>ICAEW Response</a:t>
            </a:r>
          </a:p>
        </p:txBody>
      </p:sp>
      <p:sp>
        <p:nvSpPr>
          <p:cNvPr id="3" name="Content Placeholder 2">
            <a:extLst>
              <a:ext uri="{FF2B5EF4-FFF2-40B4-BE49-F238E27FC236}">
                <a16:creationId xmlns:a16="http://schemas.microsoft.com/office/drawing/2014/main" id="{2218DC35-70DB-4414-8360-4C66EBE43A9A}"/>
              </a:ext>
            </a:extLst>
          </p:cNvPr>
          <p:cNvSpPr>
            <a:spLocks noGrp="1"/>
          </p:cNvSpPr>
          <p:nvPr>
            <p:ph idx="1"/>
          </p:nvPr>
        </p:nvSpPr>
        <p:spPr>
          <a:xfrm>
            <a:off x="838199" y="1825625"/>
            <a:ext cx="10935789" cy="4351338"/>
          </a:xfrm>
        </p:spPr>
        <p:txBody>
          <a:bodyPr/>
          <a:lstStyle/>
          <a:p>
            <a:r>
              <a:rPr lang="en-GB" sz="1600" dirty="0">
                <a:latin typeface="Arial" panose="020B0604020202020204" pitchFamily="34" charset="0"/>
              </a:rPr>
              <a:t>With the change of emphasis, there was a potential multi- million pound risk identified if ICAEW did not  apply the correct employment status to all its contractors</a:t>
            </a:r>
          </a:p>
          <a:p>
            <a:r>
              <a:rPr lang="en-GB" sz="1600" dirty="0">
                <a:latin typeface="Arial" panose="020B0604020202020204" pitchFamily="34" charset="0"/>
              </a:rPr>
              <a:t> To protect the ICAEW, a review was undertaken (starting in January 2020) of the employment status of all ICAEW intermediaries, contractors and off-payroll workers</a:t>
            </a:r>
          </a:p>
          <a:p>
            <a:endParaRPr lang="en-GB" dirty="0">
              <a:latin typeface="Arial" panose="020B0604020202020204" pitchFamily="34" charset="0"/>
            </a:endParaRPr>
          </a:p>
          <a:p>
            <a:endParaRPr lang="en-GB" dirty="0">
              <a:latin typeface="Arial" panose="020B0604020202020204" pitchFamily="34" charset="0"/>
            </a:endParaRPr>
          </a:p>
          <a:p>
            <a:pPr marL="0" indent="0">
              <a:buNone/>
            </a:pPr>
            <a:endParaRPr lang="en-GB" dirty="0">
              <a:latin typeface="Arial" panose="020B0604020202020204" pitchFamily="34" charset="0"/>
            </a:endParaRPr>
          </a:p>
        </p:txBody>
      </p:sp>
    </p:spTree>
    <p:extLst>
      <p:ext uri="{BB962C8B-B14F-4D97-AF65-F5344CB8AC3E}">
        <p14:creationId xmlns:p14="http://schemas.microsoft.com/office/powerpoint/2010/main" val="4508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F3C5-8EB2-4022-8FE5-1937BF92E511}"/>
              </a:ext>
            </a:extLst>
          </p:cNvPr>
          <p:cNvSpPr>
            <a:spLocks noGrp="1"/>
          </p:cNvSpPr>
          <p:nvPr>
            <p:ph type="title"/>
          </p:nvPr>
        </p:nvSpPr>
        <p:spPr>
          <a:xfrm>
            <a:off x="838199" y="365125"/>
            <a:ext cx="10935789" cy="1325563"/>
          </a:xfrm>
        </p:spPr>
        <p:txBody>
          <a:bodyPr/>
          <a:lstStyle/>
          <a:p>
            <a:r>
              <a:rPr lang="en-GB" dirty="0"/>
              <a:t>ICAEW Decision</a:t>
            </a:r>
          </a:p>
        </p:txBody>
      </p:sp>
      <p:sp>
        <p:nvSpPr>
          <p:cNvPr id="3" name="Content Placeholder 2">
            <a:extLst>
              <a:ext uri="{FF2B5EF4-FFF2-40B4-BE49-F238E27FC236}">
                <a16:creationId xmlns:a16="http://schemas.microsoft.com/office/drawing/2014/main" id="{85C16847-5113-4BF5-AF21-56317CB390E2}"/>
              </a:ext>
            </a:extLst>
          </p:cNvPr>
          <p:cNvSpPr>
            <a:spLocks noGrp="1"/>
          </p:cNvSpPr>
          <p:nvPr>
            <p:ph idx="1"/>
          </p:nvPr>
        </p:nvSpPr>
        <p:spPr>
          <a:xfrm>
            <a:off x="838199" y="1825625"/>
            <a:ext cx="10935789" cy="4351338"/>
          </a:xfrm>
        </p:spPr>
        <p:txBody>
          <a:bodyPr>
            <a:normAutofit/>
          </a:bodyPr>
          <a:lstStyle/>
          <a:p>
            <a:r>
              <a:rPr lang="en-GB" sz="1600" dirty="0">
                <a:latin typeface="Arial" panose="020B0604020202020204" pitchFamily="34" charset="0"/>
              </a:rPr>
              <a:t>Employment law and the resulting tax treatment as a result of case law is very subjective  so the decision with regard or Markers was a difficult one and not taken lightly with continuous consultation throughout the ICAEW.</a:t>
            </a:r>
          </a:p>
          <a:p>
            <a:r>
              <a:rPr lang="en-GB" sz="1600" dirty="0">
                <a:latin typeface="Arial" panose="020B0604020202020204" pitchFamily="34" charset="0"/>
              </a:rPr>
              <a:t>Third party advice was sought from Altor Solicitors on Employment Law and Deloitte on tax aspects.</a:t>
            </a:r>
          </a:p>
          <a:p>
            <a:r>
              <a:rPr lang="en-GB" sz="1600" dirty="0">
                <a:latin typeface="Arial" panose="020B0604020202020204" pitchFamily="34" charset="0"/>
              </a:rPr>
              <a:t>Finally on the balance of risk, considering all factors, it was decided that we could not expose the ICAEW to an HMRC audit resulting in financial and reputational loss.</a:t>
            </a:r>
          </a:p>
          <a:p>
            <a:r>
              <a:rPr lang="en-GB" sz="1600" dirty="0">
                <a:latin typeface="Arial" panose="020B0604020202020204" pitchFamily="34" charset="0"/>
              </a:rPr>
              <a:t>Marker intermediaries will be treated mainly as Inside IR35 and put on an IR35 payroll</a:t>
            </a:r>
          </a:p>
          <a:p>
            <a:r>
              <a:rPr lang="en-GB" sz="1600" dirty="0">
                <a:latin typeface="Arial" panose="020B0604020202020204" pitchFamily="34" charset="0"/>
              </a:rPr>
              <a:t>Markers directly employed by ICAEW will be treated as workers and put on a new Markers payroll</a:t>
            </a:r>
          </a:p>
        </p:txBody>
      </p:sp>
    </p:spTree>
    <p:extLst>
      <p:ext uri="{BB962C8B-B14F-4D97-AF65-F5344CB8AC3E}">
        <p14:creationId xmlns:p14="http://schemas.microsoft.com/office/powerpoint/2010/main" val="182572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Markers Employment Law</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lstStyle/>
          <a:p>
            <a:r>
              <a:rPr lang="en-GB" dirty="0">
                <a:latin typeface="Arial" panose="020B0604020202020204" pitchFamily="34" charset="0"/>
              </a:rPr>
              <a:t>Simon Whysall – Altor Employment Solicitors</a:t>
            </a:r>
          </a:p>
          <a:p>
            <a:pPr marL="0" indent="0">
              <a:buNone/>
            </a:pPr>
            <a:endParaRPr lang="en-GB" dirty="0">
              <a:latin typeface="Arial" panose="020B0604020202020204" pitchFamily="34" charset="0"/>
            </a:endParaRPr>
          </a:p>
        </p:txBody>
      </p:sp>
    </p:spTree>
    <p:extLst>
      <p:ext uri="{BB962C8B-B14F-4D97-AF65-F5344CB8AC3E}">
        <p14:creationId xmlns:p14="http://schemas.microsoft.com/office/powerpoint/2010/main" val="357313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Markers Employment Law</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normAutofit/>
          </a:bodyPr>
          <a:lstStyle/>
          <a:p>
            <a:r>
              <a:rPr lang="en-GB" sz="1700" dirty="0">
                <a:latin typeface="Arial" panose="020B0604020202020204" pitchFamily="34" charset="0"/>
              </a:rPr>
              <a:t>Under current employment law, there are three categories of individuals providing their services in the job market:</a:t>
            </a:r>
          </a:p>
          <a:p>
            <a:r>
              <a:rPr lang="en-GB" sz="1700" dirty="0">
                <a:latin typeface="Arial" panose="020B0604020202020204" pitchFamily="34" charset="0"/>
              </a:rPr>
              <a:t>Employee</a:t>
            </a:r>
          </a:p>
          <a:p>
            <a:r>
              <a:rPr lang="en-GB" sz="1700" dirty="0">
                <a:latin typeface="Arial" panose="020B0604020202020204" pitchFamily="34" charset="0"/>
              </a:rPr>
              <a:t>Worker</a:t>
            </a:r>
          </a:p>
          <a:p>
            <a:r>
              <a:rPr lang="en-GB" sz="1700" dirty="0">
                <a:latin typeface="Arial" panose="020B0604020202020204" pitchFamily="34" charset="0"/>
              </a:rPr>
              <a:t>Self-employed independent contractor</a:t>
            </a:r>
          </a:p>
          <a:p>
            <a:pPr marL="0" indent="0">
              <a:buNone/>
            </a:pPr>
            <a:endParaRPr lang="en-GB" sz="1700" dirty="0">
              <a:latin typeface="Arial" panose="020B0604020202020204" pitchFamily="34" charset="0"/>
            </a:endParaRPr>
          </a:p>
          <a:p>
            <a:r>
              <a:rPr lang="en-GB" sz="1700" dirty="0">
                <a:latin typeface="Arial" panose="020B0604020202020204" pitchFamily="34" charset="0"/>
              </a:rPr>
              <a:t>There are statutory definitions for the first two categories, although these are not comprehensive and the current position has been substantially defined through case law. An individual who is neither an employee nor a worker will be self-employed for employment law purposes.</a:t>
            </a:r>
          </a:p>
          <a:p>
            <a:endParaRPr lang="en-GB" dirty="0">
              <a:latin typeface="Arial" panose="020B0604020202020204" pitchFamily="34" charset="0"/>
            </a:endParaRPr>
          </a:p>
        </p:txBody>
      </p:sp>
    </p:spTree>
    <p:extLst>
      <p:ext uri="{BB962C8B-B14F-4D97-AF65-F5344CB8AC3E}">
        <p14:creationId xmlns:p14="http://schemas.microsoft.com/office/powerpoint/2010/main" val="349317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16003-625F-4882-BB69-E38C9D8E718C}"/>
              </a:ext>
            </a:extLst>
          </p:cNvPr>
          <p:cNvSpPr>
            <a:spLocks noGrp="1"/>
          </p:cNvSpPr>
          <p:nvPr>
            <p:ph type="title"/>
          </p:nvPr>
        </p:nvSpPr>
        <p:spPr>
          <a:xfrm>
            <a:off x="838199" y="365125"/>
            <a:ext cx="10935789" cy="1325563"/>
          </a:xfrm>
        </p:spPr>
        <p:txBody>
          <a:bodyPr/>
          <a:lstStyle/>
          <a:p>
            <a:r>
              <a:rPr lang="en-GB" dirty="0"/>
              <a:t>Markers Employment Law</a:t>
            </a:r>
          </a:p>
        </p:txBody>
      </p:sp>
      <p:sp>
        <p:nvSpPr>
          <p:cNvPr id="7" name="Content Placeholder 6">
            <a:extLst>
              <a:ext uri="{FF2B5EF4-FFF2-40B4-BE49-F238E27FC236}">
                <a16:creationId xmlns:a16="http://schemas.microsoft.com/office/drawing/2014/main" id="{C6E61D6B-7C68-42D1-BC89-D2F9C46800B3}"/>
              </a:ext>
            </a:extLst>
          </p:cNvPr>
          <p:cNvSpPr>
            <a:spLocks noGrp="1"/>
          </p:cNvSpPr>
          <p:nvPr>
            <p:ph idx="1"/>
          </p:nvPr>
        </p:nvSpPr>
        <p:spPr>
          <a:xfrm>
            <a:off x="838199" y="1825625"/>
            <a:ext cx="10935789" cy="4351338"/>
          </a:xfrm>
        </p:spPr>
        <p:txBody>
          <a:bodyPr>
            <a:normAutofit fontScale="92500" lnSpcReduction="10000"/>
          </a:bodyPr>
          <a:lstStyle/>
          <a:p>
            <a:r>
              <a:rPr lang="en-GB" sz="1900" dirty="0">
                <a:latin typeface="Arial" panose="020B0604020202020204" pitchFamily="34" charset="0"/>
              </a:rPr>
              <a:t>"Worker" status reflects the fact that some individuals, while not full-blown employees entitled to the whole range of employment rights, are nevertheless not fully "independent" and not, therefore, self-employed. Workers, correspondingly, enjoy some “employment” benefits e.g. the right to statutory leave under the Working Time Regulations, but do not have the full range of benefits conferred on employees e.g. the right not to be unfairly dismissed.</a:t>
            </a:r>
          </a:p>
          <a:p>
            <a:r>
              <a:rPr lang="en-GB" sz="1900" dirty="0">
                <a:latin typeface="Arial" panose="020B0604020202020204" pitchFamily="34" charset="0"/>
              </a:rPr>
              <a:t> A worker is defined under section 230(3) of Employment Rights Act 1996 as:</a:t>
            </a:r>
          </a:p>
          <a:p>
            <a:pPr lvl="0"/>
            <a:r>
              <a:rPr lang="en-GB" sz="1900" dirty="0">
                <a:latin typeface="Arial" panose="020B0604020202020204" pitchFamily="34" charset="0"/>
              </a:rPr>
              <a:t>"an individual who has entered into or works under (or, where the employment has ceased, worked under):</a:t>
            </a:r>
          </a:p>
          <a:p>
            <a:r>
              <a:rPr lang="en-GB" sz="1900" dirty="0">
                <a:latin typeface="Arial" panose="020B0604020202020204" pitchFamily="34" charset="0"/>
              </a:rPr>
              <a:t>(a) a contract of employment, or</a:t>
            </a:r>
          </a:p>
          <a:p>
            <a:r>
              <a:rPr lang="en-GB" sz="1900" dirty="0">
                <a:latin typeface="Arial" panose="020B0604020202020204" pitchFamily="34" charset="0"/>
              </a:rPr>
              <a:t>(b) any other contract, whether express or implied and (if it is express) whether oral or in writing, whereby the individual undertakes to do or perform personally any work or services for another party to the contract whose status is not by virtue of the contract that of a client or customer of any profession or business undertaking carried on by the individual".</a:t>
            </a:r>
          </a:p>
          <a:p>
            <a:endParaRPr lang="en-GB" dirty="0">
              <a:latin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3310334927"/>
      </p:ext>
    </p:extLst>
  </p:cSld>
  <p:clrMapOvr>
    <a:masterClrMapping/>
  </p:clrMapOvr>
</p:sld>
</file>

<file path=ppt/theme/theme1.xml><?xml version="1.0" encoding="utf-8"?>
<a:theme xmlns:a="http://schemas.openxmlformats.org/drawingml/2006/main" name="Office Theme">
  <a:themeElements>
    <a:clrScheme name="ICAEW Office">
      <a:dk1>
        <a:srgbClr val="000000"/>
      </a:dk1>
      <a:lt1>
        <a:srgbClr val="FFFFFF"/>
      </a:lt1>
      <a:dk2>
        <a:srgbClr val="706F6F"/>
      </a:dk2>
      <a:lt2>
        <a:srgbClr val="E30613"/>
      </a:lt2>
      <a:accent1>
        <a:srgbClr val="A9C47F"/>
      </a:accent1>
      <a:accent2>
        <a:srgbClr val="6BCABA"/>
      </a:accent2>
      <a:accent3>
        <a:srgbClr val="8BD3E6"/>
      </a:accent3>
      <a:accent4>
        <a:srgbClr val="B288B9"/>
      </a:accent4>
      <a:accent5>
        <a:srgbClr val="E6A65D"/>
      </a:accent5>
      <a:accent6>
        <a:srgbClr val="D4E2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normAutofit/>
      </a:bodyPr>
      <a:lstStyle>
        <a:defPPr algn="l">
          <a:defRPr dirty="0" smtClean="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ICAEW_Powerpoint Template.potx" id="{5E209779-15B6-448A-8DAE-D6ECD1E56633}" vid="{CD82D91F-2427-4916-8A96-04D9007490C7}"/>
    </a:ext>
  </a:extLst>
</a:theme>
</file>

<file path=ppt/theme/theme2.xml><?xml version="1.0" encoding="utf-8"?>
<a:theme xmlns:a="http://schemas.openxmlformats.org/drawingml/2006/main" name="ICAEW_Powerpoint Template">
  <a:themeElements>
    <a:clrScheme name="ICAEW Office">
      <a:dk1>
        <a:srgbClr val="000000"/>
      </a:dk1>
      <a:lt1>
        <a:srgbClr val="FFFFFF"/>
      </a:lt1>
      <a:dk2>
        <a:srgbClr val="706F6F"/>
      </a:dk2>
      <a:lt2>
        <a:srgbClr val="E30613"/>
      </a:lt2>
      <a:accent1>
        <a:srgbClr val="A9C47F"/>
      </a:accent1>
      <a:accent2>
        <a:srgbClr val="6BCABA"/>
      </a:accent2>
      <a:accent3>
        <a:srgbClr val="8BD3E6"/>
      </a:accent3>
      <a:accent4>
        <a:srgbClr val="B288B9"/>
      </a:accent4>
      <a:accent5>
        <a:srgbClr val="E6A65D"/>
      </a:accent5>
      <a:accent6>
        <a:srgbClr val="D4E2B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normAutofit/>
      </a:bodyPr>
      <a:lstStyle>
        <a:defPPr algn="l">
          <a:defRPr dirty="0" smtClean="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ICAEW_Powerpoint Template.potx" id="{5E209779-15B6-448A-8DAE-D6ECD1E56633}" vid="{CD82D91F-2427-4916-8A96-04D9007490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ICAEW_Powerpoint Template</Template>
  <TotalTime>905</TotalTime>
  <Words>4048</Words>
  <Application>Microsoft Office PowerPoint</Application>
  <PresentationFormat>Widescreen</PresentationFormat>
  <Paragraphs>208</Paragraphs>
  <Slides>37</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37</vt:i4>
      </vt:variant>
    </vt:vector>
  </HeadingPairs>
  <TitlesOfParts>
    <vt:vector size="41" baseType="lpstr">
      <vt:lpstr>Arial</vt:lpstr>
      <vt:lpstr>Calibri</vt:lpstr>
      <vt:lpstr>Office Theme</vt:lpstr>
      <vt:lpstr>ICAEW_Powerpoint Template</vt:lpstr>
      <vt:lpstr>                Markers’ payment &amp; payroll process   </vt:lpstr>
      <vt:lpstr>Welcome</vt:lpstr>
      <vt:lpstr>ICAEW approach</vt:lpstr>
      <vt:lpstr>Employment Status History</vt:lpstr>
      <vt:lpstr>ICAEW Response</vt:lpstr>
      <vt:lpstr>ICAEW Decision</vt:lpstr>
      <vt:lpstr>Markers Employment Law</vt:lpstr>
      <vt:lpstr>Markers Employment Law</vt:lpstr>
      <vt:lpstr>Markers Employment Law</vt:lpstr>
      <vt:lpstr>Markers Employment Law</vt:lpstr>
      <vt:lpstr>Markers Employment Law</vt:lpstr>
      <vt:lpstr>Markers Pension</vt:lpstr>
      <vt:lpstr>Pensions </vt:lpstr>
      <vt:lpstr>Markers Employment Status Tax</vt:lpstr>
      <vt:lpstr>Markers Employment Status Tax</vt:lpstr>
      <vt:lpstr>Background and current landscape</vt:lpstr>
      <vt:lpstr>Key principles of employment status determined by Case Law</vt:lpstr>
      <vt:lpstr>Key Employment Indicators – Personal Service [RMC limb (i)]</vt:lpstr>
      <vt:lpstr>Key Employment Indicators – ‘Mutuality of Obligation, (“MOO”) [RMC Limb (i)]</vt:lpstr>
      <vt:lpstr>Key Employment Indicators – Control [RMC Limb ii]</vt:lpstr>
      <vt:lpstr>Key Employment Indicators – ‘Other factors’ [RMC Limb (iii)]</vt:lpstr>
      <vt:lpstr>Key Employment Indicators – ‘Other factors’ [RMC Limb (iii)]</vt:lpstr>
      <vt:lpstr>Key Employment Indicators – ‘Other factors’ [RMC Limb (iii)]</vt:lpstr>
      <vt:lpstr>Conclusion – technical analysis</vt:lpstr>
      <vt:lpstr>Conclusion - navigating the practicalities</vt:lpstr>
      <vt:lpstr>Markers Payroll Administration</vt:lpstr>
      <vt:lpstr>Fees for Sole Traders (Markers Payroll)</vt:lpstr>
      <vt:lpstr>Fees for Intermediaries (IR35 Payroll)</vt:lpstr>
      <vt:lpstr>Markers Payroll</vt:lpstr>
      <vt:lpstr> Markers Payroll (continued)</vt:lpstr>
      <vt:lpstr>How to make a claim</vt:lpstr>
      <vt:lpstr>PowerPoint Presentation</vt:lpstr>
      <vt:lpstr>PowerPoint Presentation</vt:lpstr>
      <vt:lpstr>PowerPoint Presentation</vt:lpstr>
      <vt:lpstr>Q&amp;A</vt:lpstr>
      <vt:lpstr>Final words / Next steps</vt:lpstr>
      <vt:lpstr>PowerPoint Presentation</vt:lpstr>
    </vt:vector>
  </TitlesOfParts>
  <Company>ICAEW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dc:title>
  <dc:subject/>
  <dc:creator>Stella Leslie</dc:creator>
  <cp:lastModifiedBy>Stella Leslie</cp:lastModifiedBy>
  <cp:revision>34</cp:revision>
  <cp:lastPrinted>2016-12-19T19:56:25Z</cp:lastPrinted>
  <dcterms:created xsi:type="dcterms:W3CDTF">2021-11-23T10:55:47Z</dcterms:created>
  <dcterms:modified xsi:type="dcterms:W3CDTF">2021-11-25T13:57:17Z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AEW_RERUN">
    <vt:bool>true</vt:bool>
  </property>
  <property fmtid="{D5CDD505-2E9C-101B-9397-08002B2CF9AE}" pid="3" name="ICAEW_PresentationTitle">
    <vt:lpwstr>payroll</vt:lpwstr>
  </property>
  <property fmtid="{D5CDD505-2E9C-101B-9397-08002B2CF9AE}" pid="4" name="ICAEW_Date">
    <vt:lpwstr>&lt;Date&gt;</vt:lpwstr>
  </property>
  <property fmtid="{D5CDD505-2E9C-101B-9397-08002B2CF9AE}" pid="5" name="ICAEW_PresentationSubtitle">
    <vt:lpwstr/>
  </property>
  <property fmtid="{D5CDD505-2E9C-101B-9397-08002B2CF9AE}" pid="6" name="ICAEW_TitleImage">
    <vt:lpwstr>&lt;TitleImage&gt;</vt:lpwstr>
  </property>
  <property fmtid="{D5CDD505-2E9C-101B-9397-08002B2CF9AE}" pid="7" name="RERUN">
    <vt:lpwstr>RERUN</vt:lpwstr>
  </property>
  <property fmtid="{D5CDD505-2E9C-101B-9397-08002B2CF9AE}" pid="8" name="MSIP_Label_ea60d57e-af5b-4752-ac57-3e4f28ca11dc_Enabled">
    <vt:lpwstr>true</vt:lpwstr>
  </property>
  <property fmtid="{D5CDD505-2E9C-101B-9397-08002B2CF9AE}" pid="9" name="MSIP_Label_ea60d57e-af5b-4752-ac57-3e4f28ca11dc_SetDate">
    <vt:lpwstr>2021-11-24T07:10:23Z</vt:lpwstr>
  </property>
  <property fmtid="{D5CDD505-2E9C-101B-9397-08002B2CF9AE}" pid="10" name="MSIP_Label_ea60d57e-af5b-4752-ac57-3e4f28ca11dc_Method">
    <vt:lpwstr>Standard</vt:lpwstr>
  </property>
  <property fmtid="{D5CDD505-2E9C-101B-9397-08002B2CF9AE}" pid="11" name="MSIP_Label_ea60d57e-af5b-4752-ac57-3e4f28ca11dc_Name">
    <vt:lpwstr>ea60d57e-af5b-4752-ac57-3e4f28ca11dc</vt:lpwstr>
  </property>
  <property fmtid="{D5CDD505-2E9C-101B-9397-08002B2CF9AE}" pid="12" name="MSIP_Label_ea60d57e-af5b-4752-ac57-3e4f28ca11dc_SiteId">
    <vt:lpwstr>36da45f1-dd2c-4d1f-af13-5abe46b99921</vt:lpwstr>
  </property>
  <property fmtid="{D5CDD505-2E9C-101B-9397-08002B2CF9AE}" pid="13" name="MSIP_Label_ea60d57e-af5b-4752-ac57-3e4f28ca11dc_ActionId">
    <vt:lpwstr>72f29b8d-6b7f-4ed5-9ae1-f95ab71c7ad5</vt:lpwstr>
  </property>
  <property fmtid="{D5CDD505-2E9C-101B-9397-08002B2CF9AE}" pid="14" name="MSIP_Label_ea60d57e-af5b-4752-ac57-3e4f28ca11dc_ContentBits">
    <vt:lpwstr>0</vt:lpwstr>
  </property>
</Properties>
</file>