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handoutMasterIdLst>
    <p:handoutMasterId r:id="rId31"/>
  </p:handoutMasterIdLst>
  <p:sldIdLst>
    <p:sldId id="256" r:id="rId2"/>
    <p:sldId id="257" r:id="rId3"/>
    <p:sldId id="274" r:id="rId4"/>
    <p:sldId id="275" r:id="rId5"/>
    <p:sldId id="276" r:id="rId6"/>
    <p:sldId id="277" r:id="rId7"/>
    <p:sldId id="278" r:id="rId8"/>
    <p:sldId id="279" r:id="rId9"/>
    <p:sldId id="280" r:id="rId10"/>
    <p:sldId id="281" r:id="rId11"/>
    <p:sldId id="282" r:id="rId12"/>
    <p:sldId id="283" r:id="rId13"/>
    <p:sldId id="284" r:id="rId14"/>
    <p:sldId id="285" r:id="rId15"/>
    <p:sldId id="286" r:id="rId16"/>
    <p:sldId id="287" r:id="rId17"/>
    <p:sldId id="289" r:id="rId18"/>
    <p:sldId id="290" r:id="rId19"/>
    <p:sldId id="291" r:id="rId20"/>
    <p:sldId id="298" r:id="rId21"/>
    <p:sldId id="288" r:id="rId22"/>
    <p:sldId id="292" r:id="rId23"/>
    <p:sldId id="293" r:id="rId24"/>
    <p:sldId id="294" r:id="rId25"/>
    <p:sldId id="297" r:id="rId26"/>
    <p:sldId id="299" r:id="rId27"/>
    <p:sldId id="300" r:id="rId28"/>
    <p:sldId id="267" r:id="rId29"/>
  </p:sldIdLst>
  <p:sldSz cx="9144000" cy="6858000" type="screen4x3"/>
  <p:notesSz cx="6797675" cy="9928225"/>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6F6F"/>
    <a:srgbClr val="C6CA91"/>
    <a:srgbClr val="A7C8C4"/>
    <a:srgbClr val="B1CFDF"/>
    <a:srgbClr val="DDC7D4"/>
    <a:srgbClr val="F1C09D"/>
    <a:srgbClr val="FFE8B6"/>
    <a:srgbClr val="D0C7C4"/>
    <a:srgbClr val="E7B590"/>
    <a:srgbClr val="B5C0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2224" autoAdjust="0"/>
  </p:normalViewPr>
  <p:slideViewPr>
    <p:cSldViewPr snapToGrid="0" snapToObjects="1">
      <p:cViewPr varScale="1">
        <p:scale>
          <a:sx n="105" d="100"/>
          <a:sy n="105" d="100"/>
        </p:scale>
        <p:origin x="1542" y="10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77" d="100"/>
          <a:sy n="77" d="100"/>
        </p:scale>
        <p:origin x="2160"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GB"/>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73CCBD32-3A35-4BC0-B076-CA49BD6FADC9}" type="datetimeFigureOut">
              <a:rPr lang="en-GB"/>
              <a:pPr>
                <a:defRPr/>
              </a:pPr>
              <a:t>20/08/2020</a:t>
            </a:fld>
            <a:endParaRPr lang="en-GB"/>
          </a:p>
        </p:txBody>
      </p:sp>
      <p:sp>
        <p:nvSpPr>
          <p:cNvPr id="4" name="Footer Placehold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GB"/>
          </a:p>
        </p:txBody>
      </p:sp>
      <p:sp>
        <p:nvSpPr>
          <p:cNvPr id="5" name="Slide Number Placehold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C3AEBB82-68AC-4C36-A9BC-114440696703}" type="slidenum">
              <a:rPr lang="en-GB"/>
              <a:pPr>
                <a:defRPr/>
              </a:pPr>
              <a:t>‹#›</a:t>
            </a:fld>
            <a:endParaRPr lang="en-GB"/>
          </a:p>
        </p:txBody>
      </p:sp>
    </p:spTree>
    <p:extLst>
      <p:ext uri="{BB962C8B-B14F-4D97-AF65-F5344CB8AC3E}">
        <p14:creationId xmlns:p14="http://schemas.microsoft.com/office/powerpoint/2010/main" val="3017488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1F3FDEE4-E97C-45A9-831C-2D2EC82E47AC}" type="datetimeFigureOut">
              <a:rPr lang="en-US"/>
              <a:pPr>
                <a:defRPr/>
              </a:pPr>
              <a:t>8/20/2020</a:t>
            </a:fld>
            <a:endParaRPr lang="en-US"/>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54A1594F-7F7F-43DD-9FB8-E866131FAA61}" type="slidenum">
              <a:rPr lang="en-US"/>
              <a:pPr>
                <a:defRPr/>
              </a:pPr>
              <a:t>‹#›</a:t>
            </a:fld>
            <a:endParaRPr lang="en-US"/>
          </a:p>
        </p:txBody>
      </p:sp>
    </p:spTree>
    <p:extLst>
      <p:ext uri="{BB962C8B-B14F-4D97-AF65-F5344CB8AC3E}">
        <p14:creationId xmlns:p14="http://schemas.microsoft.com/office/powerpoint/2010/main" val="192808453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www.legislation.gov.uk/ukpga/2020/12/section/1/enacted#p00216" TargetMode="External"/><Relationship Id="rId7" Type="http://schemas.openxmlformats.org/officeDocument/2006/relationships/hyperlink" Target="https://www.legislation.gov.uk/ukpga/2020/12/section/1/enacted#p00147" TargetMode="External"/><Relationship Id="rId2" Type="http://schemas.openxmlformats.org/officeDocument/2006/relationships/slide" Target="../slides/slide20.xml"/><Relationship Id="rId1" Type="http://schemas.openxmlformats.org/officeDocument/2006/relationships/notesMaster" Target="../notesMasters/notesMaster1.xml"/><Relationship Id="rId6" Type="http://schemas.openxmlformats.org/officeDocument/2006/relationships/hyperlink" Target="https://www.legislation.gov.uk/ukpga/2020/12/section/1/enacted#p00228" TargetMode="External"/><Relationship Id="rId5" Type="http://schemas.openxmlformats.org/officeDocument/2006/relationships/hyperlink" Target="https://www.legislation.gov.uk/ukpga/2020/12/section/1/enacted#p00226" TargetMode="External"/><Relationship Id="rId4" Type="http://schemas.openxmlformats.org/officeDocument/2006/relationships/hyperlink" Target="https://www.legislation.gov.uk/ukpga/2020/12/section/1/enacted#p00218" TargetMode="Externa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s://www.legislation.gov.uk/ukpga/2020/12/schedule/3/enacted#p00703" TargetMode="External"/><Relationship Id="rId2" Type="http://schemas.openxmlformats.org/officeDocument/2006/relationships/slide" Target="../slides/slide27.xml"/><Relationship Id="rId1" Type="http://schemas.openxmlformats.org/officeDocument/2006/relationships/notesMaster" Target="../notesMasters/notesMaster1.xml"/><Relationship Id="rId4" Type="http://schemas.openxmlformats.org/officeDocument/2006/relationships/hyperlink" Target="https://www.legislation.gov.uk/ukpga/2020/12/schedule/3/enacted#p00702" TargetMode="Externa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For some of the 26 questions, more than one of the answers is correct, so your options will not just be is it A, B, C or D</a:t>
            </a:r>
            <a:r>
              <a:rPr lang="en-GB"/>
              <a:t>, but, </a:t>
            </a:r>
            <a:r>
              <a:rPr lang="en-GB" dirty="0"/>
              <a:t>for example may ask is it ‘all of the above; none of the above, 1, 2 and 3 only”.</a:t>
            </a:r>
          </a:p>
          <a:p>
            <a:endParaRPr lang="en-GB" dirty="0"/>
          </a:p>
          <a:p>
            <a:r>
              <a:rPr lang="en-GB" dirty="0"/>
              <a:t>After 30 September 2020, some of the answers to questions may change unless the relaxation provisions are extended.</a:t>
            </a:r>
          </a:p>
          <a:p>
            <a:endParaRPr lang="en-GB" dirty="0"/>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1</a:t>
            </a:fld>
            <a:endParaRPr lang="en-US"/>
          </a:p>
        </p:txBody>
      </p:sp>
    </p:spTree>
    <p:extLst>
      <p:ext uri="{BB962C8B-B14F-4D97-AF65-F5344CB8AC3E}">
        <p14:creationId xmlns:p14="http://schemas.microsoft.com/office/powerpoint/2010/main" val="2703826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10</a:t>
            </a:fld>
            <a:endParaRPr lang="en-US"/>
          </a:p>
        </p:txBody>
      </p:sp>
    </p:spTree>
    <p:extLst>
      <p:ext uri="{BB962C8B-B14F-4D97-AF65-F5344CB8AC3E}">
        <p14:creationId xmlns:p14="http://schemas.microsoft.com/office/powerpoint/2010/main" val="19862836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t>
            </a:r>
          </a:p>
          <a:p>
            <a:r>
              <a:rPr lang="en-GB" dirty="0"/>
              <a:t>Which obviously means a monitor could accept a subsequent formal insolvency appointment.</a:t>
            </a:r>
          </a:p>
          <a:p>
            <a:r>
              <a:rPr lang="en-GB" dirty="0"/>
              <a:t>But the Code of Ethics will apply.</a:t>
            </a:r>
          </a:p>
          <a:p>
            <a:r>
              <a:rPr lang="en-GB" dirty="0"/>
              <a:t>Would any of the following present unmanageable threats?</a:t>
            </a:r>
          </a:p>
          <a:p>
            <a:r>
              <a:rPr lang="en-GB" dirty="0"/>
              <a:t>The immediate change in priority of liabilities in a subsequent liquidation or administration (which may include liabilities to connected persons)?</a:t>
            </a:r>
          </a:p>
          <a:p>
            <a:r>
              <a:rPr lang="en-GB" dirty="0"/>
              <a:t>The advice the monitor gave the company before it entered a moratorium?</a:t>
            </a:r>
          </a:p>
          <a:p>
            <a:r>
              <a:rPr lang="en-GB" dirty="0"/>
              <a:t>The self-review and self-interest threats posed by the monitor role?</a:t>
            </a:r>
          </a:p>
          <a:p>
            <a:r>
              <a:rPr lang="en-GB" dirty="0"/>
              <a:t>Whether the monitor failed to terminate under an obligation to do so (and even recognises the failure)?</a:t>
            </a:r>
          </a:p>
          <a:p>
            <a:r>
              <a:rPr lang="en-GB" dirty="0"/>
              <a:t>Whether the monitor fees merit challenge by an administrator or liquidator? (and how you decide if they merit challenge or not)</a:t>
            </a:r>
          </a:p>
          <a:p>
            <a:r>
              <a:rPr lang="en-GB" dirty="0"/>
              <a:t>Whether the monitor granted permission to make certain payments or grant security, and whether those decisions were appropriate?</a:t>
            </a:r>
          </a:p>
          <a:p>
            <a:r>
              <a:rPr lang="en-GB" dirty="0"/>
              <a:t>Whether there are outstanding monitor fees?</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11</a:t>
            </a:fld>
            <a:endParaRPr lang="en-US"/>
          </a:p>
        </p:txBody>
      </p:sp>
    </p:spTree>
    <p:extLst>
      <p:ext uri="{BB962C8B-B14F-4D97-AF65-F5344CB8AC3E}">
        <p14:creationId xmlns:p14="http://schemas.microsoft.com/office/powerpoint/2010/main" val="40189832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a:p>
            <a:endParaRPr lang="en-GB" dirty="0"/>
          </a:p>
          <a:p>
            <a:r>
              <a:rPr lang="en-GB" dirty="0"/>
              <a:t>And the proposed (monitor) must bond for the gross assets of the company (not just those that may be available for unsecured creditors, including preferential, in any subsequent insolvency.</a:t>
            </a:r>
          </a:p>
          <a:p>
            <a:endParaRPr lang="en-GB" dirty="0"/>
          </a:p>
          <a:p>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12</a:t>
            </a:fld>
            <a:endParaRPr lang="en-US"/>
          </a:p>
        </p:txBody>
      </p:sp>
    </p:spTree>
    <p:extLst>
      <p:ext uri="{BB962C8B-B14F-4D97-AF65-F5344CB8AC3E}">
        <p14:creationId xmlns:p14="http://schemas.microsoft.com/office/powerpoint/2010/main" val="34832115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13</a:t>
            </a:fld>
            <a:endParaRPr lang="en-US"/>
          </a:p>
        </p:txBody>
      </p:sp>
    </p:spTree>
    <p:extLst>
      <p:ext uri="{BB962C8B-B14F-4D97-AF65-F5344CB8AC3E}">
        <p14:creationId xmlns:p14="http://schemas.microsoft.com/office/powerpoint/2010/main" val="17883946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a:t>
            </a:r>
          </a:p>
          <a:p>
            <a:r>
              <a:rPr lang="en-GB" dirty="0"/>
              <a:t>See monitor guidance page 16 &amp; 17</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14</a:t>
            </a:fld>
            <a:endParaRPr lang="en-US"/>
          </a:p>
        </p:txBody>
      </p:sp>
    </p:spTree>
    <p:extLst>
      <p:ext uri="{BB962C8B-B14F-4D97-AF65-F5344CB8AC3E}">
        <p14:creationId xmlns:p14="http://schemas.microsoft.com/office/powerpoint/2010/main" val="17140911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t>
            </a:r>
          </a:p>
          <a:p>
            <a:r>
              <a:rPr lang="en-GB" dirty="0"/>
              <a:t>See monitor guidance page 16 &amp; 17</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15</a:t>
            </a:fld>
            <a:endParaRPr lang="en-US"/>
          </a:p>
        </p:txBody>
      </p:sp>
    </p:spTree>
    <p:extLst>
      <p:ext uri="{BB962C8B-B14F-4D97-AF65-F5344CB8AC3E}">
        <p14:creationId xmlns:p14="http://schemas.microsoft.com/office/powerpoint/2010/main" val="3908117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16</a:t>
            </a:fld>
            <a:endParaRPr lang="en-US"/>
          </a:p>
        </p:txBody>
      </p:sp>
    </p:spTree>
    <p:extLst>
      <p:ext uri="{BB962C8B-B14F-4D97-AF65-F5344CB8AC3E}">
        <p14:creationId xmlns:p14="http://schemas.microsoft.com/office/powerpoint/2010/main" val="14619852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a:p>
            <a:r>
              <a:rPr lang="en-GB" dirty="0"/>
              <a:t>See monitor guidance page 16 &amp; 17</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17</a:t>
            </a:fld>
            <a:endParaRPr lang="en-US"/>
          </a:p>
        </p:txBody>
      </p:sp>
    </p:spTree>
    <p:extLst>
      <p:ext uri="{BB962C8B-B14F-4D97-AF65-F5344CB8AC3E}">
        <p14:creationId xmlns:p14="http://schemas.microsoft.com/office/powerpoint/2010/main" val="33889522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 - False </a:t>
            </a:r>
          </a:p>
          <a:p>
            <a:r>
              <a:rPr lang="en-GB" dirty="0"/>
              <a:t>Deemed consent provisions do not apply to moratoriums</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18</a:t>
            </a:fld>
            <a:endParaRPr lang="en-US"/>
          </a:p>
        </p:txBody>
      </p:sp>
    </p:spTree>
    <p:extLst>
      <p:ext uri="{BB962C8B-B14F-4D97-AF65-F5344CB8AC3E}">
        <p14:creationId xmlns:p14="http://schemas.microsoft.com/office/powerpoint/2010/main" val="20174607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 True</a:t>
            </a:r>
          </a:p>
          <a:p>
            <a:r>
              <a:rPr lang="en-GB" dirty="0"/>
              <a:t>Small debt provisions do not apply to moratoriums, just as deemed consent provisions don’t either.</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19</a:t>
            </a:fld>
            <a:endParaRPr lang="en-US"/>
          </a:p>
        </p:txBody>
      </p:sp>
    </p:spTree>
    <p:extLst>
      <p:ext uri="{BB962C8B-B14F-4D97-AF65-F5344CB8AC3E}">
        <p14:creationId xmlns:p14="http://schemas.microsoft.com/office/powerpoint/2010/main" val="1198403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2</a:t>
            </a:fld>
            <a:endParaRPr lang="en-US"/>
          </a:p>
        </p:txBody>
      </p:sp>
    </p:spTree>
    <p:extLst>
      <p:ext uri="{BB962C8B-B14F-4D97-AF65-F5344CB8AC3E}">
        <p14:creationId xmlns:p14="http://schemas.microsoft.com/office/powerpoint/2010/main" val="30307146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604214"/>
            <a:ext cx="5438140" cy="5237139"/>
          </a:xfrm>
        </p:spPr>
        <p:txBody>
          <a:bodyPr/>
          <a:lstStyle/>
          <a:p>
            <a:r>
              <a:rPr lang="en-GB" dirty="0"/>
              <a:t>C</a:t>
            </a:r>
          </a:p>
          <a:p>
            <a:r>
              <a:rPr lang="en-GB" dirty="0"/>
              <a:t>A28 says:</a:t>
            </a:r>
          </a:p>
          <a:p>
            <a:r>
              <a:rPr lang="en-GB" dirty="0"/>
              <a:t>During a moratorium, the company may make one or more relevant payments to a person that (in total) exceed the specified maximum amount only if—</a:t>
            </a:r>
          </a:p>
          <a:p>
            <a:r>
              <a:rPr lang="en-GB" dirty="0"/>
              <a:t>(a)the monitor consents,</a:t>
            </a:r>
          </a:p>
          <a:p>
            <a:r>
              <a:rPr lang="en-GB" dirty="0"/>
              <a:t>(b)the payment is in pursuance of a court order, or</a:t>
            </a:r>
          </a:p>
          <a:p>
            <a:r>
              <a:rPr lang="en-GB" dirty="0"/>
              <a:t>(c)the payment is required by section </a:t>
            </a:r>
            <a:r>
              <a:rPr lang="en-GB" dirty="0">
                <a:hlinkClick r:id="rId3" tooltip="Go to 1 Moratoriums in Great Britain (1) in "/>
              </a:rPr>
              <a:t>A31</a:t>
            </a:r>
            <a:r>
              <a:rPr lang="en-GB" dirty="0">
                <a:hlinkClick r:id="rId4" tooltip="Go to 1 Moratoriums in Great Britain Disposal of charged property free from charge (1)(3) in "/>
              </a:rPr>
              <a:t>(3)</a:t>
            </a:r>
            <a:r>
              <a:rPr lang="en-GB" dirty="0"/>
              <a:t> or </a:t>
            </a:r>
            <a:r>
              <a:rPr lang="en-GB" dirty="0">
                <a:hlinkClick r:id="rId5" tooltip="Go to 1 Moratoriums in Great Britain (1) in "/>
              </a:rPr>
              <a:t>A32</a:t>
            </a:r>
            <a:r>
              <a:rPr lang="en-GB" dirty="0">
                <a:hlinkClick r:id="rId6" tooltip="Go to 1 Moratoriums in Great Britain Disposal of hire-purchase property (1)(3) in "/>
              </a:rPr>
              <a:t>(3)</a:t>
            </a:r>
            <a:r>
              <a:rPr lang="en-GB" dirty="0"/>
              <a:t>.</a:t>
            </a:r>
          </a:p>
          <a:p>
            <a:r>
              <a:rPr lang="en-GB" dirty="0"/>
              <a:t>(2)In subsection (1)—</a:t>
            </a:r>
          </a:p>
          <a:p>
            <a:r>
              <a:rPr lang="en-GB" dirty="0"/>
              <a:t>“relevant payments” means payments in respect of pre-moratorium debts for which the company has a payment holiday during the moratorium (see section </a:t>
            </a:r>
            <a:r>
              <a:rPr lang="en-GB" dirty="0">
                <a:hlinkClick r:id="rId7" tooltip="Go to 1 Moratoriums in Great Britain (1) in "/>
              </a:rPr>
              <a:t>A18</a:t>
            </a:r>
            <a:r>
              <a:rPr lang="en-GB" dirty="0"/>
              <a:t>); </a:t>
            </a:r>
          </a:p>
          <a:p>
            <a:r>
              <a:rPr lang="en-GB" dirty="0"/>
              <a:t>“specified maximum amount” means an amount equal to the greater of— </a:t>
            </a:r>
          </a:p>
          <a:p>
            <a:r>
              <a:rPr lang="en-GB" dirty="0"/>
              <a:t>(a)</a:t>
            </a:r>
          </a:p>
          <a:p>
            <a:r>
              <a:rPr lang="en-GB" dirty="0"/>
              <a:t>£5000, and </a:t>
            </a:r>
          </a:p>
          <a:p>
            <a:r>
              <a:rPr lang="en-GB" dirty="0"/>
              <a:t>(b)</a:t>
            </a:r>
          </a:p>
          <a:p>
            <a:r>
              <a:rPr lang="en-GB" dirty="0"/>
              <a:t>1% of the value of the debts and other liabilities owed by the company to its unsecured creditors when the moratorium began, to the extent that the amount of such debts and liabilities can be ascertained at that time. </a:t>
            </a:r>
          </a:p>
          <a:p>
            <a:r>
              <a:rPr lang="en-GB" dirty="0"/>
              <a:t>INSS says ‘total payments’ shall not exceed, the above limits, even if grammatically, the legislation may suggest there can be numerous payments to different persons, each not exceeding those limits.</a:t>
            </a:r>
          </a:p>
          <a:p>
            <a:endParaRPr lang="en-GB" dirty="0"/>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20</a:t>
            </a:fld>
            <a:endParaRPr lang="en-US"/>
          </a:p>
        </p:txBody>
      </p:sp>
    </p:spTree>
    <p:extLst>
      <p:ext uri="{BB962C8B-B14F-4D97-AF65-F5344CB8AC3E}">
        <p14:creationId xmlns:p14="http://schemas.microsoft.com/office/powerpoint/2010/main" val="13652265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C</a:t>
            </a:r>
          </a:p>
          <a:p>
            <a:endParaRPr lang="en-GB" b="1" dirty="0"/>
          </a:p>
          <a:p>
            <a:r>
              <a:rPr lang="en-GB" b="1" dirty="0"/>
              <a:t>For the purposes of deciding whether to bring the moratorium to an end under section A38(1)(d) the monitor must disregard</a:t>
            </a:r>
            <a:r>
              <a:rPr lang="en-GB" dirty="0"/>
              <a:t>—</a:t>
            </a:r>
          </a:p>
          <a:p>
            <a:r>
              <a:rPr lang="en-GB" dirty="0"/>
              <a:t> </a:t>
            </a:r>
          </a:p>
          <a:p>
            <a:r>
              <a:rPr lang="en-GB" dirty="0"/>
              <a:t>(a) any debts that the monitor has reasonable grounds for thinking are likely to be paid within 5 days of the decision, and</a:t>
            </a:r>
          </a:p>
          <a:p>
            <a:r>
              <a:rPr lang="en-GB" dirty="0"/>
              <a:t>(b) any debts in respect of which the creditor has agreed to defer payment until a time that is later than the decision.</a:t>
            </a:r>
          </a:p>
          <a:p>
            <a:endParaRPr lang="en-GB" dirty="0"/>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21</a:t>
            </a:fld>
            <a:endParaRPr lang="en-US"/>
          </a:p>
        </p:txBody>
      </p:sp>
    </p:spTree>
    <p:extLst>
      <p:ext uri="{BB962C8B-B14F-4D97-AF65-F5344CB8AC3E}">
        <p14:creationId xmlns:p14="http://schemas.microsoft.com/office/powerpoint/2010/main" val="18593109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C</a:t>
            </a:r>
          </a:p>
          <a:p>
            <a:endParaRPr lang="en-GB" dirty="0"/>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22</a:t>
            </a:fld>
            <a:endParaRPr lang="en-US"/>
          </a:p>
        </p:txBody>
      </p:sp>
    </p:spTree>
    <p:extLst>
      <p:ext uri="{BB962C8B-B14F-4D97-AF65-F5344CB8AC3E}">
        <p14:creationId xmlns:p14="http://schemas.microsoft.com/office/powerpoint/2010/main" val="36401017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23</a:t>
            </a:fld>
            <a:endParaRPr lang="en-US"/>
          </a:p>
        </p:txBody>
      </p:sp>
    </p:spTree>
    <p:extLst>
      <p:ext uri="{BB962C8B-B14F-4D97-AF65-F5344CB8AC3E}">
        <p14:creationId xmlns:p14="http://schemas.microsoft.com/office/powerpoint/2010/main" val="38386499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a:p>
            <a:endParaRPr lang="en-GB" dirty="0"/>
          </a:p>
          <a:p>
            <a:r>
              <a:rPr lang="en-GB" dirty="0"/>
              <a:t>But only until 30 September 2020 under the temporary provisions after which, the first two will be excluded and the third needs a court application </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24</a:t>
            </a:fld>
            <a:endParaRPr lang="en-US"/>
          </a:p>
        </p:txBody>
      </p:sp>
    </p:spTree>
    <p:extLst>
      <p:ext uri="{BB962C8B-B14F-4D97-AF65-F5344CB8AC3E}">
        <p14:creationId xmlns:p14="http://schemas.microsoft.com/office/powerpoint/2010/main" val="38831132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a:p>
            <a:endParaRPr lang="en-GB" dirty="0"/>
          </a:p>
          <a:p>
            <a:r>
              <a:rPr lang="en-GB" dirty="0"/>
              <a:t>INSS Guidance states there is no requirement for the monitor to notify creditors or the Registrar that the moratorium has ended on the expiry of the initial period of 20 business days.</a:t>
            </a:r>
          </a:p>
          <a:p>
            <a:endParaRPr lang="en-GB" dirty="0"/>
          </a:p>
          <a:p>
            <a:r>
              <a:rPr lang="en-GB" dirty="0"/>
              <a:t>What about where a longer moratorium ends through effluxion of time?</a:t>
            </a:r>
          </a:p>
          <a:p>
            <a:r>
              <a:rPr lang="en-GB" dirty="0"/>
              <a:t>And does anyone ever tell the Court, the PPF, </a:t>
            </a:r>
            <a:r>
              <a:rPr lang="en-GB" dirty="0" err="1"/>
              <a:t>tPR</a:t>
            </a:r>
            <a:r>
              <a:rPr lang="en-GB" dirty="0"/>
              <a:t>, FCA or PRA?</a:t>
            </a:r>
          </a:p>
          <a:p>
            <a:endParaRPr lang="en-GB" dirty="0"/>
          </a:p>
          <a:p>
            <a:r>
              <a:rPr lang="en-GB" dirty="0"/>
              <a:t>And why don’t you tell the court when a CVA proposal has been disposed of, a court order deadline has been reached or the company enters another insolvency process?</a:t>
            </a:r>
          </a:p>
          <a:p>
            <a:endParaRPr lang="en-GB" dirty="0"/>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25</a:t>
            </a:fld>
            <a:endParaRPr lang="en-US"/>
          </a:p>
        </p:txBody>
      </p:sp>
    </p:spTree>
    <p:extLst>
      <p:ext uri="{BB962C8B-B14F-4D97-AF65-F5344CB8AC3E}">
        <p14:creationId xmlns:p14="http://schemas.microsoft.com/office/powerpoint/2010/main" val="30536764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26</a:t>
            </a:fld>
            <a:endParaRPr lang="en-US"/>
          </a:p>
        </p:txBody>
      </p:sp>
    </p:spTree>
    <p:extLst>
      <p:ext uri="{BB962C8B-B14F-4D97-AF65-F5344CB8AC3E}">
        <p14:creationId xmlns:p14="http://schemas.microsoft.com/office/powerpoint/2010/main" val="9472845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958"/>
            <a:ext cx="5438140" cy="5026164"/>
          </a:xfrm>
        </p:spPr>
        <p:txBody>
          <a:bodyPr/>
          <a:lstStyle/>
          <a:p>
            <a:r>
              <a:rPr lang="en-GB" dirty="0"/>
              <a:t>D</a:t>
            </a:r>
          </a:p>
          <a:p>
            <a:r>
              <a:rPr lang="en-GB" dirty="0"/>
              <a:t>And note that the </a:t>
            </a:r>
            <a:r>
              <a:rPr lang="en-GB" dirty="0" err="1"/>
              <a:t>ADMr</a:t>
            </a:r>
            <a:r>
              <a:rPr lang="en-GB" dirty="0"/>
              <a:t> MUST make a distribution to those creditors (</a:t>
            </a:r>
            <a:r>
              <a:rPr lang="en-GB" dirty="0" err="1"/>
              <a:t>sch</a:t>
            </a:r>
            <a:r>
              <a:rPr lang="en-GB" dirty="0"/>
              <a:t> 3, para 31):</a:t>
            </a:r>
          </a:p>
          <a:p>
            <a:r>
              <a:rPr lang="en-GB" dirty="0" err="1"/>
              <a:t>Sch</a:t>
            </a:r>
            <a:r>
              <a:rPr lang="en-GB" dirty="0"/>
              <a:t> B1 64a inserted…where a company enters administration before the end of the period of 12 weeks beginning with the day after the end of any moratorium for the company under Part A1. </a:t>
            </a:r>
          </a:p>
          <a:p>
            <a:r>
              <a:rPr lang="en-GB" dirty="0"/>
              <a:t>(2)The administrator must make a distribution to the creditors of the company in respect of—</a:t>
            </a:r>
          </a:p>
          <a:p>
            <a:r>
              <a:rPr lang="en-GB" dirty="0"/>
              <a:t>(a)moratorium debts (within the meaning given by section 174A), and</a:t>
            </a:r>
          </a:p>
          <a:p>
            <a:r>
              <a:rPr lang="en-GB" dirty="0"/>
              <a:t>(b)priority pre-moratorium debts (within the meaning given by section 174A).</a:t>
            </a:r>
          </a:p>
          <a:p>
            <a:r>
              <a:rPr lang="en-GB" dirty="0"/>
              <a:t>(3) A sum payable under sub-paragraph </a:t>
            </a:r>
            <a:r>
              <a:rPr lang="en-GB" dirty="0">
                <a:hlinkClick r:id="rId3" tooltip="Go to 31 Insolvency Act 1986 (3)(2) in SCHEDULE 3"/>
              </a:rPr>
              <a:t>(2)</a:t>
            </a:r>
            <a:r>
              <a:rPr lang="en-GB" dirty="0"/>
              <a:t> is to be paid in priority to—</a:t>
            </a:r>
          </a:p>
          <a:p>
            <a:r>
              <a:rPr lang="en-GB" dirty="0"/>
              <a:t>(a)any security to which paragraph 70 applies or paragraph 115(1) applies;</a:t>
            </a:r>
          </a:p>
          <a:p>
            <a:r>
              <a:rPr lang="en-GB" dirty="0"/>
              <a:t>(b)any sums payable under paragraph 99.</a:t>
            </a:r>
          </a:p>
          <a:p>
            <a:r>
              <a:rPr lang="en-GB" dirty="0"/>
              <a:t>(4)The administrator must realise any property necessary to comply with sub-paragraph </a:t>
            </a:r>
            <a:r>
              <a:rPr lang="en-GB" dirty="0">
                <a:hlinkClick r:id="rId3" tooltip="Go to 31 Insolvency Act 1986 (3)(2) in SCHEDULE 3"/>
              </a:rPr>
              <a:t>(2)</a:t>
            </a:r>
            <a:r>
              <a:rPr lang="en-GB" dirty="0"/>
              <a:t>.</a:t>
            </a:r>
          </a:p>
          <a:p>
            <a:r>
              <a:rPr lang="en-GB" dirty="0"/>
              <a:t>(5)The rules may make provision as to the order in which the moratorium and priority pre-moratorium debts rank among themselves for the purposes of this paragraph in a case where the assets of the company are insufficient to meet them in full.”</a:t>
            </a:r>
          </a:p>
          <a:p>
            <a:r>
              <a:rPr lang="en-GB" dirty="0"/>
              <a:t>(4)In paragraph 65, for sub-paragraph (1) substitute—</a:t>
            </a:r>
          </a:p>
          <a:p>
            <a:r>
              <a:rPr lang="en-GB" dirty="0"/>
              <a:t>“(1)If the assets of a company are sufficient to meet any debts or other liabilities payable under paragraph </a:t>
            </a:r>
            <a:r>
              <a:rPr lang="en-GB" dirty="0">
                <a:hlinkClick r:id="rId4" tooltip="Go to 64A  31 Insolvency Act 1986 (3) in SCHEDULE 3"/>
              </a:rPr>
              <a:t>64A</a:t>
            </a:r>
            <a:r>
              <a:rPr lang="en-GB" dirty="0"/>
              <a:t> in full, the administrator of the company may make a distribution to any other creditor of the company.”</a:t>
            </a:r>
          </a:p>
          <a:p>
            <a:endParaRPr lang="en-GB" dirty="0"/>
          </a:p>
          <a:p>
            <a:endParaRPr lang="en-GB" dirty="0"/>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27</a:t>
            </a:fld>
            <a:endParaRPr lang="en-US"/>
          </a:p>
        </p:txBody>
      </p:sp>
    </p:spTree>
    <p:extLst>
      <p:ext uri="{BB962C8B-B14F-4D97-AF65-F5344CB8AC3E}">
        <p14:creationId xmlns:p14="http://schemas.microsoft.com/office/powerpoint/2010/main" val="30070619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28</a:t>
            </a:fld>
            <a:endParaRPr lang="en-US"/>
          </a:p>
        </p:txBody>
      </p:sp>
    </p:spTree>
    <p:extLst>
      <p:ext uri="{BB962C8B-B14F-4D97-AF65-F5344CB8AC3E}">
        <p14:creationId xmlns:p14="http://schemas.microsoft.com/office/powerpoint/2010/main" val="1132488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3</a:t>
            </a:fld>
            <a:endParaRPr lang="en-US"/>
          </a:p>
        </p:txBody>
      </p:sp>
    </p:spTree>
    <p:extLst>
      <p:ext uri="{BB962C8B-B14F-4D97-AF65-F5344CB8AC3E}">
        <p14:creationId xmlns:p14="http://schemas.microsoft.com/office/powerpoint/2010/main" val="4423922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4</a:t>
            </a:fld>
            <a:endParaRPr lang="en-US"/>
          </a:p>
        </p:txBody>
      </p:sp>
    </p:spTree>
    <p:extLst>
      <p:ext uri="{BB962C8B-B14F-4D97-AF65-F5344CB8AC3E}">
        <p14:creationId xmlns:p14="http://schemas.microsoft.com/office/powerpoint/2010/main" val="2004745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5</a:t>
            </a:fld>
            <a:endParaRPr lang="en-US"/>
          </a:p>
        </p:txBody>
      </p:sp>
    </p:spTree>
    <p:extLst>
      <p:ext uri="{BB962C8B-B14F-4D97-AF65-F5344CB8AC3E}">
        <p14:creationId xmlns:p14="http://schemas.microsoft.com/office/powerpoint/2010/main" val="2515514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6</a:t>
            </a:fld>
            <a:endParaRPr lang="en-US"/>
          </a:p>
        </p:txBody>
      </p:sp>
    </p:spTree>
    <p:extLst>
      <p:ext uri="{BB962C8B-B14F-4D97-AF65-F5344CB8AC3E}">
        <p14:creationId xmlns:p14="http://schemas.microsoft.com/office/powerpoint/2010/main" val="30795122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7</a:t>
            </a:fld>
            <a:endParaRPr lang="en-US"/>
          </a:p>
        </p:txBody>
      </p:sp>
    </p:spTree>
    <p:extLst>
      <p:ext uri="{BB962C8B-B14F-4D97-AF65-F5344CB8AC3E}">
        <p14:creationId xmlns:p14="http://schemas.microsoft.com/office/powerpoint/2010/main" val="37470148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8</a:t>
            </a:fld>
            <a:endParaRPr lang="en-US"/>
          </a:p>
        </p:txBody>
      </p:sp>
    </p:spTree>
    <p:extLst>
      <p:ext uri="{BB962C8B-B14F-4D97-AF65-F5344CB8AC3E}">
        <p14:creationId xmlns:p14="http://schemas.microsoft.com/office/powerpoint/2010/main" val="2079957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9</a:t>
            </a:fld>
            <a:endParaRPr lang="en-US"/>
          </a:p>
        </p:txBody>
      </p:sp>
    </p:spTree>
    <p:extLst>
      <p:ext uri="{BB962C8B-B14F-4D97-AF65-F5344CB8AC3E}">
        <p14:creationId xmlns:p14="http://schemas.microsoft.com/office/powerpoint/2010/main" val="8378338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1">
    <p:bg>
      <p:bgPr>
        <a:solidFill>
          <a:srgbClr val="D0C7C4"/>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4400" b="1" i="1">
                <a:latin typeface="Times New Roman" charset="0"/>
                <a:ea typeface="Times New Roman" charset="0"/>
                <a:cs typeface="Times New Roman"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marR="0" indent="0" algn="l" defTabSz="914400" rtl="0" eaLnBrk="1" fontAlgn="auto" latinLnBrk="0" hangingPunct="1">
              <a:lnSpc>
                <a:spcPct val="114000"/>
              </a:lnSpc>
              <a:spcBef>
                <a:spcPts val="1000"/>
              </a:spcBef>
              <a:spcAft>
                <a:spcPts val="0"/>
              </a:spcAft>
              <a:buClrTx/>
              <a:buSzTx/>
              <a:buFont typeface="Arial"/>
              <a:buNone/>
              <a:tabLst/>
              <a:defRPr sz="18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878255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1906" y="365126"/>
            <a:ext cx="8488586" cy="1325563"/>
          </a:xfrm>
          <a:prstGeom prst="rect">
            <a:avLst/>
          </a:prstGeom>
        </p:spPr>
        <p:txBody>
          <a:bodyPr>
            <a:normAutofit/>
          </a:bodyPr>
          <a:lstStyle>
            <a:lvl1pPr>
              <a:defRPr sz="3600" b="1" i="1">
                <a:latin typeface="Times New Roman" charset="0"/>
                <a:ea typeface="Times New Roman" charset="0"/>
                <a:cs typeface="Times New Roman" charset="0"/>
              </a:defRPr>
            </a:lvl1pPr>
          </a:lstStyle>
          <a:p>
            <a:r>
              <a:rPr lang="en-US"/>
              <a:t>Click to edit Master title style</a:t>
            </a:r>
            <a:endParaRPr lang="en-US" dirty="0"/>
          </a:p>
        </p:txBody>
      </p:sp>
      <p:sp>
        <p:nvSpPr>
          <p:cNvPr id="3" name="Content Placeholder 2"/>
          <p:cNvSpPr>
            <a:spLocks noGrp="1"/>
          </p:cNvSpPr>
          <p:nvPr>
            <p:ph idx="1"/>
          </p:nvPr>
        </p:nvSpPr>
        <p:spPr>
          <a:xfrm>
            <a:off x="341906" y="1825625"/>
            <a:ext cx="8488586" cy="4351338"/>
          </a:xfrm>
          <a:prstGeom prst="rect">
            <a:avLst/>
          </a:prstGeom>
        </p:spPr>
        <p:txBody>
          <a:bodyPr>
            <a:normAutofit/>
          </a:bodyPr>
          <a:lstStyle>
            <a:lvl1pPr>
              <a:lnSpc>
                <a:spcPct val="114000"/>
              </a:lnSpc>
              <a:defRPr sz="20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4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1189454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p:cNvSpPr>
            <a:spLocks noGrp="1"/>
          </p:cNvSpPr>
          <p:nvPr>
            <p:ph type="title"/>
          </p:nvPr>
        </p:nvSpPr>
        <p:spPr>
          <a:xfrm>
            <a:off x="349857" y="365126"/>
            <a:ext cx="8480635" cy="1325563"/>
          </a:xfrm>
          <a:prstGeom prst="rect">
            <a:avLst/>
          </a:prstGeom>
        </p:spPr>
        <p:txBody>
          <a:bodyPr>
            <a:normAutofit/>
          </a:bodyPr>
          <a:lstStyle>
            <a:lvl1pPr>
              <a:defRPr sz="3600" b="1" i="1">
                <a:latin typeface="Times New Roman" charset="0"/>
                <a:ea typeface="Times New Roman" charset="0"/>
                <a:cs typeface="Times New Roman" charset="0"/>
              </a:defRPr>
            </a:lvl1pPr>
          </a:lstStyle>
          <a:p>
            <a:r>
              <a:rPr lang="en-US"/>
              <a:t>Click to edit Master title style</a:t>
            </a:r>
            <a:endParaRPr lang="en-US" dirty="0"/>
          </a:p>
        </p:txBody>
      </p:sp>
      <p:sp>
        <p:nvSpPr>
          <p:cNvPr id="12" name="Content Placeholder 2"/>
          <p:cNvSpPr>
            <a:spLocks noGrp="1"/>
          </p:cNvSpPr>
          <p:nvPr>
            <p:ph idx="12"/>
          </p:nvPr>
        </p:nvSpPr>
        <p:spPr>
          <a:xfrm>
            <a:off x="349857" y="1825625"/>
            <a:ext cx="4142629" cy="4351338"/>
          </a:xfrm>
          <a:prstGeom prst="rect">
            <a:avLst/>
          </a:prstGeom>
        </p:spPr>
        <p:txBody>
          <a:bodyPr>
            <a:normAutofit/>
          </a:bodyPr>
          <a:lstStyle>
            <a:lvl1pPr>
              <a:defRPr sz="2000">
                <a:solidFill>
                  <a:srgbClr val="5E5E5E"/>
                </a:solidFill>
                <a:latin typeface="Arial" charset="0"/>
                <a:ea typeface="Arial" charset="0"/>
                <a:cs typeface="Arial" charset="0"/>
              </a:defRPr>
            </a:lvl1pPr>
            <a:lvl2pPr>
              <a:defRPr sz="1800">
                <a:solidFill>
                  <a:srgbClr val="5E5E5E"/>
                </a:solidFill>
                <a:latin typeface="Arial" charset="0"/>
                <a:ea typeface="Arial" charset="0"/>
                <a:cs typeface="Arial" charset="0"/>
              </a:defRPr>
            </a:lvl2pPr>
            <a:lvl3pPr>
              <a:defRPr sz="1600">
                <a:solidFill>
                  <a:srgbClr val="5E5E5E"/>
                </a:solidFill>
                <a:latin typeface="Arial" charset="0"/>
                <a:ea typeface="Arial" charset="0"/>
                <a:cs typeface="Arial" charset="0"/>
              </a:defRPr>
            </a:lvl3pPr>
            <a:lvl4pPr>
              <a:defRPr sz="15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Content Placeholder 2"/>
          <p:cNvSpPr>
            <a:spLocks noGrp="1"/>
          </p:cNvSpPr>
          <p:nvPr>
            <p:ph idx="15"/>
          </p:nvPr>
        </p:nvSpPr>
        <p:spPr>
          <a:xfrm>
            <a:off x="4687861" y="1839678"/>
            <a:ext cx="4142629" cy="4351338"/>
          </a:xfrm>
          <a:prstGeom prst="rect">
            <a:avLst/>
          </a:prstGeom>
        </p:spPr>
        <p:txBody>
          <a:bodyPr>
            <a:normAutofit/>
          </a:bodyPr>
          <a:lstStyle>
            <a:lvl1pPr>
              <a:defRPr sz="2000">
                <a:solidFill>
                  <a:srgbClr val="5E5E5E"/>
                </a:solidFill>
                <a:latin typeface="Arial" charset="0"/>
                <a:ea typeface="Arial" charset="0"/>
                <a:cs typeface="Arial" charset="0"/>
              </a:defRPr>
            </a:lvl1pPr>
            <a:lvl2pPr>
              <a:defRPr sz="1800">
                <a:solidFill>
                  <a:srgbClr val="5E5E5E"/>
                </a:solidFill>
                <a:latin typeface="Arial" charset="0"/>
                <a:ea typeface="Arial" charset="0"/>
                <a:cs typeface="Arial" charset="0"/>
              </a:defRPr>
            </a:lvl2pPr>
            <a:lvl3pPr>
              <a:defRPr sz="1600">
                <a:solidFill>
                  <a:srgbClr val="5E5E5E"/>
                </a:solidFill>
                <a:latin typeface="Arial" charset="0"/>
                <a:ea typeface="Arial" charset="0"/>
                <a:cs typeface="Arial" charset="0"/>
              </a:defRPr>
            </a:lvl3pPr>
            <a:lvl4pPr>
              <a:defRPr sz="15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19351716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tent v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GB" dirty="0"/>
          </a:p>
        </p:txBody>
      </p:sp>
      <p:sp>
        <p:nvSpPr>
          <p:cNvPr id="5" name="Text Placeholder 2"/>
          <p:cNvSpPr>
            <a:spLocks noGrp="1"/>
          </p:cNvSpPr>
          <p:nvPr>
            <p:ph type="body" idx="11"/>
          </p:nvPr>
        </p:nvSpPr>
        <p:spPr>
          <a:xfrm>
            <a:off x="349859" y="1825625"/>
            <a:ext cx="8481404" cy="2111528"/>
          </a:xfrm>
        </p:spPr>
        <p:txBody>
          <a:bodyPr/>
          <a:lstStyle>
            <a:lvl1pPr>
              <a:defRPr sz="2000"/>
            </a:lvl1pPr>
            <a:lvl2pPr>
              <a:defRPr sz="1800"/>
            </a:lvl2pPr>
            <a:lvl3pPr>
              <a:defRPr sz="1600"/>
            </a:lvl3pPr>
            <a:lvl4pPr>
              <a:defRPr sz="15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Text Placeholder 2"/>
          <p:cNvSpPr>
            <a:spLocks noGrp="1"/>
          </p:cNvSpPr>
          <p:nvPr>
            <p:ph type="body" idx="12"/>
          </p:nvPr>
        </p:nvSpPr>
        <p:spPr>
          <a:xfrm>
            <a:off x="349860" y="4065435"/>
            <a:ext cx="8481404" cy="2111528"/>
          </a:xfrm>
        </p:spPr>
        <p:txBody>
          <a:bodyPr/>
          <a:lstStyle>
            <a:lvl1pPr>
              <a:defRPr sz="2000"/>
            </a:lvl1pPr>
            <a:lvl2pPr>
              <a:defRPr sz="1800"/>
            </a:lvl2pPr>
            <a:lvl3pPr>
              <a:defRPr sz="1600"/>
            </a:lvl3pPr>
            <a:lvl4pPr>
              <a:defRPr sz="15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3331709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slide">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96746" y="1654175"/>
            <a:ext cx="127635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5096540" y="1654909"/>
            <a:ext cx="3488639" cy="1976549"/>
          </a:xfrm>
          <a:prstGeom prst="rect">
            <a:avLst/>
          </a:prstGeom>
        </p:spPr>
        <p:txBody>
          <a:bodyPr anchor="b">
            <a:normAutofit/>
          </a:bodyPr>
          <a:lstStyle>
            <a:lvl1pPr algn="l">
              <a:lnSpc>
                <a:spcPct val="80000"/>
              </a:lnSpc>
              <a:defRPr sz="3200" b="1" i="1">
                <a:latin typeface="Times New Roman" charset="0"/>
                <a:ea typeface="Times New Roman" charset="0"/>
                <a:cs typeface="Times New Roman" charset="0"/>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5096540" y="3680400"/>
            <a:ext cx="3488639" cy="1685674"/>
          </a:xfrm>
          <a:prstGeom prst="rect">
            <a:avLst/>
          </a:prstGeom>
        </p:spPr>
        <p:txBody>
          <a:bodyPr>
            <a:normAutofit/>
          </a:bodyPr>
          <a:lstStyle>
            <a:lvl1pPr marL="0" indent="0" algn="l">
              <a:buNone/>
              <a:defRPr sz="1400" b="1">
                <a:solidFill>
                  <a:srgbClr val="5E5E5E"/>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2" name="Content Placeholder 2"/>
          <p:cNvSpPr>
            <a:spLocks noGrp="1"/>
          </p:cNvSpPr>
          <p:nvPr>
            <p:ph idx="13"/>
          </p:nvPr>
        </p:nvSpPr>
        <p:spPr>
          <a:xfrm>
            <a:off x="628650" y="1654909"/>
            <a:ext cx="3060000" cy="3815033"/>
          </a:xfrm>
          <a:prstGeom prst="rect">
            <a:avLst/>
          </a:prstGeom>
        </p:spPr>
        <p:txBody>
          <a:bodyPr>
            <a:normAutofit/>
          </a:bodyPr>
          <a:lstStyle>
            <a:lvl1pPr marL="0" indent="0">
              <a:buNone/>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a:t>Click to edit Master text styles</a:t>
            </a:r>
          </a:p>
        </p:txBody>
      </p:sp>
      <p:sp>
        <p:nvSpPr>
          <p:cNvPr id="8"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3086605969"/>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nd Slide 1">
    <p:bg>
      <p:bgPr>
        <a:solidFill>
          <a:srgbClr val="D0C7C4"/>
        </a:solidFill>
        <a:effectLst/>
      </p:bgPr>
    </p:bg>
    <p:spTree>
      <p:nvGrpSpPr>
        <p:cNvPr id="1" name=""/>
        <p:cNvGrpSpPr/>
        <p:nvPr/>
      </p:nvGrpSpPr>
      <p:grpSpPr>
        <a:xfrm>
          <a:off x="0" y="0"/>
          <a:ext cx="0" cy="0"/>
          <a:chOff x="0" y="0"/>
          <a:chExt cx="0" cy="0"/>
        </a:xfrm>
      </p:grpSpPr>
      <p:pic>
        <p:nvPicPr>
          <p:cNvPr id="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79788" y="1512888"/>
            <a:ext cx="2963862"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41059614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nd Slide 2">
    <p:bg>
      <p:bgPr>
        <a:solidFill>
          <a:srgbClr val="FFE8B6"/>
        </a:solidFill>
        <a:effectLst/>
      </p:bgPr>
    </p:bg>
    <p:spTree>
      <p:nvGrpSpPr>
        <p:cNvPr id="1" name=""/>
        <p:cNvGrpSpPr/>
        <p:nvPr/>
      </p:nvGrpSpPr>
      <p:grpSpPr>
        <a:xfrm>
          <a:off x="0" y="0"/>
          <a:ext cx="0" cy="0"/>
          <a:chOff x="0" y="0"/>
          <a:chExt cx="0" cy="0"/>
        </a:xfrm>
      </p:grpSpPr>
      <p:pic>
        <p:nvPicPr>
          <p:cNvPr id="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79788" y="1512888"/>
            <a:ext cx="2963862"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826166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End Slide 3">
    <p:bg>
      <p:bgPr>
        <a:solidFill>
          <a:srgbClr val="F1C09D"/>
        </a:solidFill>
        <a:effectLst/>
      </p:bgPr>
    </p:bg>
    <p:spTree>
      <p:nvGrpSpPr>
        <p:cNvPr id="1" name=""/>
        <p:cNvGrpSpPr/>
        <p:nvPr/>
      </p:nvGrpSpPr>
      <p:grpSpPr>
        <a:xfrm>
          <a:off x="0" y="0"/>
          <a:ext cx="0" cy="0"/>
          <a:chOff x="0" y="0"/>
          <a:chExt cx="0" cy="0"/>
        </a:xfrm>
      </p:grpSpPr>
      <p:pic>
        <p:nvPicPr>
          <p:cNvPr id="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79788" y="1512888"/>
            <a:ext cx="2963862"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32165864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End Slide 4">
    <p:bg>
      <p:bgPr>
        <a:solidFill>
          <a:srgbClr val="DDC7D4"/>
        </a:solidFill>
        <a:effectLst/>
      </p:bgPr>
    </p:bg>
    <p:spTree>
      <p:nvGrpSpPr>
        <p:cNvPr id="1" name=""/>
        <p:cNvGrpSpPr/>
        <p:nvPr/>
      </p:nvGrpSpPr>
      <p:grpSpPr>
        <a:xfrm>
          <a:off x="0" y="0"/>
          <a:ext cx="0" cy="0"/>
          <a:chOff x="0" y="0"/>
          <a:chExt cx="0" cy="0"/>
        </a:xfrm>
      </p:grpSpPr>
      <p:pic>
        <p:nvPicPr>
          <p:cNvPr id="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79788" y="1512888"/>
            <a:ext cx="2963862"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34607575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End Slide 5">
    <p:bg>
      <p:bgPr>
        <a:solidFill>
          <a:srgbClr val="B1CFDF"/>
        </a:solidFill>
        <a:effectLst/>
      </p:bgPr>
    </p:bg>
    <p:spTree>
      <p:nvGrpSpPr>
        <p:cNvPr id="1" name=""/>
        <p:cNvGrpSpPr/>
        <p:nvPr/>
      </p:nvGrpSpPr>
      <p:grpSpPr>
        <a:xfrm>
          <a:off x="0" y="0"/>
          <a:ext cx="0" cy="0"/>
          <a:chOff x="0" y="0"/>
          <a:chExt cx="0" cy="0"/>
        </a:xfrm>
      </p:grpSpPr>
      <p:pic>
        <p:nvPicPr>
          <p:cNvPr id="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79788" y="1512888"/>
            <a:ext cx="2963862"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20543818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End Slide 6">
    <p:bg>
      <p:bgPr>
        <a:solidFill>
          <a:srgbClr val="A7C8C4"/>
        </a:solidFill>
        <a:effectLst/>
      </p:bgPr>
    </p:bg>
    <p:spTree>
      <p:nvGrpSpPr>
        <p:cNvPr id="1" name=""/>
        <p:cNvGrpSpPr/>
        <p:nvPr/>
      </p:nvGrpSpPr>
      <p:grpSpPr>
        <a:xfrm>
          <a:off x="0" y="0"/>
          <a:ext cx="0" cy="0"/>
          <a:chOff x="0" y="0"/>
          <a:chExt cx="0" cy="0"/>
        </a:xfrm>
      </p:grpSpPr>
      <p:pic>
        <p:nvPicPr>
          <p:cNvPr id="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79788" y="1512888"/>
            <a:ext cx="2963862"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946500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2">
    <p:bg>
      <p:bgPr>
        <a:solidFill>
          <a:srgbClr val="FFE8B6"/>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4400" b="1" i="1">
                <a:latin typeface="Times New Roman" charset="0"/>
                <a:ea typeface="Times New Roman" charset="0"/>
                <a:cs typeface="Times New Roman"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7964968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nd Slide 7">
    <p:bg>
      <p:bgPr>
        <a:solidFill>
          <a:srgbClr val="C6CA91"/>
        </a:solidFill>
        <a:effectLst/>
      </p:bgPr>
    </p:bg>
    <p:spTree>
      <p:nvGrpSpPr>
        <p:cNvPr id="1" name=""/>
        <p:cNvGrpSpPr/>
        <p:nvPr/>
      </p:nvGrpSpPr>
      <p:grpSpPr>
        <a:xfrm>
          <a:off x="0" y="0"/>
          <a:ext cx="0" cy="0"/>
          <a:chOff x="0" y="0"/>
          <a:chExt cx="0" cy="0"/>
        </a:xfrm>
      </p:grpSpPr>
      <p:pic>
        <p:nvPicPr>
          <p:cNvPr id="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79788" y="1512888"/>
            <a:ext cx="2963862"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27571814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End Slide 8">
    <p:spTree>
      <p:nvGrpSpPr>
        <p:cNvPr id="1" name=""/>
        <p:cNvGrpSpPr/>
        <p:nvPr/>
      </p:nvGrpSpPr>
      <p:grpSpPr>
        <a:xfrm>
          <a:off x="0" y="0"/>
          <a:ext cx="0" cy="0"/>
          <a:chOff x="0" y="0"/>
          <a:chExt cx="0" cy="0"/>
        </a:xfrm>
      </p:grpSpPr>
      <p:pic>
        <p:nvPicPr>
          <p:cNvPr id="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79788" y="1512888"/>
            <a:ext cx="2963862"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862617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2">
    <p:bg>
      <p:bgPr>
        <a:solidFill>
          <a:srgbClr val="F1C09D"/>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4400" b="1" i="1">
                <a:latin typeface="Times New Roman" charset="0"/>
                <a:ea typeface="Times New Roman" charset="0"/>
                <a:cs typeface="Times New Roman"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2598383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4">
    <p:bg>
      <p:bgPr>
        <a:solidFill>
          <a:srgbClr val="DDC7D4"/>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4400" b="1" i="1">
                <a:latin typeface="Times New Roman" charset="0"/>
                <a:ea typeface="Times New Roman" charset="0"/>
                <a:cs typeface="Times New Roman"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135039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5">
    <p:bg>
      <p:bgPr>
        <a:solidFill>
          <a:srgbClr val="B1CFDF"/>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4400" b="1" i="1">
                <a:latin typeface="Times New Roman" charset="0"/>
                <a:ea typeface="Times New Roman" charset="0"/>
                <a:cs typeface="Times New Roman"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2050997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6">
    <p:bg>
      <p:bgPr>
        <a:solidFill>
          <a:srgbClr val="A7C8C4"/>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4400" b="1" i="1">
                <a:latin typeface="Times New Roman" charset="0"/>
                <a:ea typeface="Times New Roman" charset="0"/>
                <a:cs typeface="Times New Roman"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211829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7">
    <p:bg>
      <p:bgPr>
        <a:solidFill>
          <a:srgbClr val="C6CA91"/>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4400" b="1" i="1">
                <a:latin typeface="Times New Roman" charset="0"/>
                <a:ea typeface="Times New Roman" charset="0"/>
                <a:cs typeface="Times New Roman"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3263914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8">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4400" b="1" i="1">
                <a:latin typeface="Times New Roman" charset="0"/>
                <a:ea typeface="Times New Roman" charset="0"/>
                <a:cs typeface="Times New Roman"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826137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and content slide">
    <p:spTree>
      <p:nvGrpSpPr>
        <p:cNvPr id="1" name=""/>
        <p:cNvGrpSpPr/>
        <p:nvPr/>
      </p:nvGrpSpPr>
      <p:grpSpPr>
        <a:xfrm>
          <a:off x="0" y="0"/>
          <a:ext cx="0" cy="0"/>
          <a:chOff x="0" y="0"/>
          <a:chExt cx="0" cy="0"/>
        </a:xfrm>
      </p:grpSpPr>
      <p:sp>
        <p:nvSpPr>
          <p:cNvPr id="2" name="Title 1"/>
          <p:cNvSpPr>
            <a:spLocks noGrp="1"/>
          </p:cNvSpPr>
          <p:nvPr>
            <p:ph type="title"/>
          </p:nvPr>
        </p:nvSpPr>
        <p:spPr>
          <a:xfrm>
            <a:off x="349857" y="365126"/>
            <a:ext cx="8480635" cy="1325563"/>
          </a:xfrm>
          <a:prstGeom prst="rect">
            <a:avLst/>
          </a:prstGeom>
        </p:spPr>
        <p:txBody>
          <a:bodyPr>
            <a:normAutofit/>
          </a:bodyPr>
          <a:lstStyle>
            <a:lvl1pPr>
              <a:defRPr sz="3600" b="1" i="1">
                <a:latin typeface="Times New Roman" charset="0"/>
                <a:ea typeface="Times New Roman" charset="0"/>
                <a:cs typeface="Times New Roman" charset="0"/>
              </a:defRPr>
            </a:lvl1pPr>
          </a:lstStyle>
          <a:p>
            <a:r>
              <a:rPr lang="en-US"/>
              <a:t>Click to edit Master title style</a:t>
            </a:r>
            <a:endParaRPr lang="en-US" dirty="0"/>
          </a:p>
        </p:txBody>
      </p:sp>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11683" y="2322992"/>
            <a:ext cx="1495490" cy="3353117"/>
          </a:xfrm>
          <a:prstGeom prst="rect">
            <a:avLst/>
          </a:prstGeom>
        </p:spPr>
      </p:pic>
      <p:sp>
        <p:nvSpPr>
          <p:cNvPr id="13" name="TextBox 12"/>
          <p:cNvSpPr txBox="1"/>
          <p:nvPr userDrawn="1"/>
        </p:nvSpPr>
        <p:spPr>
          <a:xfrm>
            <a:off x="628650" y="1922878"/>
            <a:ext cx="1985761" cy="3785652"/>
          </a:xfrm>
          <a:prstGeom prst="rect">
            <a:avLst/>
          </a:prstGeom>
          <a:noFill/>
        </p:spPr>
        <p:txBody>
          <a:bodyPr wrap="square" rtlCol="0">
            <a:spAutoFit/>
          </a:bodyPr>
          <a:lstStyle/>
          <a:p>
            <a:r>
              <a:rPr lang="en-GB" sz="24000" b="1" dirty="0">
                <a:latin typeface="Times New Roman" panose="02020603050405020304" pitchFamily="18" charset="0"/>
                <a:cs typeface="Times New Roman" panose="02020603050405020304" pitchFamily="18" charset="0"/>
              </a:rPr>
              <a:t>2</a:t>
            </a:r>
          </a:p>
        </p:txBody>
      </p:sp>
      <p:sp>
        <p:nvSpPr>
          <p:cNvPr id="14" name="Rectangle 13"/>
          <p:cNvSpPr/>
          <p:nvPr userDrawn="1"/>
        </p:nvSpPr>
        <p:spPr>
          <a:xfrm>
            <a:off x="3735247" y="2245225"/>
            <a:ext cx="5095246" cy="3508653"/>
          </a:xfrm>
          <a:prstGeom prst="rect">
            <a:avLst/>
          </a:prstGeom>
        </p:spPr>
        <p:txBody>
          <a:bodyPr wrap="square">
            <a:spAutoFit/>
          </a:bodyPr>
          <a:lstStyle/>
          <a:p>
            <a:pPr>
              <a:lnSpc>
                <a:spcPct val="100000"/>
              </a:lnSpc>
            </a:pPr>
            <a:r>
              <a:rPr lang="en-US" sz="3200" b="1" i="1" dirty="0" err="1">
                <a:latin typeface="Times New Roman" charset="0"/>
                <a:ea typeface="Times New Roman" charset="0"/>
                <a:cs typeface="Times New Roman" charset="0"/>
              </a:rPr>
              <a:t>Lorem</a:t>
            </a:r>
            <a:r>
              <a:rPr lang="en-US" sz="3200" b="1" i="1" dirty="0">
                <a:latin typeface="Times New Roman" charset="0"/>
                <a:ea typeface="Times New Roman" charset="0"/>
                <a:cs typeface="Times New Roman" charset="0"/>
              </a:rPr>
              <a:t> ipsum dolor sit </a:t>
            </a:r>
            <a:r>
              <a:rPr lang="en-US" sz="3200" b="1" i="1" dirty="0" err="1">
                <a:latin typeface="Times New Roman" charset="0"/>
                <a:ea typeface="Times New Roman" charset="0"/>
                <a:cs typeface="Times New Roman" charset="0"/>
              </a:rPr>
              <a:t>amet</a:t>
            </a:r>
            <a:r>
              <a:rPr lang="en-US" sz="3200" b="1" i="1" dirty="0">
                <a:latin typeface="Times New Roman" charset="0"/>
                <a:ea typeface="Times New Roman" charset="0"/>
                <a:cs typeface="Times New Roman" charset="0"/>
              </a:rPr>
              <a:t>, sit </a:t>
            </a:r>
            <a:r>
              <a:rPr lang="en-US" sz="3200" b="1" i="1" dirty="0" err="1">
                <a:latin typeface="Times New Roman" charset="0"/>
                <a:ea typeface="Times New Roman" charset="0"/>
                <a:cs typeface="Times New Roman" charset="0"/>
              </a:rPr>
              <a:t>erat</a:t>
            </a:r>
            <a:r>
              <a:rPr lang="en-US" sz="3200" b="1" i="1" dirty="0">
                <a:latin typeface="Times New Roman" charset="0"/>
                <a:ea typeface="Times New Roman" charset="0"/>
                <a:cs typeface="Times New Roman" charset="0"/>
              </a:rPr>
              <a:t> </a:t>
            </a:r>
            <a:r>
              <a:rPr lang="en-US" sz="3200" b="1" i="1" dirty="0" err="1">
                <a:latin typeface="Times New Roman" charset="0"/>
                <a:ea typeface="Times New Roman" charset="0"/>
                <a:cs typeface="Times New Roman" charset="0"/>
              </a:rPr>
              <a:t>delectus</a:t>
            </a:r>
            <a:r>
              <a:rPr lang="en-US" sz="3200" b="1" i="1" dirty="0">
                <a:latin typeface="Times New Roman" charset="0"/>
                <a:ea typeface="Times New Roman" charset="0"/>
                <a:cs typeface="Times New Roman" charset="0"/>
              </a:rPr>
              <a:t> postulant </a:t>
            </a:r>
            <a:r>
              <a:rPr lang="en-US" sz="3200" b="1" i="1" dirty="0" err="1">
                <a:latin typeface="Times New Roman" charset="0"/>
                <a:ea typeface="Times New Roman" charset="0"/>
                <a:cs typeface="Times New Roman" charset="0"/>
              </a:rPr>
              <a:t>ut</a:t>
            </a:r>
            <a:r>
              <a:rPr lang="en-US" sz="3200" b="1" i="1" dirty="0">
                <a:latin typeface="Times New Roman" charset="0"/>
                <a:ea typeface="Times New Roman" charset="0"/>
                <a:cs typeface="Times New Roman" charset="0"/>
              </a:rPr>
              <a:t> cum no </a:t>
            </a:r>
            <a:r>
              <a:rPr lang="en-US" sz="3200" b="1" i="1" dirty="0" err="1">
                <a:latin typeface="Times New Roman" charset="0"/>
                <a:ea typeface="Times New Roman" charset="0"/>
                <a:cs typeface="Times New Roman" charset="0"/>
              </a:rPr>
              <a:t>elit</a:t>
            </a:r>
            <a:r>
              <a:rPr lang="en-US" sz="3200" b="1" i="1" dirty="0">
                <a:latin typeface="Times New Roman" charset="0"/>
                <a:ea typeface="Times New Roman" charset="0"/>
                <a:cs typeface="Times New Roman" charset="0"/>
              </a:rPr>
              <a:t> </a:t>
            </a:r>
            <a:r>
              <a:rPr lang="en-US" sz="3200" b="1" i="1" dirty="0" err="1">
                <a:latin typeface="Times New Roman" charset="0"/>
                <a:ea typeface="Times New Roman" charset="0"/>
                <a:cs typeface="Times New Roman" charset="0"/>
              </a:rPr>
              <a:t>electram</a:t>
            </a:r>
            <a:r>
              <a:rPr lang="en-US" sz="3200" b="1" i="1" dirty="0">
                <a:latin typeface="Times New Roman" charset="0"/>
                <a:ea typeface="Times New Roman" charset="0"/>
                <a:cs typeface="Times New Roman" charset="0"/>
              </a:rPr>
              <a:t>.</a:t>
            </a:r>
          </a:p>
          <a:p>
            <a:pPr>
              <a:lnSpc>
                <a:spcPct val="100000"/>
              </a:lnSpc>
            </a:pPr>
            <a:endParaRPr lang="en-US" dirty="0"/>
          </a:p>
          <a:p>
            <a:pPr>
              <a:lnSpc>
                <a:spcPct val="100000"/>
              </a:lnSpc>
            </a:pPr>
            <a:r>
              <a:rPr lang="en-US" dirty="0">
                <a:solidFill>
                  <a:srgbClr val="5E5E5E"/>
                </a:solidFill>
              </a:rPr>
              <a:t>Lorem ipsum dolor sit </a:t>
            </a:r>
            <a:r>
              <a:rPr lang="en-US" dirty="0" err="1">
                <a:solidFill>
                  <a:srgbClr val="5E5E5E"/>
                </a:solidFill>
              </a:rPr>
              <a:t>amet</a:t>
            </a:r>
            <a:r>
              <a:rPr lang="en-US" dirty="0">
                <a:solidFill>
                  <a:srgbClr val="5E5E5E"/>
                </a:solidFill>
              </a:rPr>
              <a:t>, sit </a:t>
            </a:r>
            <a:r>
              <a:rPr lang="en-US" dirty="0" err="1">
                <a:solidFill>
                  <a:srgbClr val="5E5E5E"/>
                </a:solidFill>
              </a:rPr>
              <a:t>erat</a:t>
            </a:r>
            <a:r>
              <a:rPr lang="en-US" dirty="0">
                <a:solidFill>
                  <a:srgbClr val="5E5E5E"/>
                </a:solidFill>
              </a:rPr>
              <a:t> </a:t>
            </a:r>
            <a:r>
              <a:rPr lang="en-US" dirty="0" err="1">
                <a:solidFill>
                  <a:srgbClr val="5E5E5E"/>
                </a:solidFill>
              </a:rPr>
              <a:t>delectus</a:t>
            </a:r>
            <a:r>
              <a:rPr lang="en-US" dirty="0">
                <a:solidFill>
                  <a:srgbClr val="5E5E5E"/>
                </a:solidFill>
              </a:rPr>
              <a:t> postulant </a:t>
            </a:r>
            <a:r>
              <a:rPr lang="en-US" dirty="0" err="1">
                <a:solidFill>
                  <a:srgbClr val="5E5E5E"/>
                </a:solidFill>
              </a:rPr>
              <a:t>ut.</a:t>
            </a:r>
            <a:r>
              <a:rPr lang="en-US" dirty="0">
                <a:solidFill>
                  <a:srgbClr val="5E5E5E"/>
                </a:solidFill>
              </a:rPr>
              <a:t> Cum no </a:t>
            </a:r>
            <a:r>
              <a:rPr lang="en-US" dirty="0" err="1">
                <a:solidFill>
                  <a:srgbClr val="5E5E5E"/>
                </a:solidFill>
              </a:rPr>
              <a:t>elit</a:t>
            </a:r>
            <a:r>
              <a:rPr lang="en-US" dirty="0">
                <a:solidFill>
                  <a:srgbClr val="5E5E5E"/>
                </a:solidFill>
              </a:rPr>
              <a:t> </a:t>
            </a:r>
            <a:r>
              <a:rPr lang="en-US" dirty="0" err="1">
                <a:solidFill>
                  <a:srgbClr val="5E5E5E"/>
                </a:solidFill>
              </a:rPr>
              <a:t>electram</a:t>
            </a:r>
            <a:r>
              <a:rPr lang="en-US" dirty="0">
                <a:solidFill>
                  <a:srgbClr val="5E5E5E"/>
                </a:solidFill>
              </a:rPr>
              <a:t>. Eos cu </a:t>
            </a:r>
            <a:r>
              <a:rPr lang="en-US" dirty="0" err="1">
                <a:solidFill>
                  <a:srgbClr val="5E5E5E"/>
                </a:solidFill>
              </a:rPr>
              <a:t>velit</a:t>
            </a:r>
            <a:r>
              <a:rPr lang="en-US" dirty="0">
                <a:solidFill>
                  <a:srgbClr val="5E5E5E"/>
                </a:solidFill>
              </a:rPr>
              <a:t> </a:t>
            </a:r>
            <a:r>
              <a:rPr lang="en-US" dirty="0" err="1">
                <a:solidFill>
                  <a:srgbClr val="5E5E5E"/>
                </a:solidFill>
              </a:rPr>
              <a:t>errem</a:t>
            </a:r>
            <a:r>
              <a:rPr lang="en-US" dirty="0">
                <a:solidFill>
                  <a:srgbClr val="5E5E5E"/>
                </a:solidFill>
              </a:rPr>
              <a:t> oblique, per at </a:t>
            </a:r>
            <a:r>
              <a:rPr lang="en-US" dirty="0" err="1">
                <a:solidFill>
                  <a:srgbClr val="5E5E5E"/>
                </a:solidFill>
              </a:rPr>
              <a:t>homero</a:t>
            </a:r>
            <a:r>
              <a:rPr lang="en-US" dirty="0">
                <a:solidFill>
                  <a:srgbClr val="5E5E5E"/>
                </a:solidFill>
              </a:rPr>
              <a:t> oblique </a:t>
            </a:r>
            <a:r>
              <a:rPr lang="en-US" dirty="0" err="1">
                <a:solidFill>
                  <a:srgbClr val="5E5E5E"/>
                </a:solidFill>
              </a:rPr>
              <a:t>alterum</a:t>
            </a:r>
            <a:r>
              <a:rPr lang="en-US" dirty="0">
                <a:solidFill>
                  <a:srgbClr val="5E5E5E"/>
                </a:solidFill>
              </a:rPr>
              <a:t>, </a:t>
            </a:r>
            <a:r>
              <a:rPr lang="en-US" dirty="0" err="1">
                <a:solidFill>
                  <a:srgbClr val="5E5E5E"/>
                </a:solidFill>
              </a:rPr>
              <a:t>causae</a:t>
            </a:r>
            <a:r>
              <a:rPr lang="en-US" dirty="0">
                <a:solidFill>
                  <a:srgbClr val="5E5E5E"/>
                </a:solidFill>
              </a:rPr>
              <a:t> </a:t>
            </a:r>
            <a:r>
              <a:rPr lang="en-US" dirty="0" err="1">
                <a:solidFill>
                  <a:srgbClr val="5E5E5E"/>
                </a:solidFill>
              </a:rPr>
              <a:t>impedit</a:t>
            </a:r>
            <a:r>
              <a:rPr lang="en-US" dirty="0">
                <a:solidFill>
                  <a:srgbClr val="5E5E5E"/>
                </a:solidFill>
              </a:rPr>
              <a:t> </a:t>
            </a:r>
            <a:r>
              <a:rPr lang="en-US" dirty="0" err="1">
                <a:solidFill>
                  <a:srgbClr val="5E5E5E"/>
                </a:solidFill>
              </a:rPr>
              <a:t>accusamus</a:t>
            </a:r>
            <a:r>
              <a:rPr lang="en-US" dirty="0">
                <a:solidFill>
                  <a:srgbClr val="5E5E5E"/>
                </a:solidFill>
              </a:rPr>
              <a:t> </a:t>
            </a:r>
            <a:r>
              <a:rPr lang="en-US" dirty="0" err="1">
                <a:solidFill>
                  <a:srgbClr val="5E5E5E"/>
                </a:solidFill>
              </a:rPr>
              <a:t>vel</a:t>
            </a:r>
            <a:r>
              <a:rPr lang="en-US" dirty="0">
                <a:solidFill>
                  <a:srgbClr val="5E5E5E"/>
                </a:solidFill>
              </a:rPr>
              <a:t> at. </a:t>
            </a:r>
            <a:r>
              <a:rPr lang="en-US" dirty="0" err="1">
                <a:solidFill>
                  <a:srgbClr val="5E5E5E"/>
                </a:solidFill>
              </a:rPr>
              <a:t>Te</a:t>
            </a:r>
            <a:r>
              <a:rPr lang="en-US" dirty="0">
                <a:solidFill>
                  <a:srgbClr val="5E5E5E"/>
                </a:solidFill>
              </a:rPr>
              <a:t> his </a:t>
            </a:r>
            <a:r>
              <a:rPr lang="en-US" dirty="0" err="1">
                <a:solidFill>
                  <a:srgbClr val="5E5E5E"/>
                </a:solidFill>
              </a:rPr>
              <a:t>porro</a:t>
            </a:r>
            <a:r>
              <a:rPr lang="en-US" dirty="0">
                <a:solidFill>
                  <a:srgbClr val="5E5E5E"/>
                </a:solidFill>
              </a:rPr>
              <a:t> </a:t>
            </a:r>
            <a:r>
              <a:rPr lang="en-US" dirty="0" err="1">
                <a:solidFill>
                  <a:srgbClr val="5E5E5E"/>
                </a:solidFill>
              </a:rPr>
              <a:t>ubique</a:t>
            </a:r>
            <a:r>
              <a:rPr lang="en-US" dirty="0">
                <a:solidFill>
                  <a:srgbClr val="5E5E5E"/>
                </a:solidFill>
              </a:rPr>
              <a:t> </a:t>
            </a:r>
            <a:r>
              <a:rPr lang="en-US" dirty="0" err="1">
                <a:solidFill>
                  <a:srgbClr val="5E5E5E"/>
                </a:solidFill>
              </a:rPr>
              <a:t>petentium</a:t>
            </a:r>
            <a:r>
              <a:rPr lang="en-US" dirty="0">
                <a:solidFill>
                  <a:srgbClr val="5E5E5E"/>
                </a:solidFill>
              </a:rPr>
              <a:t>. </a:t>
            </a:r>
            <a:r>
              <a:rPr lang="en-US" dirty="0" err="1">
                <a:solidFill>
                  <a:srgbClr val="5E5E5E"/>
                </a:solidFill>
              </a:rPr>
              <a:t>Eu</a:t>
            </a:r>
            <a:r>
              <a:rPr lang="en-US" dirty="0">
                <a:solidFill>
                  <a:srgbClr val="5E5E5E"/>
                </a:solidFill>
              </a:rPr>
              <a:t> </a:t>
            </a:r>
            <a:r>
              <a:rPr lang="en-US" dirty="0" err="1">
                <a:solidFill>
                  <a:srgbClr val="5E5E5E"/>
                </a:solidFill>
              </a:rPr>
              <a:t>nam</a:t>
            </a:r>
            <a:r>
              <a:rPr lang="en-US" dirty="0">
                <a:solidFill>
                  <a:srgbClr val="5E5E5E"/>
                </a:solidFill>
              </a:rPr>
              <a:t> lorem </a:t>
            </a:r>
            <a:r>
              <a:rPr lang="en-US" dirty="0" err="1">
                <a:solidFill>
                  <a:srgbClr val="5E5E5E"/>
                </a:solidFill>
              </a:rPr>
              <a:t>velit</a:t>
            </a:r>
            <a:r>
              <a:rPr lang="en-US" dirty="0">
                <a:solidFill>
                  <a:srgbClr val="5E5E5E"/>
                </a:solidFill>
              </a:rPr>
              <a:t> </a:t>
            </a:r>
            <a:r>
              <a:rPr lang="en-US" dirty="0" err="1">
                <a:solidFill>
                  <a:srgbClr val="5E5E5E"/>
                </a:solidFill>
              </a:rPr>
              <a:t>elitr</a:t>
            </a:r>
            <a:r>
              <a:rPr lang="en-US" dirty="0">
                <a:solidFill>
                  <a:srgbClr val="5E5E5E"/>
                </a:solidFill>
              </a:rPr>
              <a:t>, </a:t>
            </a:r>
            <a:r>
              <a:rPr lang="en-US" dirty="0" err="1">
                <a:solidFill>
                  <a:srgbClr val="5E5E5E"/>
                </a:solidFill>
              </a:rPr>
              <a:t>eos</a:t>
            </a:r>
            <a:r>
              <a:rPr lang="en-US" dirty="0">
                <a:solidFill>
                  <a:srgbClr val="5E5E5E"/>
                </a:solidFill>
              </a:rPr>
              <a:t> </a:t>
            </a:r>
            <a:r>
              <a:rPr lang="en-US" dirty="0" err="1">
                <a:solidFill>
                  <a:srgbClr val="5E5E5E"/>
                </a:solidFill>
              </a:rPr>
              <a:t>te</a:t>
            </a:r>
            <a:r>
              <a:rPr lang="en-US" dirty="0">
                <a:solidFill>
                  <a:srgbClr val="5E5E5E"/>
                </a:solidFill>
              </a:rPr>
              <a:t> </a:t>
            </a:r>
            <a:r>
              <a:rPr lang="en-US" dirty="0" err="1">
                <a:solidFill>
                  <a:srgbClr val="5E5E5E"/>
                </a:solidFill>
              </a:rPr>
              <a:t>quodsi</a:t>
            </a:r>
            <a:r>
              <a:rPr lang="en-US" dirty="0">
                <a:solidFill>
                  <a:srgbClr val="5E5E5E"/>
                </a:solidFill>
              </a:rPr>
              <a:t> </a:t>
            </a:r>
            <a:r>
              <a:rPr lang="en-US" dirty="0" err="1">
                <a:solidFill>
                  <a:srgbClr val="5E5E5E"/>
                </a:solidFill>
              </a:rPr>
              <a:t>perpetua</a:t>
            </a:r>
            <a:r>
              <a:rPr lang="en-US" dirty="0">
                <a:solidFill>
                  <a:srgbClr val="5E5E5E"/>
                </a:solidFill>
              </a:rPr>
              <a:t>.</a:t>
            </a:r>
          </a:p>
        </p:txBody>
      </p:sp>
      <p:sp>
        <p:nvSpPr>
          <p:cNvPr id="8"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extLst>
      <p:ext uri="{BB962C8B-B14F-4D97-AF65-F5344CB8AC3E}">
        <p14:creationId xmlns:p14="http://schemas.microsoft.com/office/powerpoint/2010/main" val="1334949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32"/>
          <p:cNvSpPr>
            <a:spLocks noGrp="1"/>
          </p:cNvSpPr>
          <p:nvPr>
            <p:ph type="title"/>
          </p:nvPr>
        </p:nvSpPr>
        <p:spPr bwMode="auto">
          <a:xfrm>
            <a:off x="349858" y="365125"/>
            <a:ext cx="8481406"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dirty="0"/>
          </a:p>
        </p:txBody>
      </p:sp>
      <p:sp>
        <p:nvSpPr>
          <p:cNvPr id="1027" name="Text Placeholder 33"/>
          <p:cNvSpPr>
            <a:spLocks noGrp="1"/>
          </p:cNvSpPr>
          <p:nvPr>
            <p:ph type="body" idx="1"/>
          </p:nvPr>
        </p:nvSpPr>
        <p:spPr bwMode="auto">
          <a:xfrm>
            <a:off x="336884" y="1825625"/>
            <a:ext cx="8494379"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p:txBody>
      </p:sp>
      <p:sp>
        <p:nvSpPr>
          <p:cNvPr id="36" name="Footer Placeholder 4"/>
          <p:cNvSpPr>
            <a:spLocks noGrp="1"/>
          </p:cNvSpPr>
          <p:nvPr>
            <p:ph type="ftr" sz="quarter" idx="3"/>
          </p:nvPr>
        </p:nvSpPr>
        <p:spPr>
          <a:xfrm>
            <a:off x="7909426"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2019</a:t>
            </a:r>
            <a:endParaRPr lang="en-US" dirty="0"/>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704" r:id="rId3"/>
    <p:sldLayoutId id="2147483684" r:id="rId4"/>
    <p:sldLayoutId id="2147483685" r:id="rId5"/>
    <p:sldLayoutId id="2147483686" r:id="rId6"/>
    <p:sldLayoutId id="2147483687" r:id="rId7"/>
    <p:sldLayoutId id="2147483688" r:id="rId8"/>
    <p:sldLayoutId id="2147483690" r:id="rId9"/>
    <p:sldLayoutId id="2147483703" r:id="rId10"/>
    <p:sldLayoutId id="2147483691" r:id="rId11"/>
    <p:sldLayoutId id="2147483701" r:id="rId12"/>
    <p:sldLayoutId id="2147483689" r:id="rId13"/>
    <p:sldLayoutId id="2147483692" r:id="rId14"/>
    <p:sldLayoutId id="2147483700" r:id="rId15"/>
    <p:sldLayoutId id="2147483694" r:id="rId16"/>
    <p:sldLayoutId id="2147483695" r:id="rId17"/>
    <p:sldLayoutId id="2147483696" r:id="rId18"/>
    <p:sldLayoutId id="2147483697" r:id="rId19"/>
    <p:sldLayoutId id="2147483698" r:id="rId20"/>
    <p:sldLayoutId id="2147483699" r:id="rId21"/>
  </p:sldLayoutIdLst>
  <p:hf sldNum="0" hdr="0" ftr="0" dt="0"/>
  <p:txStyles>
    <p:titleStyle>
      <a:lvl1pPr algn="l" rtl="0" eaLnBrk="1" fontAlgn="base" hangingPunct="1">
        <a:lnSpc>
          <a:spcPct val="90000"/>
        </a:lnSpc>
        <a:spcBef>
          <a:spcPct val="0"/>
        </a:spcBef>
        <a:spcAft>
          <a:spcPct val="0"/>
        </a:spcAft>
        <a:defRPr sz="4000" b="1" i="1" kern="1200">
          <a:solidFill>
            <a:schemeClr val="tx1"/>
          </a:solidFill>
          <a:latin typeface="Times New Roman" panose="02020603050405020304" pitchFamily="18" charset="0"/>
          <a:ea typeface="+mj-ea"/>
          <a:cs typeface="Times New Roman" panose="02020603050405020304" pitchFamily="18" charset="0"/>
        </a:defRPr>
      </a:lvl1pPr>
      <a:lvl2pPr algn="l" rtl="0" eaLnBrk="1" fontAlgn="base" hangingPunct="1">
        <a:lnSpc>
          <a:spcPct val="90000"/>
        </a:lnSpc>
        <a:spcBef>
          <a:spcPct val="0"/>
        </a:spcBef>
        <a:spcAft>
          <a:spcPct val="0"/>
        </a:spcAft>
        <a:defRPr sz="4000" b="1" i="1">
          <a:solidFill>
            <a:schemeClr val="tx1"/>
          </a:solidFill>
          <a:latin typeface="Times New Roman" panose="02020603050405020304" pitchFamily="18" charset="0"/>
          <a:cs typeface="Times New Roman" panose="02020603050405020304" pitchFamily="18" charset="0"/>
        </a:defRPr>
      </a:lvl2pPr>
      <a:lvl3pPr algn="l" rtl="0" eaLnBrk="1" fontAlgn="base" hangingPunct="1">
        <a:lnSpc>
          <a:spcPct val="90000"/>
        </a:lnSpc>
        <a:spcBef>
          <a:spcPct val="0"/>
        </a:spcBef>
        <a:spcAft>
          <a:spcPct val="0"/>
        </a:spcAft>
        <a:defRPr sz="4000" b="1" i="1">
          <a:solidFill>
            <a:schemeClr val="tx1"/>
          </a:solidFill>
          <a:latin typeface="Times New Roman" panose="02020603050405020304" pitchFamily="18" charset="0"/>
          <a:cs typeface="Times New Roman" panose="02020603050405020304" pitchFamily="18" charset="0"/>
        </a:defRPr>
      </a:lvl3pPr>
      <a:lvl4pPr algn="l" rtl="0" eaLnBrk="1" fontAlgn="base" hangingPunct="1">
        <a:lnSpc>
          <a:spcPct val="90000"/>
        </a:lnSpc>
        <a:spcBef>
          <a:spcPct val="0"/>
        </a:spcBef>
        <a:spcAft>
          <a:spcPct val="0"/>
        </a:spcAft>
        <a:defRPr sz="4000" b="1" i="1">
          <a:solidFill>
            <a:schemeClr val="tx1"/>
          </a:solidFill>
          <a:latin typeface="Times New Roman" panose="02020603050405020304" pitchFamily="18" charset="0"/>
          <a:cs typeface="Times New Roman" panose="02020603050405020304" pitchFamily="18" charset="0"/>
        </a:defRPr>
      </a:lvl4pPr>
      <a:lvl5pPr algn="l" rtl="0" eaLnBrk="1" fontAlgn="base" hangingPunct="1">
        <a:lnSpc>
          <a:spcPct val="90000"/>
        </a:lnSpc>
        <a:spcBef>
          <a:spcPct val="0"/>
        </a:spcBef>
        <a:spcAft>
          <a:spcPct val="0"/>
        </a:spcAft>
        <a:defRPr sz="4000" b="1" i="1">
          <a:solidFill>
            <a:schemeClr val="tx1"/>
          </a:solidFill>
          <a:latin typeface="Times New Roman" panose="02020603050405020304" pitchFamily="18" charset="0"/>
          <a:cs typeface="Times New Roman" panose="02020603050405020304" pitchFamily="18" charset="0"/>
        </a:defRPr>
      </a:lvl5pPr>
      <a:lvl6pPr marL="457200" algn="l" rtl="0" eaLnBrk="1" fontAlgn="base" hangingPunct="1">
        <a:lnSpc>
          <a:spcPct val="90000"/>
        </a:lnSpc>
        <a:spcBef>
          <a:spcPct val="0"/>
        </a:spcBef>
        <a:spcAft>
          <a:spcPct val="0"/>
        </a:spcAft>
        <a:defRPr sz="4000" b="1" i="1">
          <a:solidFill>
            <a:schemeClr val="tx1"/>
          </a:solidFill>
          <a:latin typeface="Times New Roman" panose="02020603050405020304" pitchFamily="18" charset="0"/>
          <a:cs typeface="Times New Roman" panose="02020603050405020304" pitchFamily="18" charset="0"/>
        </a:defRPr>
      </a:lvl6pPr>
      <a:lvl7pPr marL="914400" algn="l" rtl="0" eaLnBrk="1" fontAlgn="base" hangingPunct="1">
        <a:lnSpc>
          <a:spcPct val="90000"/>
        </a:lnSpc>
        <a:spcBef>
          <a:spcPct val="0"/>
        </a:spcBef>
        <a:spcAft>
          <a:spcPct val="0"/>
        </a:spcAft>
        <a:defRPr sz="4000" b="1" i="1">
          <a:solidFill>
            <a:schemeClr val="tx1"/>
          </a:solidFill>
          <a:latin typeface="Times New Roman" panose="02020603050405020304" pitchFamily="18" charset="0"/>
          <a:cs typeface="Times New Roman" panose="02020603050405020304" pitchFamily="18" charset="0"/>
        </a:defRPr>
      </a:lvl7pPr>
      <a:lvl8pPr marL="1371600" algn="l" rtl="0" eaLnBrk="1" fontAlgn="base" hangingPunct="1">
        <a:lnSpc>
          <a:spcPct val="90000"/>
        </a:lnSpc>
        <a:spcBef>
          <a:spcPct val="0"/>
        </a:spcBef>
        <a:spcAft>
          <a:spcPct val="0"/>
        </a:spcAft>
        <a:defRPr sz="4000" b="1" i="1">
          <a:solidFill>
            <a:schemeClr val="tx1"/>
          </a:solidFill>
          <a:latin typeface="Times New Roman" panose="02020603050405020304" pitchFamily="18" charset="0"/>
          <a:cs typeface="Times New Roman" panose="02020603050405020304" pitchFamily="18" charset="0"/>
        </a:defRPr>
      </a:lvl8pPr>
      <a:lvl9pPr marL="1828800" algn="l" rtl="0" eaLnBrk="1" fontAlgn="base" hangingPunct="1">
        <a:lnSpc>
          <a:spcPct val="90000"/>
        </a:lnSpc>
        <a:spcBef>
          <a:spcPct val="0"/>
        </a:spcBef>
        <a:spcAft>
          <a:spcPct val="0"/>
        </a:spcAft>
        <a:defRPr sz="4000" b="1" i="1">
          <a:solidFill>
            <a:schemeClr val="tx1"/>
          </a:solidFill>
          <a:latin typeface="Times New Roman" panose="02020603050405020304" pitchFamily="18" charset="0"/>
          <a:cs typeface="Times New Roman" panose="02020603050405020304" pitchFamily="18" charset="0"/>
        </a:defRPr>
      </a:lvl9pPr>
    </p:titleStyle>
    <p:bodyStyle>
      <a:lvl1pPr marL="228600" indent="-228600" algn="l" rtl="0" eaLnBrk="1" fontAlgn="base" hangingPunct="1">
        <a:lnSpc>
          <a:spcPct val="114000"/>
        </a:lnSpc>
        <a:spcBef>
          <a:spcPts val="1000"/>
        </a:spcBef>
        <a:spcAft>
          <a:spcPct val="0"/>
        </a:spcAft>
        <a:buFont typeface="Arial" panose="020B0604020202020204" pitchFamily="34" charset="0"/>
        <a:buChar char="•"/>
        <a:defRPr sz="2400" kern="1200">
          <a:solidFill>
            <a:srgbClr val="5E5E5E"/>
          </a:solidFill>
          <a:latin typeface="+mn-lt"/>
          <a:ea typeface="+mn-ea"/>
          <a:cs typeface="+mn-cs"/>
        </a:defRPr>
      </a:lvl1pPr>
      <a:lvl2pPr marL="685800" indent="-228600" algn="l" rtl="0" eaLnBrk="1" fontAlgn="base" hangingPunct="1">
        <a:lnSpc>
          <a:spcPct val="114000"/>
        </a:lnSpc>
        <a:spcBef>
          <a:spcPts val="500"/>
        </a:spcBef>
        <a:spcAft>
          <a:spcPct val="0"/>
        </a:spcAft>
        <a:buFont typeface="Arial" panose="020B0604020202020204" pitchFamily="34" charset="0"/>
        <a:buChar char="-"/>
        <a:defRPr sz="2000" kern="1200">
          <a:solidFill>
            <a:srgbClr val="5E5E5E"/>
          </a:solidFill>
          <a:latin typeface="+mn-lt"/>
          <a:ea typeface="+mn-ea"/>
          <a:cs typeface="+mn-cs"/>
        </a:defRPr>
      </a:lvl2pPr>
      <a:lvl3pPr marL="1143000" indent="-228600" algn="l" rtl="0" eaLnBrk="1" fontAlgn="base" hangingPunct="1">
        <a:lnSpc>
          <a:spcPct val="114000"/>
        </a:lnSpc>
        <a:spcBef>
          <a:spcPts val="500"/>
        </a:spcBef>
        <a:spcAft>
          <a:spcPct val="0"/>
        </a:spcAft>
        <a:buFont typeface="Arial" panose="020B0604020202020204" pitchFamily="34" charset="0"/>
        <a:buChar char="-"/>
        <a:defRPr kern="1200">
          <a:solidFill>
            <a:srgbClr val="5E5E5E"/>
          </a:solidFill>
          <a:latin typeface="+mn-lt"/>
          <a:ea typeface="+mn-ea"/>
          <a:cs typeface="+mn-cs"/>
        </a:defRPr>
      </a:lvl3pPr>
      <a:lvl4pPr marL="1600200" indent="-228600" algn="l" rtl="0" eaLnBrk="1" fontAlgn="base" hangingPunct="1">
        <a:lnSpc>
          <a:spcPct val="114000"/>
        </a:lnSpc>
        <a:spcBef>
          <a:spcPts val="500"/>
        </a:spcBef>
        <a:spcAft>
          <a:spcPct val="0"/>
        </a:spcAft>
        <a:buFont typeface="Arial" panose="020B0604020202020204" pitchFamily="34" charset="0"/>
        <a:buChar char="-"/>
        <a:defRPr sz="1600" kern="1200">
          <a:solidFill>
            <a:srgbClr val="5E5E5E"/>
          </a:solidFill>
          <a:latin typeface="+mn-lt"/>
          <a:ea typeface="+mn-ea"/>
          <a:cs typeface="+mn-cs"/>
        </a:defRPr>
      </a:lvl4pPr>
      <a:lvl5pPr marL="2057400" indent="-228600" algn="l" rtl="0" eaLnBrk="1" fontAlgn="base" hangingPunct="1">
        <a:lnSpc>
          <a:spcPct val="114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E8B6"/>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4400" dirty="0"/>
              <a:t>Corporate Insolvency &amp; Governance Act 2020 – moratorium quiz for IPs</a:t>
            </a:r>
          </a:p>
        </p:txBody>
      </p:sp>
      <p:sp>
        <p:nvSpPr>
          <p:cNvPr id="4" name="Subtitle 3"/>
          <p:cNvSpPr>
            <a:spLocks noGrp="1"/>
          </p:cNvSpPr>
          <p:nvPr>
            <p:ph type="subTitle" idx="1"/>
          </p:nvPr>
        </p:nvSpPr>
        <p:spPr/>
        <p:txBody>
          <a:bodyPr>
            <a:normAutofit/>
          </a:bodyPr>
          <a:lstStyle/>
          <a:p>
            <a:r>
              <a:rPr lang="en-US" sz="1800" dirty="0">
                <a:solidFill>
                  <a:srgbClr val="706F6F"/>
                </a:solidFill>
              </a:rPr>
              <a:t>August 2020</a:t>
            </a:r>
            <a:endParaRPr lang="en-GB" sz="1800" dirty="0">
              <a:solidFill>
                <a:srgbClr val="706F6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40" y="666634"/>
            <a:ext cx="3488639" cy="1976549"/>
          </a:xfrm>
        </p:spPr>
        <p:txBody>
          <a:bodyPr>
            <a:normAutofit/>
          </a:bodyPr>
          <a:lstStyle/>
          <a:p>
            <a:r>
              <a:rPr lang="en-US" sz="3200" dirty="0"/>
              <a:t>Which of the following notices will creditors receive</a:t>
            </a:r>
            <a:r>
              <a:rPr lang="en-US" dirty="0"/>
              <a:t>?</a:t>
            </a:r>
            <a:endParaRPr lang="en-GB" sz="3200" dirty="0"/>
          </a:p>
        </p:txBody>
      </p:sp>
      <p:sp>
        <p:nvSpPr>
          <p:cNvPr id="3" name="Subtitle 2"/>
          <p:cNvSpPr>
            <a:spLocks noGrp="1"/>
          </p:cNvSpPr>
          <p:nvPr>
            <p:ph type="subTitle" idx="1"/>
          </p:nvPr>
        </p:nvSpPr>
        <p:spPr>
          <a:xfrm>
            <a:off x="5096540" y="3108899"/>
            <a:ext cx="3488639" cy="3151617"/>
          </a:xfrm>
        </p:spPr>
        <p:txBody>
          <a:bodyPr>
            <a:normAutofit lnSpcReduction="10000"/>
          </a:bodyPr>
          <a:lstStyle/>
          <a:p>
            <a:r>
              <a:rPr lang="en-US" dirty="0">
                <a:solidFill>
                  <a:srgbClr val="706F6F"/>
                </a:solidFill>
              </a:rPr>
              <a:t>1) Start of the moratorium</a:t>
            </a:r>
          </a:p>
          <a:p>
            <a:r>
              <a:rPr lang="en-US" dirty="0">
                <a:solidFill>
                  <a:srgbClr val="706F6F"/>
                </a:solidFill>
              </a:rPr>
              <a:t>2) Any changes to the end of the moratorium</a:t>
            </a:r>
          </a:p>
          <a:p>
            <a:r>
              <a:rPr lang="en-US" dirty="0">
                <a:solidFill>
                  <a:srgbClr val="706F6F"/>
                </a:solidFill>
              </a:rPr>
              <a:t>3) Any change in monitor</a:t>
            </a:r>
          </a:p>
          <a:p>
            <a:r>
              <a:rPr lang="en-US" dirty="0">
                <a:solidFill>
                  <a:srgbClr val="706F6F"/>
                </a:solidFill>
              </a:rPr>
              <a:t>4) Monthly ‘progress’ reports</a:t>
            </a:r>
          </a:p>
          <a:p>
            <a:pPr marL="342900" indent="-342900">
              <a:buAutoNum type="alphaUcParenR"/>
            </a:pPr>
            <a:r>
              <a:rPr lang="en-US" dirty="0">
                <a:solidFill>
                  <a:srgbClr val="706F6F"/>
                </a:solidFill>
              </a:rPr>
              <a:t>All of the above</a:t>
            </a:r>
          </a:p>
          <a:p>
            <a:pPr marL="342900" indent="-342900">
              <a:buAutoNum type="alphaUcParenR"/>
            </a:pPr>
            <a:r>
              <a:rPr lang="en-US" dirty="0">
                <a:solidFill>
                  <a:srgbClr val="706F6F"/>
                </a:solidFill>
              </a:rPr>
              <a:t>1 and 3 only</a:t>
            </a:r>
          </a:p>
          <a:p>
            <a:pPr marL="342900" indent="-342900">
              <a:buAutoNum type="alphaUcParenR"/>
            </a:pPr>
            <a:r>
              <a:rPr lang="en-US" dirty="0">
                <a:solidFill>
                  <a:srgbClr val="706F6F"/>
                </a:solidFill>
              </a:rPr>
              <a:t>2 and 4 only</a:t>
            </a:r>
          </a:p>
          <a:p>
            <a:pPr marL="342900" indent="-342900">
              <a:buAutoNum type="alphaUcParenR"/>
            </a:pPr>
            <a:r>
              <a:rPr lang="en-US" dirty="0">
                <a:solidFill>
                  <a:srgbClr val="706F6F"/>
                </a:solidFill>
              </a:rPr>
              <a:t>1, 2 and 3 only</a:t>
            </a:r>
          </a:p>
          <a:p>
            <a:endParaRPr lang="en-US" dirty="0">
              <a:solidFill>
                <a:srgbClr val="706F6F"/>
              </a:solidFill>
            </a:endParaRPr>
          </a:p>
        </p:txBody>
      </p:sp>
      <p:sp>
        <p:nvSpPr>
          <p:cNvPr id="4" name="Content Placeholder 3"/>
          <p:cNvSpPr>
            <a:spLocks noGrp="1"/>
          </p:cNvSpPr>
          <p:nvPr>
            <p:ph idx="13"/>
          </p:nvPr>
        </p:nvSpPr>
        <p:spPr/>
        <p:txBody>
          <a:bodyPr/>
          <a:lstStyle/>
          <a:p>
            <a:endParaRPr lang="en-GB"/>
          </a:p>
        </p:txBody>
      </p:sp>
      <p:pic>
        <p:nvPicPr>
          <p:cNvPr id="7" name="Content Placeholder 8"/>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1575011"/>
            <a:ext cx="3905250" cy="3905250"/>
          </a:xfrm>
          <a:prstGeom prst="rect">
            <a:avLst/>
          </a:prstGeom>
        </p:spPr>
      </p:pic>
    </p:spTree>
    <p:extLst>
      <p:ext uri="{BB962C8B-B14F-4D97-AF65-F5344CB8AC3E}">
        <p14:creationId xmlns:p14="http://schemas.microsoft.com/office/powerpoint/2010/main" val="29857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40" y="169010"/>
            <a:ext cx="3488639" cy="1745516"/>
          </a:xfrm>
        </p:spPr>
        <p:txBody>
          <a:bodyPr>
            <a:normAutofit/>
          </a:bodyPr>
          <a:lstStyle/>
          <a:p>
            <a:r>
              <a:rPr lang="en-US" sz="3200" dirty="0"/>
              <a:t>Which of the following are true?</a:t>
            </a:r>
            <a:endParaRPr lang="en-GB" sz="3200" dirty="0"/>
          </a:p>
        </p:txBody>
      </p:sp>
      <p:sp>
        <p:nvSpPr>
          <p:cNvPr id="3" name="Subtitle 2"/>
          <p:cNvSpPr>
            <a:spLocks noGrp="1"/>
          </p:cNvSpPr>
          <p:nvPr>
            <p:ph type="subTitle" idx="1"/>
          </p:nvPr>
        </p:nvSpPr>
        <p:spPr>
          <a:xfrm>
            <a:off x="5096540" y="2442149"/>
            <a:ext cx="3488639" cy="3930076"/>
          </a:xfrm>
        </p:spPr>
        <p:txBody>
          <a:bodyPr>
            <a:normAutofit fontScale="85000" lnSpcReduction="20000"/>
          </a:bodyPr>
          <a:lstStyle/>
          <a:p>
            <a:r>
              <a:rPr lang="en-US" dirty="0">
                <a:solidFill>
                  <a:srgbClr val="706F6F"/>
                </a:solidFill>
              </a:rPr>
              <a:t>1) Any costs incurred by an IP assisting the entity prior to a moratorium, must be paid during the moratorium</a:t>
            </a:r>
          </a:p>
          <a:p>
            <a:r>
              <a:rPr lang="en-US" dirty="0">
                <a:solidFill>
                  <a:srgbClr val="706F6F"/>
                </a:solidFill>
              </a:rPr>
              <a:t>2) A monitor cannot act in any subsequent other insolvency process of the same entity</a:t>
            </a:r>
          </a:p>
          <a:p>
            <a:r>
              <a:rPr lang="en-US" dirty="0">
                <a:solidFill>
                  <a:srgbClr val="706F6F"/>
                </a:solidFill>
              </a:rPr>
              <a:t>3) A company that has got a winding-up petition filed against it, cannot enter a moratorium</a:t>
            </a:r>
          </a:p>
          <a:p>
            <a:r>
              <a:rPr lang="en-US" dirty="0">
                <a:solidFill>
                  <a:srgbClr val="706F6F"/>
                </a:solidFill>
              </a:rPr>
              <a:t>4) The Code of Ethics doesn’t apply to monitors</a:t>
            </a:r>
          </a:p>
          <a:p>
            <a:endParaRPr lang="en-US" dirty="0">
              <a:solidFill>
                <a:srgbClr val="706F6F"/>
              </a:solidFill>
            </a:endParaRPr>
          </a:p>
          <a:p>
            <a:pPr marL="342900" indent="-342900">
              <a:buAutoNum type="alphaUcParenR"/>
            </a:pPr>
            <a:r>
              <a:rPr lang="en-US" dirty="0">
                <a:solidFill>
                  <a:srgbClr val="706F6F"/>
                </a:solidFill>
              </a:rPr>
              <a:t>1 and 3 only</a:t>
            </a:r>
          </a:p>
          <a:p>
            <a:pPr marL="342900" indent="-342900">
              <a:buAutoNum type="alphaUcParenR"/>
            </a:pPr>
            <a:r>
              <a:rPr lang="en-US" dirty="0">
                <a:solidFill>
                  <a:srgbClr val="706F6F"/>
                </a:solidFill>
              </a:rPr>
              <a:t>2 and 4 only</a:t>
            </a:r>
          </a:p>
          <a:p>
            <a:pPr marL="342900" indent="-342900">
              <a:buAutoNum type="alphaUcParenR"/>
            </a:pPr>
            <a:r>
              <a:rPr lang="en-US" dirty="0">
                <a:solidFill>
                  <a:srgbClr val="706F6F"/>
                </a:solidFill>
              </a:rPr>
              <a:t>None of the above</a:t>
            </a:r>
          </a:p>
          <a:p>
            <a:pPr marL="342900" indent="-342900">
              <a:buAutoNum type="alphaUcParenR"/>
            </a:pPr>
            <a:r>
              <a:rPr lang="en-US" dirty="0">
                <a:solidFill>
                  <a:srgbClr val="706F6F"/>
                </a:solidFill>
              </a:rPr>
              <a:t>All of the above</a:t>
            </a:r>
          </a:p>
          <a:p>
            <a:endParaRPr lang="en-US" dirty="0">
              <a:solidFill>
                <a:srgbClr val="706F6F"/>
              </a:solidFill>
            </a:endParaRPr>
          </a:p>
        </p:txBody>
      </p:sp>
      <p:sp>
        <p:nvSpPr>
          <p:cNvPr id="4" name="Content Placeholder 3"/>
          <p:cNvSpPr>
            <a:spLocks noGrp="1"/>
          </p:cNvSpPr>
          <p:nvPr>
            <p:ph idx="13"/>
          </p:nvPr>
        </p:nvSpPr>
        <p:spPr/>
        <p:txBody>
          <a:bodyPr/>
          <a:lstStyle/>
          <a:p>
            <a:endParaRPr lang="en-GB"/>
          </a:p>
        </p:txBody>
      </p:sp>
      <p:pic>
        <p:nvPicPr>
          <p:cNvPr id="7" name="Content Placeholder 8"/>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1575011"/>
            <a:ext cx="3905250" cy="3905250"/>
          </a:xfrm>
          <a:prstGeom prst="rect">
            <a:avLst/>
          </a:prstGeom>
        </p:spPr>
      </p:pic>
    </p:spTree>
    <p:extLst>
      <p:ext uri="{BB962C8B-B14F-4D97-AF65-F5344CB8AC3E}">
        <p14:creationId xmlns:p14="http://schemas.microsoft.com/office/powerpoint/2010/main" val="3795317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40" y="454759"/>
            <a:ext cx="3488639" cy="1583591"/>
          </a:xfrm>
        </p:spPr>
        <p:txBody>
          <a:bodyPr>
            <a:normAutofit/>
          </a:bodyPr>
          <a:lstStyle/>
          <a:p>
            <a:r>
              <a:rPr lang="en-US" sz="3200" dirty="0"/>
              <a:t>Which of the following are true?</a:t>
            </a:r>
            <a:endParaRPr lang="en-GB" sz="3200" dirty="0"/>
          </a:p>
        </p:txBody>
      </p:sp>
      <p:sp>
        <p:nvSpPr>
          <p:cNvPr id="3" name="Subtitle 2"/>
          <p:cNvSpPr>
            <a:spLocks noGrp="1"/>
          </p:cNvSpPr>
          <p:nvPr>
            <p:ph type="subTitle" idx="1"/>
          </p:nvPr>
        </p:nvSpPr>
        <p:spPr>
          <a:xfrm>
            <a:off x="5096539" y="2718374"/>
            <a:ext cx="3488639" cy="3151617"/>
          </a:xfrm>
        </p:spPr>
        <p:txBody>
          <a:bodyPr>
            <a:normAutofit/>
          </a:bodyPr>
          <a:lstStyle/>
          <a:p>
            <a:r>
              <a:rPr lang="en-US" dirty="0">
                <a:solidFill>
                  <a:srgbClr val="706F6F"/>
                </a:solidFill>
              </a:rPr>
              <a:t>1) The monitor must have a general bond</a:t>
            </a:r>
          </a:p>
          <a:p>
            <a:r>
              <a:rPr lang="en-US" dirty="0">
                <a:solidFill>
                  <a:srgbClr val="706F6F"/>
                </a:solidFill>
              </a:rPr>
              <a:t>2) The monitor must bond for a specific penalty sum</a:t>
            </a:r>
          </a:p>
          <a:p>
            <a:endParaRPr lang="en-US" dirty="0">
              <a:solidFill>
                <a:srgbClr val="706F6F"/>
              </a:solidFill>
            </a:endParaRPr>
          </a:p>
          <a:p>
            <a:pPr marL="342900" indent="-342900">
              <a:buAutoNum type="alphaUcParenR"/>
            </a:pPr>
            <a:r>
              <a:rPr lang="en-US" dirty="0">
                <a:solidFill>
                  <a:srgbClr val="706F6F"/>
                </a:solidFill>
              </a:rPr>
              <a:t>Neither of the above</a:t>
            </a:r>
          </a:p>
          <a:p>
            <a:pPr marL="342900" indent="-342900">
              <a:buAutoNum type="alphaUcParenR"/>
            </a:pPr>
            <a:r>
              <a:rPr lang="en-US" dirty="0">
                <a:solidFill>
                  <a:srgbClr val="706F6F"/>
                </a:solidFill>
              </a:rPr>
              <a:t>1 only</a:t>
            </a:r>
          </a:p>
          <a:p>
            <a:pPr marL="342900" indent="-342900">
              <a:buAutoNum type="alphaUcParenR"/>
            </a:pPr>
            <a:r>
              <a:rPr lang="en-US" dirty="0">
                <a:solidFill>
                  <a:srgbClr val="706F6F"/>
                </a:solidFill>
              </a:rPr>
              <a:t>2 only</a:t>
            </a:r>
          </a:p>
          <a:p>
            <a:pPr marL="342900" indent="-342900">
              <a:buAutoNum type="alphaUcParenR"/>
            </a:pPr>
            <a:r>
              <a:rPr lang="en-US" dirty="0">
                <a:solidFill>
                  <a:srgbClr val="706F6F"/>
                </a:solidFill>
              </a:rPr>
              <a:t>Both of the above</a:t>
            </a:r>
          </a:p>
          <a:p>
            <a:endParaRPr lang="en-US" dirty="0">
              <a:solidFill>
                <a:srgbClr val="706F6F"/>
              </a:solidFill>
            </a:endParaRPr>
          </a:p>
          <a:p>
            <a:endParaRPr lang="en-US" dirty="0">
              <a:solidFill>
                <a:srgbClr val="706F6F"/>
              </a:solidFill>
            </a:endParaRPr>
          </a:p>
        </p:txBody>
      </p:sp>
      <p:sp>
        <p:nvSpPr>
          <p:cNvPr id="4" name="Content Placeholder 3"/>
          <p:cNvSpPr>
            <a:spLocks noGrp="1"/>
          </p:cNvSpPr>
          <p:nvPr>
            <p:ph idx="13"/>
          </p:nvPr>
        </p:nvSpPr>
        <p:spPr/>
        <p:txBody>
          <a:bodyPr/>
          <a:lstStyle/>
          <a:p>
            <a:endParaRPr lang="en-GB"/>
          </a:p>
        </p:txBody>
      </p:sp>
      <p:pic>
        <p:nvPicPr>
          <p:cNvPr id="7" name="Content Placeholder 8"/>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1575011"/>
            <a:ext cx="3905250" cy="3905250"/>
          </a:xfrm>
          <a:prstGeom prst="rect">
            <a:avLst/>
          </a:prstGeom>
        </p:spPr>
      </p:pic>
    </p:spTree>
    <p:extLst>
      <p:ext uri="{BB962C8B-B14F-4D97-AF65-F5344CB8AC3E}">
        <p14:creationId xmlns:p14="http://schemas.microsoft.com/office/powerpoint/2010/main" val="896135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39" y="91718"/>
            <a:ext cx="3488639" cy="2379039"/>
          </a:xfrm>
        </p:spPr>
        <p:txBody>
          <a:bodyPr>
            <a:normAutofit/>
          </a:bodyPr>
          <a:lstStyle/>
          <a:p>
            <a:r>
              <a:rPr lang="en-GB" sz="3200" dirty="0"/>
              <a:t>Which of the following cannot enter a moratorium?</a:t>
            </a:r>
          </a:p>
        </p:txBody>
      </p:sp>
      <p:sp>
        <p:nvSpPr>
          <p:cNvPr id="3" name="Subtitle 2"/>
          <p:cNvSpPr>
            <a:spLocks noGrp="1"/>
          </p:cNvSpPr>
          <p:nvPr>
            <p:ph type="subTitle" idx="1"/>
          </p:nvPr>
        </p:nvSpPr>
        <p:spPr>
          <a:xfrm>
            <a:off x="5096538" y="2780162"/>
            <a:ext cx="3488639" cy="3401563"/>
          </a:xfrm>
        </p:spPr>
        <p:txBody>
          <a:bodyPr>
            <a:normAutofit/>
          </a:bodyPr>
          <a:lstStyle/>
          <a:p>
            <a:r>
              <a:rPr lang="en-US" dirty="0">
                <a:solidFill>
                  <a:srgbClr val="706F6F"/>
                </a:solidFill>
              </a:rPr>
              <a:t>1) Overseas companies</a:t>
            </a:r>
          </a:p>
          <a:p>
            <a:r>
              <a:rPr lang="en-US" dirty="0">
                <a:solidFill>
                  <a:srgbClr val="706F6F"/>
                </a:solidFill>
              </a:rPr>
              <a:t>2) Banks</a:t>
            </a:r>
          </a:p>
          <a:p>
            <a:r>
              <a:rPr lang="en-US" dirty="0">
                <a:solidFill>
                  <a:srgbClr val="706F6F"/>
                </a:solidFill>
              </a:rPr>
              <a:t>3) Payment institutions</a:t>
            </a:r>
          </a:p>
          <a:p>
            <a:endParaRPr lang="en-US" dirty="0">
              <a:solidFill>
                <a:srgbClr val="706F6F"/>
              </a:solidFill>
            </a:endParaRPr>
          </a:p>
          <a:p>
            <a:endParaRPr lang="en-US" dirty="0">
              <a:solidFill>
                <a:srgbClr val="706F6F"/>
              </a:solidFill>
            </a:endParaRPr>
          </a:p>
          <a:p>
            <a:pPr marL="342900" indent="-342900">
              <a:buAutoNum type="alphaUcParenR"/>
            </a:pPr>
            <a:r>
              <a:rPr lang="en-US" dirty="0">
                <a:solidFill>
                  <a:srgbClr val="706F6F"/>
                </a:solidFill>
              </a:rPr>
              <a:t>1 and 3 only</a:t>
            </a:r>
          </a:p>
          <a:p>
            <a:pPr marL="342900" indent="-342900">
              <a:buAutoNum type="alphaUcParenR"/>
            </a:pPr>
            <a:r>
              <a:rPr lang="en-US" dirty="0">
                <a:solidFill>
                  <a:srgbClr val="706F6F"/>
                </a:solidFill>
              </a:rPr>
              <a:t>2 and 3 only</a:t>
            </a:r>
          </a:p>
          <a:p>
            <a:pPr marL="342900" indent="-342900">
              <a:buAutoNum type="alphaUcParenR"/>
            </a:pPr>
            <a:r>
              <a:rPr lang="en-US" dirty="0">
                <a:solidFill>
                  <a:srgbClr val="706F6F"/>
                </a:solidFill>
              </a:rPr>
              <a:t>None of the above</a:t>
            </a:r>
          </a:p>
          <a:p>
            <a:pPr marL="342900" indent="-342900">
              <a:buAutoNum type="alphaUcParenR"/>
            </a:pPr>
            <a:r>
              <a:rPr lang="en-US" dirty="0">
                <a:solidFill>
                  <a:srgbClr val="706F6F"/>
                </a:solidFill>
              </a:rPr>
              <a:t>All of the above</a:t>
            </a:r>
          </a:p>
        </p:txBody>
      </p:sp>
      <p:pic>
        <p:nvPicPr>
          <p:cNvPr id="6" name="Content Placeholder 5"/>
          <p:cNvPicPr>
            <a:picLocks noGrp="1" noChangeAspect="1"/>
          </p:cNvPicPr>
          <p:nvPr>
            <p:ph idx="13"/>
          </p:nvPr>
        </p:nvPicPr>
        <p:blipFill>
          <a:blip r:embed="rId3"/>
          <a:stretch>
            <a:fillRect/>
          </a:stretch>
        </p:blipFill>
        <p:spPr>
          <a:xfrm>
            <a:off x="628650" y="2470757"/>
            <a:ext cx="3060700" cy="2183186"/>
          </a:xfrm>
          <a:prstGeom prst="rect">
            <a:avLst/>
          </a:prstGeom>
        </p:spPr>
      </p:pic>
    </p:spTree>
    <p:extLst>
      <p:ext uri="{BB962C8B-B14F-4D97-AF65-F5344CB8AC3E}">
        <p14:creationId xmlns:p14="http://schemas.microsoft.com/office/powerpoint/2010/main" val="2090403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39" y="625118"/>
            <a:ext cx="3488639" cy="2680058"/>
          </a:xfrm>
        </p:spPr>
        <p:txBody>
          <a:bodyPr>
            <a:normAutofit/>
          </a:bodyPr>
          <a:lstStyle/>
          <a:p>
            <a:r>
              <a:rPr lang="en-GB" sz="3200" dirty="0"/>
              <a:t>A company in a moratorium cannot pass a winding-up resolution?</a:t>
            </a:r>
          </a:p>
        </p:txBody>
      </p:sp>
      <p:sp>
        <p:nvSpPr>
          <p:cNvPr id="3" name="Subtitle 2"/>
          <p:cNvSpPr>
            <a:spLocks noGrp="1"/>
          </p:cNvSpPr>
          <p:nvPr>
            <p:ph type="subTitle" idx="1"/>
          </p:nvPr>
        </p:nvSpPr>
        <p:spPr>
          <a:xfrm>
            <a:off x="5096539" y="3646937"/>
            <a:ext cx="3488639" cy="2753863"/>
          </a:xfrm>
        </p:spPr>
        <p:txBody>
          <a:bodyPr>
            <a:normAutofit/>
          </a:bodyPr>
          <a:lstStyle/>
          <a:p>
            <a:pPr marL="342900" indent="-342900">
              <a:buAutoNum type="alphaUcParenR"/>
            </a:pPr>
            <a:r>
              <a:rPr lang="en-US" dirty="0">
                <a:solidFill>
                  <a:srgbClr val="706F6F"/>
                </a:solidFill>
              </a:rPr>
              <a:t>TRUE</a:t>
            </a:r>
          </a:p>
          <a:p>
            <a:pPr marL="342900" indent="-342900">
              <a:buAutoNum type="alphaUcParenR"/>
            </a:pPr>
            <a:r>
              <a:rPr lang="en-US" dirty="0">
                <a:solidFill>
                  <a:srgbClr val="706F6F"/>
                </a:solidFill>
              </a:rPr>
              <a:t>FALSE</a:t>
            </a:r>
          </a:p>
        </p:txBody>
      </p:sp>
      <p:pic>
        <p:nvPicPr>
          <p:cNvPr id="6" name="Content Placeholder 5"/>
          <p:cNvPicPr>
            <a:picLocks noGrp="1" noChangeAspect="1"/>
          </p:cNvPicPr>
          <p:nvPr>
            <p:ph idx="13"/>
          </p:nvPr>
        </p:nvPicPr>
        <p:blipFill>
          <a:blip r:embed="rId3"/>
          <a:stretch>
            <a:fillRect/>
          </a:stretch>
        </p:blipFill>
        <p:spPr>
          <a:xfrm>
            <a:off x="628650" y="2470757"/>
            <a:ext cx="3060700" cy="2183186"/>
          </a:xfrm>
          <a:prstGeom prst="rect">
            <a:avLst/>
          </a:prstGeom>
        </p:spPr>
      </p:pic>
    </p:spTree>
    <p:extLst>
      <p:ext uri="{BB962C8B-B14F-4D97-AF65-F5344CB8AC3E}">
        <p14:creationId xmlns:p14="http://schemas.microsoft.com/office/powerpoint/2010/main" val="27961475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39" y="129818"/>
            <a:ext cx="3488639" cy="2680058"/>
          </a:xfrm>
        </p:spPr>
        <p:txBody>
          <a:bodyPr>
            <a:normAutofit/>
          </a:bodyPr>
          <a:lstStyle/>
          <a:p>
            <a:r>
              <a:rPr lang="en-GB" sz="3200" dirty="0"/>
              <a:t>Which of the following liabilities benefit from a payment holiday during the moratorium?</a:t>
            </a:r>
          </a:p>
        </p:txBody>
      </p:sp>
      <p:sp>
        <p:nvSpPr>
          <p:cNvPr id="3" name="Subtitle 2"/>
          <p:cNvSpPr>
            <a:spLocks noGrp="1"/>
          </p:cNvSpPr>
          <p:nvPr>
            <p:ph type="subTitle" idx="1"/>
          </p:nvPr>
        </p:nvSpPr>
        <p:spPr>
          <a:xfrm>
            <a:off x="5096539" y="3037337"/>
            <a:ext cx="3488639" cy="3557773"/>
          </a:xfrm>
        </p:spPr>
        <p:txBody>
          <a:bodyPr>
            <a:normAutofit fontScale="70000" lnSpcReduction="20000"/>
          </a:bodyPr>
          <a:lstStyle/>
          <a:p>
            <a:r>
              <a:rPr lang="en-US" sz="1800" b="0" dirty="0">
                <a:solidFill>
                  <a:srgbClr val="706F6F"/>
                </a:solidFill>
              </a:rPr>
              <a:t>1) </a:t>
            </a:r>
            <a:r>
              <a:rPr lang="en-GB" sz="1800" b="0" dirty="0"/>
              <a:t>Remuneration in respect of anything done by a proposed monitor before the moratorium begins</a:t>
            </a:r>
          </a:p>
          <a:p>
            <a:r>
              <a:rPr lang="en-US" sz="1800" b="0" dirty="0">
                <a:solidFill>
                  <a:srgbClr val="706F6F"/>
                </a:solidFill>
              </a:rPr>
              <a:t>2) </a:t>
            </a:r>
            <a:r>
              <a:rPr lang="en-GB" sz="1800" b="0" dirty="0"/>
              <a:t>The monitor’s remuneration or expenses</a:t>
            </a:r>
          </a:p>
          <a:p>
            <a:r>
              <a:rPr lang="en-GB" sz="1800" b="0" dirty="0"/>
              <a:t>3) Rent in respect of a period during the moratorium</a:t>
            </a:r>
          </a:p>
          <a:p>
            <a:r>
              <a:rPr lang="en-GB" sz="1800" b="0" dirty="0"/>
              <a:t>4) Redundancy payments</a:t>
            </a:r>
          </a:p>
          <a:p>
            <a:endParaRPr lang="en-US" b="0" dirty="0">
              <a:solidFill>
                <a:srgbClr val="706F6F"/>
              </a:solidFill>
            </a:endParaRPr>
          </a:p>
          <a:p>
            <a:pPr marL="342900" indent="-342900">
              <a:buAutoNum type="alphaUcParenR"/>
            </a:pPr>
            <a:r>
              <a:rPr lang="en-US" sz="1800" b="0" dirty="0">
                <a:solidFill>
                  <a:srgbClr val="706F6F"/>
                </a:solidFill>
              </a:rPr>
              <a:t>1 and 2 only</a:t>
            </a:r>
          </a:p>
          <a:p>
            <a:pPr marL="342900" indent="-342900">
              <a:buAutoNum type="alphaUcParenR"/>
            </a:pPr>
            <a:r>
              <a:rPr lang="en-US" sz="1800" b="0" dirty="0">
                <a:solidFill>
                  <a:srgbClr val="706F6F"/>
                </a:solidFill>
              </a:rPr>
              <a:t>3 and 4 only</a:t>
            </a:r>
          </a:p>
          <a:p>
            <a:pPr marL="342900" indent="-342900">
              <a:buAutoNum type="alphaUcParenR"/>
            </a:pPr>
            <a:r>
              <a:rPr lang="en-US" sz="1800" b="0" dirty="0">
                <a:solidFill>
                  <a:srgbClr val="706F6F"/>
                </a:solidFill>
              </a:rPr>
              <a:t>1 only</a:t>
            </a:r>
          </a:p>
          <a:p>
            <a:pPr marL="342900" indent="-342900">
              <a:buAutoNum type="alphaUcParenR"/>
            </a:pPr>
            <a:r>
              <a:rPr lang="en-US" sz="1800" b="0" dirty="0">
                <a:solidFill>
                  <a:srgbClr val="706F6F"/>
                </a:solidFill>
              </a:rPr>
              <a:t>None of the above </a:t>
            </a:r>
            <a:r>
              <a:rPr lang="en-US" sz="1800" b="0" dirty="0" err="1">
                <a:solidFill>
                  <a:srgbClr val="706F6F"/>
                </a:solidFill>
              </a:rPr>
              <a:t>ie</a:t>
            </a:r>
            <a:r>
              <a:rPr lang="en-US" sz="1800" b="0" dirty="0">
                <a:solidFill>
                  <a:srgbClr val="706F6F"/>
                </a:solidFill>
              </a:rPr>
              <a:t>. All must be paid</a:t>
            </a:r>
          </a:p>
        </p:txBody>
      </p:sp>
      <p:pic>
        <p:nvPicPr>
          <p:cNvPr id="6" name="Content Placeholder 5"/>
          <p:cNvPicPr>
            <a:picLocks noGrp="1" noChangeAspect="1"/>
          </p:cNvPicPr>
          <p:nvPr>
            <p:ph idx="13"/>
          </p:nvPr>
        </p:nvPicPr>
        <p:blipFill>
          <a:blip r:embed="rId3"/>
          <a:stretch>
            <a:fillRect/>
          </a:stretch>
        </p:blipFill>
        <p:spPr>
          <a:xfrm>
            <a:off x="628650" y="2470757"/>
            <a:ext cx="3060700" cy="2183186"/>
          </a:xfrm>
          <a:prstGeom prst="rect">
            <a:avLst/>
          </a:prstGeom>
        </p:spPr>
      </p:pic>
    </p:spTree>
    <p:extLst>
      <p:ext uri="{BB962C8B-B14F-4D97-AF65-F5344CB8AC3E}">
        <p14:creationId xmlns:p14="http://schemas.microsoft.com/office/powerpoint/2010/main" val="2716102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40" y="169009"/>
            <a:ext cx="3488639" cy="1976549"/>
          </a:xfrm>
        </p:spPr>
        <p:txBody>
          <a:bodyPr>
            <a:normAutofit/>
          </a:bodyPr>
          <a:lstStyle/>
          <a:p>
            <a:r>
              <a:rPr lang="en-US" sz="3200" dirty="0"/>
              <a:t>Which of the following are true?</a:t>
            </a:r>
            <a:endParaRPr lang="en-GB" sz="3200" dirty="0"/>
          </a:p>
        </p:txBody>
      </p:sp>
      <p:sp>
        <p:nvSpPr>
          <p:cNvPr id="3" name="Subtitle 2"/>
          <p:cNvSpPr>
            <a:spLocks noGrp="1"/>
          </p:cNvSpPr>
          <p:nvPr>
            <p:ph type="subTitle" idx="1"/>
          </p:nvPr>
        </p:nvSpPr>
        <p:spPr>
          <a:xfrm>
            <a:off x="5096539" y="2318324"/>
            <a:ext cx="3488639" cy="3151617"/>
          </a:xfrm>
        </p:spPr>
        <p:txBody>
          <a:bodyPr>
            <a:normAutofit fontScale="77500" lnSpcReduction="20000"/>
          </a:bodyPr>
          <a:lstStyle/>
          <a:p>
            <a:r>
              <a:rPr lang="en-US" dirty="0">
                <a:solidFill>
                  <a:srgbClr val="706F6F"/>
                </a:solidFill>
              </a:rPr>
              <a:t>1) The directors must notify the monitor when a moratorium has come in to force</a:t>
            </a:r>
          </a:p>
          <a:p>
            <a:r>
              <a:rPr lang="en-US" dirty="0">
                <a:solidFill>
                  <a:srgbClr val="706F6F"/>
                </a:solidFill>
              </a:rPr>
              <a:t>2) The directors must notify the Registrar and creditors that a moratorium has come in to force </a:t>
            </a:r>
          </a:p>
          <a:p>
            <a:r>
              <a:rPr lang="en-US" dirty="0">
                <a:solidFill>
                  <a:srgbClr val="706F6F"/>
                </a:solidFill>
              </a:rPr>
              <a:t>3) The monitor must notify the Registrar and creditors that a moratorium has come in to force </a:t>
            </a:r>
          </a:p>
          <a:p>
            <a:r>
              <a:rPr lang="en-US" dirty="0">
                <a:solidFill>
                  <a:srgbClr val="706F6F"/>
                </a:solidFill>
              </a:rPr>
              <a:t>4) In certain instances, the monitor will need to notify </a:t>
            </a:r>
            <a:r>
              <a:rPr lang="en-US" dirty="0" err="1">
                <a:solidFill>
                  <a:srgbClr val="706F6F"/>
                </a:solidFill>
              </a:rPr>
              <a:t>tPR</a:t>
            </a:r>
            <a:r>
              <a:rPr lang="en-US" dirty="0">
                <a:solidFill>
                  <a:srgbClr val="706F6F"/>
                </a:solidFill>
              </a:rPr>
              <a:t> and PPF that a moratorium has come in to force</a:t>
            </a:r>
          </a:p>
          <a:p>
            <a:pPr marL="342900" indent="-342900">
              <a:buAutoNum type="alphaUcParenR"/>
            </a:pPr>
            <a:r>
              <a:rPr lang="en-US" dirty="0">
                <a:solidFill>
                  <a:srgbClr val="706F6F"/>
                </a:solidFill>
              </a:rPr>
              <a:t>All of the above</a:t>
            </a:r>
          </a:p>
          <a:p>
            <a:pPr marL="342900" indent="-342900">
              <a:buAutoNum type="alphaUcParenR"/>
            </a:pPr>
            <a:r>
              <a:rPr lang="en-US" dirty="0">
                <a:solidFill>
                  <a:srgbClr val="706F6F"/>
                </a:solidFill>
              </a:rPr>
              <a:t>1 and 2 only</a:t>
            </a:r>
          </a:p>
          <a:p>
            <a:pPr marL="342900" indent="-342900">
              <a:buAutoNum type="alphaUcParenR"/>
            </a:pPr>
            <a:r>
              <a:rPr lang="en-US" dirty="0">
                <a:solidFill>
                  <a:srgbClr val="706F6F"/>
                </a:solidFill>
              </a:rPr>
              <a:t>3 and 4 only</a:t>
            </a:r>
          </a:p>
          <a:p>
            <a:pPr marL="342900" indent="-342900">
              <a:buAutoNum type="alphaUcParenR"/>
            </a:pPr>
            <a:r>
              <a:rPr lang="en-US" dirty="0">
                <a:solidFill>
                  <a:srgbClr val="706F6F"/>
                </a:solidFill>
              </a:rPr>
              <a:t>1, 3 and 4 only</a:t>
            </a:r>
          </a:p>
          <a:p>
            <a:endParaRPr lang="en-US" dirty="0">
              <a:solidFill>
                <a:srgbClr val="706F6F"/>
              </a:solidFill>
            </a:endParaRPr>
          </a:p>
        </p:txBody>
      </p:sp>
      <p:sp>
        <p:nvSpPr>
          <p:cNvPr id="4" name="Content Placeholder 3"/>
          <p:cNvSpPr>
            <a:spLocks noGrp="1"/>
          </p:cNvSpPr>
          <p:nvPr>
            <p:ph idx="13"/>
          </p:nvPr>
        </p:nvSpPr>
        <p:spPr/>
        <p:txBody>
          <a:bodyPr/>
          <a:lstStyle/>
          <a:p>
            <a:endParaRPr lang="en-GB"/>
          </a:p>
        </p:txBody>
      </p:sp>
      <p:pic>
        <p:nvPicPr>
          <p:cNvPr id="7" name="Content Placeholder 8"/>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1575011"/>
            <a:ext cx="3905250" cy="3905250"/>
          </a:xfrm>
          <a:prstGeom prst="rect">
            <a:avLst/>
          </a:prstGeom>
        </p:spPr>
      </p:pic>
    </p:spTree>
    <p:extLst>
      <p:ext uri="{BB962C8B-B14F-4D97-AF65-F5344CB8AC3E}">
        <p14:creationId xmlns:p14="http://schemas.microsoft.com/office/powerpoint/2010/main" val="204259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39" y="129818"/>
            <a:ext cx="3488639" cy="2680058"/>
          </a:xfrm>
        </p:spPr>
        <p:txBody>
          <a:bodyPr>
            <a:normAutofit/>
          </a:bodyPr>
          <a:lstStyle/>
          <a:p>
            <a:r>
              <a:rPr lang="en-GB" sz="3200" dirty="0"/>
              <a:t>How many moratorium extensions by creditor consent can take place?</a:t>
            </a:r>
          </a:p>
        </p:txBody>
      </p:sp>
      <p:sp>
        <p:nvSpPr>
          <p:cNvPr id="3" name="Subtitle 2"/>
          <p:cNvSpPr>
            <a:spLocks noGrp="1"/>
          </p:cNvSpPr>
          <p:nvPr>
            <p:ph type="subTitle" idx="1"/>
          </p:nvPr>
        </p:nvSpPr>
        <p:spPr>
          <a:xfrm>
            <a:off x="5096539" y="3037337"/>
            <a:ext cx="3488639" cy="2753863"/>
          </a:xfrm>
        </p:spPr>
        <p:txBody>
          <a:bodyPr>
            <a:normAutofit fontScale="92500" lnSpcReduction="10000"/>
          </a:bodyPr>
          <a:lstStyle/>
          <a:p>
            <a:r>
              <a:rPr lang="en-US" sz="1800" b="0" dirty="0">
                <a:solidFill>
                  <a:srgbClr val="706F6F"/>
                </a:solidFill>
              </a:rPr>
              <a:t>A) </a:t>
            </a:r>
            <a:r>
              <a:rPr lang="en-GB" sz="1800" b="0" dirty="0"/>
              <a:t>One</a:t>
            </a:r>
          </a:p>
          <a:p>
            <a:r>
              <a:rPr lang="en-US" sz="1800" b="0" dirty="0">
                <a:solidFill>
                  <a:srgbClr val="706F6F"/>
                </a:solidFill>
              </a:rPr>
              <a:t>B) </a:t>
            </a:r>
            <a:r>
              <a:rPr lang="en-GB" sz="1800" b="0" dirty="0"/>
              <a:t>Two</a:t>
            </a:r>
          </a:p>
          <a:p>
            <a:r>
              <a:rPr lang="en-GB" sz="1800" b="0" dirty="0"/>
              <a:t>C) No limit</a:t>
            </a:r>
          </a:p>
          <a:p>
            <a:r>
              <a:rPr lang="en-GB" sz="1800" b="0" dirty="0"/>
              <a:t>D) No limit provided the revised end date is </a:t>
            </a:r>
            <a:r>
              <a:rPr lang="en-US" sz="1800" b="0" dirty="0"/>
              <a:t>a date before the end of the period of one year beginning with the first day of the initial period</a:t>
            </a:r>
            <a:endParaRPr lang="en-GB" sz="1800" b="0" dirty="0"/>
          </a:p>
          <a:p>
            <a:endParaRPr lang="en-US" b="0" dirty="0">
              <a:solidFill>
                <a:srgbClr val="706F6F"/>
              </a:solidFill>
            </a:endParaRPr>
          </a:p>
        </p:txBody>
      </p:sp>
      <p:pic>
        <p:nvPicPr>
          <p:cNvPr id="6" name="Content Placeholder 5"/>
          <p:cNvPicPr>
            <a:picLocks noGrp="1" noChangeAspect="1"/>
          </p:cNvPicPr>
          <p:nvPr>
            <p:ph idx="13"/>
          </p:nvPr>
        </p:nvPicPr>
        <p:blipFill>
          <a:blip r:embed="rId3"/>
          <a:stretch>
            <a:fillRect/>
          </a:stretch>
        </p:blipFill>
        <p:spPr>
          <a:xfrm>
            <a:off x="628650" y="2470757"/>
            <a:ext cx="3060700" cy="2183186"/>
          </a:xfrm>
          <a:prstGeom prst="rect">
            <a:avLst/>
          </a:prstGeom>
        </p:spPr>
      </p:pic>
    </p:spTree>
    <p:extLst>
      <p:ext uri="{BB962C8B-B14F-4D97-AF65-F5344CB8AC3E}">
        <p14:creationId xmlns:p14="http://schemas.microsoft.com/office/powerpoint/2010/main" val="2469931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39" y="844193"/>
            <a:ext cx="3488639" cy="2289532"/>
          </a:xfrm>
        </p:spPr>
        <p:txBody>
          <a:bodyPr>
            <a:normAutofit/>
          </a:bodyPr>
          <a:lstStyle/>
          <a:p>
            <a:r>
              <a:rPr lang="en-GB" sz="3200" dirty="0"/>
              <a:t>The directors can extend the moratorium </a:t>
            </a:r>
            <a:r>
              <a:rPr lang="en-GB" sz="3200" u="sng" dirty="0"/>
              <a:t>once </a:t>
            </a:r>
            <a:r>
              <a:rPr lang="en-GB" sz="3200" dirty="0"/>
              <a:t>by deemed consent</a:t>
            </a:r>
          </a:p>
        </p:txBody>
      </p:sp>
      <p:sp>
        <p:nvSpPr>
          <p:cNvPr id="3" name="Subtitle 2"/>
          <p:cNvSpPr>
            <a:spLocks noGrp="1"/>
          </p:cNvSpPr>
          <p:nvPr>
            <p:ph type="subTitle" idx="1"/>
          </p:nvPr>
        </p:nvSpPr>
        <p:spPr>
          <a:xfrm>
            <a:off x="5096538" y="3580262"/>
            <a:ext cx="3488639" cy="2753863"/>
          </a:xfrm>
        </p:spPr>
        <p:txBody>
          <a:bodyPr>
            <a:normAutofit/>
          </a:bodyPr>
          <a:lstStyle/>
          <a:p>
            <a:r>
              <a:rPr lang="en-US" sz="1800" b="0" dirty="0">
                <a:solidFill>
                  <a:srgbClr val="706F6F"/>
                </a:solidFill>
              </a:rPr>
              <a:t>A) </a:t>
            </a:r>
            <a:r>
              <a:rPr lang="en-GB" sz="1800" b="0" dirty="0"/>
              <a:t>TRUE</a:t>
            </a:r>
          </a:p>
          <a:p>
            <a:r>
              <a:rPr lang="en-US" sz="1800" b="0" dirty="0">
                <a:solidFill>
                  <a:srgbClr val="706F6F"/>
                </a:solidFill>
              </a:rPr>
              <a:t>B) </a:t>
            </a:r>
            <a:r>
              <a:rPr lang="en-GB" sz="1800" b="0" dirty="0"/>
              <a:t>FALSE</a:t>
            </a:r>
          </a:p>
        </p:txBody>
      </p:sp>
      <p:pic>
        <p:nvPicPr>
          <p:cNvPr id="6" name="Content Placeholder 5"/>
          <p:cNvPicPr>
            <a:picLocks noGrp="1" noChangeAspect="1"/>
          </p:cNvPicPr>
          <p:nvPr>
            <p:ph idx="13"/>
          </p:nvPr>
        </p:nvPicPr>
        <p:blipFill>
          <a:blip r:embed="rId3"/>
          <a:stretch>
            <a:fillRect/>
          </a:stretch>
        </p:blipFill>
        <p:spPr>
          <a:xfrm>
            <a:off x="628650" y="2470757"/>
            <a:ext cx="3060700" cy="2183186"/>
          </a:xfrm>
          <a:prstGeom prst="rect">
            <a:avLst/>
          </a:prstGeom>
        </p:spPr>
      </p:pic>
    </p:spTree>
    <p:extLst>
      <p:ext uri="{BB962C8B-B14F-4D97-AF65-F5344CB8AC3E}">
        <p14:creationId xmlns:p14="http://schemas.microsoft.com/office/powerpoint/2010/main" val="379971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37" y="777518"/>
            <a:ext cx="3488639" cy="2308582"/>
          </a:xfrm>
        </p:spPr>
        <p:txBody>
          <a:bodyPr>
            <a:normAutofit/>
          </a:bodyPr>
          <a:lstStyle/>
          <a:p>
            <a:r>
              <a:rPr lang="en-GB" sz="3200" dirty="0"/>
              <a:t>The small debt provisions don’t apply to moratoriums</a:t>
            </a:r>
          </a:p>
        </p:txBody>
      </p:sp>
      <p:sp>
        <p:nvSpPr>
          <p:cNvPr id="3" name="Subtitle 2"/>
          <p:cNvSpPr>
            <a:spLocks noGrp="1"/>
          </p:cNvSpPr>
          <p:nvPr>
            <p:ph type="subTitle" idx="1"/>
          </p:nvPr>
        </p:nvSpPr>
        <p:spPr>
          <a:xfrm>
            <a:off x="5096538" y="3656462"/>
            <a:ext cx="3488639" cy="2753863"/>
          </a:xfrm>
        </p:spPr>
        <p:txBody>
          <a:bodyPr>
            <a:normAutofit/>
          </a:bodyPr>
          <a:lstStyle/>
          <a:p>
            <a:r>
              <a:rPr lang="en-US" sz="1800" b="0" dirty="0">
                <a:solidFill>
                  <a:srgbClr val="706F6F"/>
                </a:solidFill>
              </a:rPr>
              <a:t>A) </a:t>
            </a:r>
            <a:r>
              <a:rPr lang="en-GB" sz="1800" b="0" dirty="0"/>
              <a:t>TRUE</a:t>
            </a:r>
          </a:p>
          <a:p>
            <a:r>
              <a:rPr lang="en-US" sz="1800" b="0" dirty="0">
                <a:solidFill>
                  <a:srgbClr val="706F6F"/>
                </a:solidFill>
              </a:rPr>
              <a:t>B) </a:t>
            </a:r>
            <a:r>
              <a:rPr lang="en-GB" sz="1800" b="0" dirty="0"/>
              <a:t>FALSE</a:t>
            </a:r>
          </a:p>
        </p:txBody>
      </p:sp>
      <p:pic>
        <p:nvPicPr>
          <p:cNvPr id="6" name="Content Placeholder 5"/>
          <p:cNvPicPr>
            <a:picLocks noGrp="1" noChangeAspect="1"/>
          </p:cNvPicPr>
          <p:nvPr>
            <p:ph idx="13"/>
          </p:nvPr>
        </p:nvPicPr>
        <p:blipFill>
          <a:blip r:embed="rId3"/>
          <a:stretch>
            <a:fillRect/>
          </a:stretch>
        </p:blipFill>
        <p:spPr>
          <a:xfrm>
            <a:off x="628650" y="2470757"/>
            <a:ext cx="3060700" cy="2183186"/>
          </a:xfrm>
          <a:prstGeom prst="rect">
            <a:avLst/>
          </a:prstGeom>
        </p:spPr>
      </p:pic>
    </p:spTree>
    <p:extLst>
      <p:ext uri="{BB962C8B-B14F-4D97-AF65-F5344CB8AC3E}">
        <p14:creationId xmlns:p14="http://schemas.microsoft.com/office/powerpoint/2010/main" val="2256527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40" y="1321534"/>
            <a:ext cx="3488639" cy="1976549"/>
          </a:xfrm>
        </p:spPr>
        <p:txBody>
          <a:bodyPr>
            <a:normAutofit/>
          </a:bodyPr>
          <a:lstStyle/>
          <a:p>
            <a:r>
              <a:rPr lang="en-US" sz="3200" dirty="0"/>
              <a:t>What date did the CIGA become effective?</a:t>
            </a:r>
            <a:endParaRPr lang="en-GB" sz="3200" dirty="0"/>
          </a:p>
        </p:txBody>
      </p:sp>
      <p:sp>
        <p:nvSpPr>
          <p:cNvPr id="3" name="Subtitle 2"/>
          <p:cNvSpPr>
            <a:spLocks noGrp="1"/>
          </p:cNvSpPr>
          <p:nvPr>
            <p:ph type="subTitle" idx="1"/>
          </p:nvPr>
        </p:nvSpPr>
        <p:spPr/>
        <p:txBody>
          <a:bodyPr>
            <a:normAutofit/>
          </a:bodyPr>
          <a:lstStyle/>
          <a:p>
            <a:pPr marL="342900" indent="-342900">
              <a:buAutoNum type="alphaUcParenR"/>
            </a:pPr>
            <a:r>
              <a:rPr lang="en-US" dirty="0">
                <a:solidFill>
                  <a:srgbClr val="706F6F"/>
                </a:solidFill>
              </a:rPr>
              <a:t>25 June 2020</a:t>
            </a:r>
          </a:p>
          <a:p>
            <a:pPr marL="342900" indent="-342900">
              <a:buAutoNum type="alphaUcParenR"/>
            </a:pPr>
            <a:r>
              <a:rPr lang="en-US" dirty="0">
                <a:solidFill>
                  <a:srgbClr val="706F6F"/>
                </a:solidFill>
              </a:rPr>
              <a:t>26 June 2020</a:t>
            </a:r>
          </a:p>
          <a:p>
            <a:pPr marL="342900" indent="-342900">
              <a:buAutoNum type="alphaUcParenR"/>
            </a:pPr>
            <a:r>
              <a:rPr lang="en-US" dirty="0">
                <a:solidFill>
                  <a:srgbClr val="706F6F"/>
                </a:solidFill>
              </a:rPr>
              <a:t>Neither of the above</a:t>
            </a:r>
          </a:p>
        </p:txBody>
      </p:sp>
      <p:pic>
        <p:nvPicPr>
          <p:cNvPr id="6" name="Content Placeholder 5"/>
          <p:cNvPicPr>
            <a:picLocks noGrp="1" noChangeAspect="1"/>
          </p:cNvPicPr>
          <p:nvPr>
            <p:ph idx="13"/>
          </p:nvPr>
        </p:nvPicPr>
        <p:blipFill>
          <a:blip r:embed="rId3"/>
          <a:stretch>
            <a:fillRect/>
          </a:stretch>
        </p:blipFill>
        <p:spPr>
          <a:xfrm>
            <a:off x="628650" y="2470757"/>
            <a:ext cx="3060700" cy="2183186"/>
          </a:xfrm>
          <a:prstGeom prst="rect">
            <a:avLst/>
          </a:prstGeom>
        </p:spPr>
      </p:pic>
    </p:spTree>
    <p:extLst>
      <p:ext uri="{BB962C8B-B14F-4D97-AF65-F5344CB8AC3E}">
        <p14:creationId xmlns:p14="http://schemas.microsoft.com/office/powerpoint/2010/main" val="3091749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39" y="425093"/>
            <a:ext cx="3488639" cy="2680058"/>
          </a:xfrm>
        </p:spPr>
        <p:txBody>
          <a:bodyPr>
            <a:normAutofit fontScale="90000"/>
          </a:bodyPr>
          <a:lstStyle/>
          <a:p>
            <a:r>
              <a:rPr lang="en-GB" sz="3200" dirty="0"/>
              <a:t>During the moratorium, the company can pay pre-moratorium creditors for which the company has a payment holiday</a:t>
            </a:r>
          </a:p>
        </p:txBody>
      </p:sp>
      <p:sp>
        <p:nvSpPr>
          <p:cNvPr id="3" name="Subtitle 2"/>
          <p:cNvSpPr>
            <a:spLocks noGrp="1"/>
          </p:cNvSpPr>
          <p:nvPr>
            <p:ph type="subTitle" idx="1"/>
          </p:nvPr>
        </p:nvSpPr>
        <p:spPr>
          <a:xfrm>
            <a:off x="5096539" y="3562350"/>
            <a:ext cx="3488639" cy="2753863"/>
          </a:xfrm>
        </p:spPr>
        <p:txBody>
          <a:bodyPr>
            <a:normAutofit fontScale="85000" lnSpcReduction="10000"/>
          </a:bodyPr>
          <a:lstStyle/>
          <a:p>
            <a:r>
              <a:rPr lang="en-GB" sz="1800" b="0" dirty="0"/>
              <a:t>A) TRUE, WITHOUT LIMITATION IF THE DIRECTORS BELIEVE IT’S NECESSARY</a:t>
            </a:r>
          </a:p>
          <a:p>
            <a:r>
              <a:rPr lang="en-GB" sz="1800" b="0" dirty="0"/>
              <a:t>B) TRUE, WITHOUT LIMITATION, WITH COURT CONSENT</a:t>
            </a:r>
          </a:p>
          <a:p>
            <a:r>
              <a:rPr lang="en-GB" sz="1800" b="0" dirty="0"/>
              <a:t>C) TRUE, SUBJECT TO A SPECIFIED MAXIMUM AND WITH COURT OR WITH MONITOR CONSENT</a:t>
            </a:r>
          </a:p>
          <a:p>
            <a:r>
              <a:rPr lang="en-US" sz="1800" b="0" dirty="0">
                <a:solidFill>
                  <a:srgbClr val="706F6F"/>
                </a:solidFill>
              </a:rPr>
              <a:t>D) </a:t>
            </a:r>
            <a:r>
              <a:rPr lang="en-GB" sz="1800" b="0" dirty="0"/>
              <a:t>FALSE</a:t>
            </a:r>
          </a:p>
        </p:txBody>
      </p:sp>
      <p:pic>
        <p:nvPicPr>
          <p:cNvPr id="6" name="Content Placeholder 5"/>
          <p:cNvPicPr>
            <a:picLocks noGrp="1" noChangeAspect="1"/>
          </p:cNvPicPr>
          <p:nvPr>
            <p:ph idx="13"/>
          </p:nvPr>
        </p:nvPicPr>
        <p:blipFill>
          <a:blip r:embed="rId3"/>
          <a:stretch>
            <a:fillRect/>
          </a:stretch>
        </p:blipFill>
        <p:spPr>
          <a:xfrm>
            <a:off x="628650" y="2470757"/>
            <a:ext cx="3060700" cy="2183186"/>
          </a:xfrm>
          <a:prstGeom prst="rect">
            <a:avLst/>
          </a:prstGeom>
        </p:spPr>
      </p:pic>
    </p:spTree>
    <p:extLst>
      <p:ext uri="{BB962C8B-B14F-4D97-AF65-F5344CB8AC3E}">
        <p14:creationId xmlns:p14="http://schemas.microsoft.com/office/powerpoint/2010/main" val="3052179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40" y="169009"/>
            <a:ext cx="3488639" cy="1976549"/>
          </a:xfrm>
        </p:spPr>
        <p:txBody>
          <a:bodyPr>
            <a:normAutofit fontScale="90000"/>
          </a:bodyPr>
          <a:lstStyle/>
          <a:p>
            <a:r>
              <a:rPr lang="en-US" sz="3200" dirty="0"/>
              <a:t>Which of the following </a:t>
            </a:r>
            <a:r>
              <a:rPr lang="en-US" sz="3200" u="sng" dirty="0"/>
              <a:t>require</a:t>
            </a:r>
            <a:r>
              <a:rPr lang="en-US" sz="3200" dirty="0"/>
              <a:t> the monitor to terminate the moratorium?</a:t>
            </a:r>
            <a:endParaRPr lang="en-GB" sz="3200" dirty="0"/>
          </a:p>
        </p:txBody>
      </p:sp>
      <p:sp>
        <p:nvSpPr>
          <p:cNvPr id="3" name="Subtitle 2"/>
          <p:cNvSpPr>
            <a:spLocks noGrp="1"/>
          </p:cNvSpPr>
          <p:nvPr>
            <p:ph type="subTitle" idx="1"/>
          </p:nvPr>
        </p:nvSpPr>
        <p:spPr>
          <a:xfrm>
            <a:off x="5096539" y="2318324"/>
            <a:ext cx="3488639" cy="4539676"/>
          </a:xfrm>
        </p:spPr>
        <p:txBody>
          <a:bodyPr>
            <a:normAutofit fontScale="55000" lnSpcReduction="20000"/>
          </a:bodyPr>
          <a:lstStyle/>
          <a:p>
            <a:r>
              <a:rPr lang="en-US" sz="2000" b="0" dirty="0">
                <a:solidFill>
                  <a:srgbClr val="706F6F"/>
                </a:solidFill>
              </a:rPr>
              <a:t>1) The monitor hasn’t been paid costs incurred assisting the company before the moratorium came in to force</a:t>
            </a:r>
          </a:p>
          <a:p>
            <a:r>
              <a:rPr lang="en-US" sz="2000" b="0" dirty="0">
                <a:solidFill>
                  <a:srgbClr val="706F6F"/>
                </a:solidFill>
              </a:rPr>
              <a:t>2) </a:t>
            </a:r>
            <a:r>
              <a:rPr lang="en-GB" sz="2000" b="0" dirty="0"/>
              <a:t>The monitor no longer thinks that the moratorium is likely to result in the rescue of the company as a going concern (</a:t>
            </a:r>
            <a:r>
              <a:rPr lang="en-US" sz="2000" b="0" dirty="0"/>
              <a:t>even if one were to disregard any worsening of the financial position of the company for reasons relating to coronavirus)</a:t>
            </a:r>
            <a:r>
              <a:rPr lang="en-GB" sz="2000" b="0" dirty="0"/>
              <a:t> </a:t>
            </a:r>
          </a:p>
          <a:p>
            <a:r>
              <a:rPr lang="en-GB" sz="2000" b="0" dirty="0"/>
              <a:t>3) The monitor thinks that, by reason of a failure by the directors to provide information required, the monitor is unable properly to carry our the monitor’s functions</a:t>
            </a:r>
          </a:p>
          <a:p>
            <a:r>
              <a:rPr lang="en-US" sz="2000" b="0" dirty="0">
                <a:solidFill>
                  <a:srgbClr val="706F6F"/>
                </a:solidFill>
              </a:rPr>
              <a:t>4) </a:t>
            </a:r>
            <a:r>
              <a:rPr lang="en-GB" sz="2000" b="0" dirty="0"/>
              <a:t>The monitor thinks that the company is unable to pay moratorium debts of the company that have fallen due (moratorium debts and pre-moratorium debts for which the company does not have a payment holiday)</a:t>
            </a:r>
            <a:endParaRPr lang="en-US" sz="2000" b="0" dirty="0">
              <a:solidFill>
                <a:srgbClr val="706F6F"/>
              </a:solidFill>
            </a:endParaRPr>
          </a:p>
          <a:p>
            <a:pPr marL="342900" indent="-342900">
              <a:buAutoNum type="alphaUcParenR"/>
            </a:pPr>
            <a:r>
              <a:rPr lang="en-US" sz="2000" b="0" dirty="0">
                <a:solidFill>
                  <a:srgbClr val="706F6F"/>
                </a:solidFill>
              </a:rPr>
              <a:t>1 and 3 only</a:t>
            </a:r>
          </a:p>
          <a:p>
            <a:pPr marL="342900" indent="-342900">
              <a:buAutoNum type="alphaUcParenR"/>
            </a:pPr>
            <a:r>
              <a:rPr lang="en-US" sz="2000" b="0" dirty="0">
                <a:solidFill>
                  <a:srgbClr val="706F6F"/>
                </a:solidFill>
              </a:rPr>
              <a:t>2 and 4 only</a:t>
            </a:r>
          </a:p>
          <a:p>
            <a:pPr marL="342900" indent="-342900">
              <a:buAutoNum type="alphaUcParenR"/>
            </a:pPr>
            <a:r>
              <a:rPr lang="en-US" sz="2000" b="0" dirty="0">
                <a:solidFill>
                  <a:srgbClr val="706F6F"/>
                </a:solidFill>
              </a:rPr>
              <a:t>2, 3 and 4 only</a:t>
            </a:r>
          </a:p>
          <a:p>
            <a:pPr marL="342900" indent="-342900">
              <a:buAutoNum type="alphaUcParenR"/>
            </a:pPr>
            <a:r>
              <a:rPr lang="en-US" sz="2000" b="0" dirty="0">
                <a:solidFill>
                  <a:srgbClr val="706F6F"/>
                </a:solidFill>
              </a:rPr>
              <a:t>All of the above</a:t>
            </a:r>
          </a:p>
          <a:p>
            <a:endParaRPr lang="en-US" dirty="0">
              <a:solidFill>
                <a:srgbClr val="706F6F"/>
              </a:solidFill>
            </a:endParaRPr>
          </a:p>
        </p:txBody>
      </p:sp>
      <p:sp>
        <p:nvSpPr>
          <p:cNvPr id="4" name="Content Placeholder 3"/>
          <p:cNvSpPr>
            <a:spLocks noGrp="1"/>
          </p:cNvSpPr>
          <p:nvPr>
            <p:ph idx="13"/>
          </p:nvPr>
        </p:nvSpPr>
        <p:spPr/>
        <p:txBody>
          <a:bodyPr/>
          <a:lstStyle/>
          <a:p>
            <a:endParaRPr lang="en-GB"/>
          </a:p>
        </p:txBody>
      </p:sp>
      <p:pic>
        <p:nvPicPr>
          <p:cNvPr id="7" name="Content Placeholder 8"/>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1575011"/>
            <a:ext cx="3905250" cy="3905250"/>
          </a:xfrm>
          <a:prstGeom prst="rect">
            <a:avLst/>
          </a:prstGeom>
        </p:spPr>
      </p:pic>
    </p:spTree>
    <p:extLst>
      <p:ext uri="{BB962C8B-B14F-4D97-AF65-F5344CB8AC3E}">
        <p14:creationId xmlns:p14="http://schemas.microsoft.com/office/powerpoint/2010/main" val="1653231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39" y="143365"/>
            <a:ext cx="3488639" cy="3023088"/>
          </a:xfrm>
        </p:spPr>
        <p:txBody>
          <a:bodyPr>
            <a:normAutofit fontScale="90000"/>
          </a:bodyPr>
          <a:lstStyle/>
          <a:p>
            <a:r>
              <a:rPr lang="en-US" sz="3200" dirty="0"/>
              <a:t>Which of the following can challenge the monitor’s actions, omissions or decisions, during the moratorium or after it has ended?</a:t>
            </a:r>
            <a:endParaRPr lang="en-GB" sz="3200" dirty="0"/>
          </a:p>
        </p:txBody>
      </p:sp>
      <p:sp>
        <p:nvSpPr>
          <p:cNvPr id="3" name="Subtitle 2"/>
          <p:cNvSpPr>
            <a:spLocks noGrp="1"/>
          </p:cNvSpPr>
          <p:nvPr>
            <p:ph type="subTitle" idx="1"/>
          </p:nvPr>
        </p:nvSpPr>
        <p:spPr>
          <a:xfrm>
            <a:off x="5096538" y="3337499"/>
            <a:ext cx="3488639" cy="2876611"/>
          </a:xfrm>
        </p:spPr>
        <p:txBody>
          <a:bodyPr>
            <a:normAutofit lnSpcReduction="10000"/>
          </a:bodyPr>
          <a:lstStyle/>
          <a:p>
            <a:r>
              <a:rPr lang="en-US" b="0" dirty="0">
                <a:solidFill>
                  <a:srgbClr val="706F6F"/>
                </a:solidFill>
              </a:rPr>
              <a:t>1) A creditor</a:t>
            </a:r>
          </a:p>
          <a:p>
            <a:r>
              <a:rPr lang="en-US" b="0" dirty="0">
                <a:solidFill>
                  <a:srgbClr val="706F6F"/>
                </a:solidFill>
              </a:rPr>
              <a:t>2) </a:t>
            </a:r>
            <a:r>
              <a:rPr lang="en-GB" b="0" dirty="0"/>
              <a:t>A director</a:t>
            </a:r>
            <a:endParaRPr lang="en-US" b="0" dirty="0">
              <a:solidFill>
                <a:srgbClr val="706F6F"/>
              </a:solidFill>
            </a:endParaRPr>
          </a:p>
          <a:p>
            <a:r>
              <a:rPr lang="en-US" b="0" dirty="0">
                <a:solidFill>
                  <a:srgbClr val="706F6F"/>
                </a:solidFill>
              </a:rPr>
              <a:t>3) </a:t>
            </a:r>
            <a:r>
              <a:rPr lang="en-GB" b="0" dirty="0"/>
              <a:t>A member of the company</a:t>
            </a:r>
            <a:endParaRPr lang="en-US" b="0" dirty="0">
              <a:solidFill>
                <a:srgbClr val="706F6F"/>
              </a:solidFill>
            </a:endParaRPr>
          </a:p>
          <a:p>
            <a:r>
              <a:rPr lang="en-US" b="0" dirty="0">
                <a:solidFill>
                  <a:srgbClr val="706F6F"/>
                </a:solidFill>
              </a:rPr>
              <a:t>4) </a:t>
            </a:r>
            <a:r>
              <a:rPr lang="en-GB" b="0" dirty="0"/>
              <a:t>Any person affected by the moratorium</a:t>
            </a:r>
          </a:p>
          <a:p>
            <a:endParaRPr lang="en-US" b="0" dirty="0">
              <a:solidFill>
                <a:srgbClr val="706F6F"/>
              </a:solidFill>
            </a:endParaRPr>
          </a:p>
          <a:p>
            <a:pPr marL="342900" indent="-342900">
              <a:buAutoNum type="alphaUcParenR"/>
            </a:pPr>
            <a:r>
              <a:rPr lang="en-US" b="0" dirty="0">
                <a:solidFill>
                  <a:srgbClr val="706F6F"/>
                </a:solidFill>
              </a:rPr>
              <a:t>2 and 3 only</a:t>
            </a:r>
          </a:p>
          <a:p>
            <a:pPr marL="342900" indent="-342900">
              <a:buAutoNum type="alphaUcParenR"/>
            </a:pPr>
            <a:r>
              <a:rPr lang="en-US" b="0" dirty="0">
                <a:solidFill>
                  <a:srgbClr val="706F6F"/>
                </a:solidFill>
              </a:rPr>
              <a:t>1 and 4 only</a:t>
            </a:r>
          </a:p>
          <a:p>
            <a:pPr marL="342900" indent="-342900">
              <a:buAutoNum type="alphaUcParenR"/>
            </a:pPr>
            <a:r>
              <a:rPr lang="en-US" b="0" dirty="0">
                <a:solidFill>
                  <a:srgbClr val="706F6F"/>
                </a:solidFill>
              </a:rPr>
              <a:t>All of the above</a:t>
            </a:r>
          </a:p>
          <a:p>
            <a:endParaRPr lang="en-US" dirty="0">
              <a:solidFill>
                <a:srgbClr val="706F6F"/>
              </a:solidFill>
            </a:endParaRPr>
          </a:p>
        </p:txBody>
      </p:sp>
      <p:sp>
        <p:nvSpPr>
          <p:cNvPr id="4" name="Content Placeholder 3"/>
          <p:cNvSpPr>
            <a:spLocks noGrp="1"/>
          </p:cNvSpPr>
          <p:nvPr>
            <p:ph idx="13"/>
          </p:nvPr>
        </p:nvSpPr>
        <p:spPr/>
        <p:txBody>
          <a:bodyPr/>
          <a:lstStyle/>
          <a:p>
            <a:endParaRPr lang="en-GB"/>
          </a:p>
        </p:txBody>
      </p:sp>
      <p:pic>
        <p:nvPicPr>
          <p:cNvPr id="7" name="Content Placeholder 8"/>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1575011"/>
            <a:ext cx="3905250" cy="3905250"/>
          </a:xfrm>
          <a:prstGeom prst="rect">
            <a:avLst/>
          </a:prstGeom>
        </p:spPr>
      </p:pic>
    </p:spTree>
    <p:extLst>
      <p:ext uri="{BB962C8B-B14F-4D97-AF65-F5344CB8AC3E}">
        <p14:creationId xmlns:p14="http://schemas.microsoft.com/office/powerpoint/2010/main" val="93664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39" y="129818"/>
            <a:ext cx="3488639" cy="2613382"/>
          </a:xfrm>
        </p:spPr>
        <p:txBody>
          <a:bodyPr>
            <a:normAutofit/>
          </a:bodyPr>
          <a:lstStyle/>
          <a:p>
            <a:r>
              <a:rPr lang="en-GB" sz="3200" dirty="0"/>
              <a:t>Which of the following may challenge a monitor’s remuneration?</a:t>
            </a:r>
          </a:p>
        </p:txBody>
      </p:sp>
      <p:sp>
        <p:nvSpPr>
          <p:cNvPr id="3" name="Subtitle 2"/>
          <p:cNvSpPr>
            <a:spLocks noGrp="1"/>
          </p:cNvSpPr>
          <p:nvPr>
            <p:ph type="subTitle" idx="1"/>
          </p:nvPr>
        </p:nvSpPr>
        <p:spPr>
          <a:xfrm>
            <a:off x="5096539" y="3227837"/>
            <a:ext cx="3488639" cy="3153913"/>
          </a:xfrm>
        </p:spPr>
        <p:txBody>
          <a:bodyPr>
            <a:normAutofit fontScale="62500" lnSpcReduction="20000"/>
          </a:bodyPr>
          <a:lstStyle/>
          <a:p>
            <a:r>
              <a:rPr lang="en-US" sz="1800" b="0" dirty="0">
                <a:solidFill>
                  <a:srgbClr val="706F6F"/>
                </a:solidFill>
              </a:rPr>
              <a:t>1) A director or creditor (including employee)</a:t>
            </a:r>
          </a:p>
          <a:p>
            <a:r>
              <a:rPr lang="en-US" sz="1800" b="0" dirty="0">
                <a:solidFill>
                  <a:srgbClr val="706F6F"/>
                </a:solidFill>
              </a:rPr>
              <a:t>2) </a:t>
            </a:r>
            <a:r>
              <a:rPr lang="en-GB" sz="1800" b="0" dirty="0">
                <a:solidFill>
                  <a:srgbClr val="706F6F"/>
                </a:solidFill>
              </a:rPr>
              <a:t>A subsequently appointed administrator</a:t>
            </a:r>
            <a:endParaRPr lang="en-US" sz="1800" b="0" dirty="0">
              <a:solidFill>
                <a:srgbClr val="706F6F"/>
              </a:solidFill>
            </a:endParaRPr>
          </a:p>
          <a:p>
            <a:r>
              <a:rPr lang="en-US" sz="1800" b="0" dirty="0">
                <a:solidFill>
                  <a:srgbClr val="706F6F"/>
                </a:solidFill>
              </a:rPr>
              <a:t>3) </a:t>
            </a:r>
            <a:r>
              <a:rPr lang="en-GB" sz="1800" b="0" dirty="0">
                <a:solidFill>
                  <a:srgbClr val="706F6F"/>
                </a:solidFill>
              </a:rPr>
              <a:t>A subsequently appointed liquidator</a:t>
            </a:r>
          </a:p>
          <a:p>
            <a:r>
              <a:rPr lang="en-GB" sz="1800" b="0" dirty="0">
                <a:solidFill>
                  <a:srgbClr val="706F6F"/>
                </a:solidFill>
              </a:rPr>
              <a:t>4) Anyone to whom an administrator or liquidator has assigned the action</a:t>
            </a:r>
          </a:p>
          <a:p>
            <a:endParaRPr lang="en-GB" sz="1800" b="0" dirty="0">
              <a:solidFill>
                <a:srgbClr val="706F6F"/>
              </a:solidFill>
            </a:endParaRPr>
          </a:p>
          <a:p>
            <a:endParaRPr lang="en-US" sz="1800" b="0" dirty="0">
              <a:solidFill>
                <a:srgbClr val="706F6F"/>
              </a:solidFill>
            </a:endParaRPr>
          </a:p>
          <a:p>
            <a:pPr marL="342900" indent="-342900">
              <a:buAutoNum type="alphaUcParenR"/>
            </a:pPr>
            <a:r>
              <a:rPr lang="en-US" sz="1800" b="0" dirty="0">
                <a:solidFill>
                  <a:srgbClr val="706F6F"/>
                </a:solidFill>
              </a:rPr>
              <a:t>1 only</a:t>
            </a:r>
          </a:p>
          <a:p>
            <a:pPr marL="342900" indent="-342900">
              <a:buAutoNum type="alphaUcParenR"/>
            </a:pPr>
            <a:r>
              <a:rPr lang="en-US" sz="1800" b="0" dirty="0">
                <a:solidFill>
                  <a:srgbClr val="706F6F"/>
                </a:solidFill>
              </a:rPr>
              <a:t>2 and 3 only</a:t>
            </a:r>
          </a:p>
          <a:p>
            <a:pPr marL="342900" indent="-342900">
              <a:buAutoNum type="alphaUcParenR"/>
            </a:pPr>
            <a:r>
              <a:rPr lang="en-US" sz="1800" b="0" dirty="0">
                <a:solidFill>
                  <a:srgbClr val="706F6F"/>
                </a:solidFill>
              </a:rPr>
              <a:t>2, 3 and 4 only</a:t>
            </a:r>
          </a:p>
          <a:p>
            <a:pPr marL="342900" indent="-342900">
              <a:buAutoNum type="alphaUcParenR"/>
            </a:pPr>
            <a:r>
              <a:rPr lang="en-US" sz="1800" b="0" dirty="0">
                <a:solidFill>
                  <a:srgbClr val="706F6F"/>
                </a:solidFill>
              </a:rPr>
              <a:t>All of the above</a:t>
            </a:r>
          </a:p>
        </p:txBody>
      </p:sp>
      <p:pic>
        <p:nvPicPr>
          <p:cNvPr id="6" name="Content Placeholder 5"/>
          <p:cNvPicPr>
            <a:picLocks noGrp="1" noChangeAspect="1"/>
          </p:cNvPicPr>
          <p:nvPr>
            <p:ph idx="13"/>
          </p:nvPr>
        </p:nvPicPr>
        <p:blipFill>
          <a:blip r:embed="rId3"/>
          <a:stretch>
            <a:fillRect/>
          </a:stretch>
        </p:blipFill>
        <p:spPr>
          <a:xfrm>
            <a:off x="628650" y="2470757"/>
            <a:ext cx="3060700" cy="2183186"/>
          </a:xfrm>
          <a:prstGeom prst="rect">
            <a:avLst/>
          </a:prstGeom>
        </p:spPr>
      </p:pic>
    </p:spTree>
    <p:extLst>
      <p:ext uri="{BB962C8B-B14F-4D97-AF65-F5344CB8AC3E}">
        <p14:creationId xmlns:p14="http://schemas.microsoft.com/office/powerpoint/2010/main" val="3450999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38" y="-994132"/>
            <a:ext cx="3488639" cy="2680058"/>
          </a:xfrm>
        </p:spPr>
        <p:txBody>
          <a:bodyPr>
            <a:normAutofit/>
          </a:bodyPr>
          <a:lstStyle/>
          <a:p>
            <a:r>
              <a:rPr lang="en-GB" sz="3200" dirty="0"/>
              <a:t>Which of the following are true, if any?</a:t>
            </a:r>
          </a:p>
        </p:txBody>
      </p:sp>
      <p:sp>
        <p:nvSpPr>
          <p:cNvPr id="3" name="Subtitle 2"/>
          <p:cNvSpPr>
            <a:spLocks noGrp="1"/>
          </p:cNvSpPr>
          <p:nvPr>
            <p:ph type="subTitle" idx="1"/>
          </p:nvPr>
        </p:nvSpPr>
        <p:spPr>
          <a:xfrm>
            <a:off x="5096539" y="2065786"/>
            <a:ext cx="3488639" cy="4163563"/>
          </a:xfrm>
        </p:spPr>
        <p:txBody>
          <a:bodyPr>
            <a:noAutofit/>
          </a:bodyPr>
          <a:lstStyle/>
          <a:p>
            <a:r>
              <a:rPr lang="en-US" sz="1100" b="0" dirty="0">
                <a:solidFill>
                  <a:srgbClr val="706F6F"/>
                </a:solidFill>
              </a:rPr>
              <a:t>1) </a:t>
            </a:r>
            <a:r>
              <a:rPr lang="en-GB" sz="1100" b="0" dirty="0"/>
              <a:t>Companies that, within twelve months prior to filing for a moratorium have been subject to a CVA or in administration, are permitted to file for a moratorium</a:t>
            </a:r>
          </a:p>
          <a:p>
            <a:r>
              <a:rPr lang="en-US" sz="1100" b="0" dirty="0">
                <a:solidFill>
                  <a:srgbClr val="706F6F"/>
                </a:solidFill>
              </a:rPr>
              <a:t>2) </a:t>
            </a:r>
            <a:r>
              <a:rPr lang="en-US" sz="1100" b="0" dirty="0"/>
              <a:t>A company that has had a moratorium during the last 12 months will be permitted to file for a further moratorium</a:t>
            </a:r>
            <a:endParaRPr lang="en-US" sz="1100" b="0" dirty="0">
              <a:solidFill>
                <a:srgbClr val="706F6F"/>
              </a:solidFill>
            </a:endParaRPr>
          </a:p>
          <a:p>
            <a:r>
              <a:rPr lang="en-US" sz="1100" b="0" dirty="0">
                <a:solidFill>
                  <a:srgbClr val="706F6F"/>
                </a:solidFill>
              </a:rPr>
              <a:t>3) </a:t>
            </a:r>
            <a:r>
              <a:rPr lang="en-GB" sz="1100" b="0" dirty="0"/>
              <a:t>Directors of an eligible company that is subject to an outstanding winding up petition may obtain a moratorium for the company without having to apply to court</a:t>
            </a:r>
          </a:p>
          <a:p>
            <a:endParaRPr lang="en-US" sz="1100" b="0" dirty="0">
              <a:solidFill>
                <a:srgbClr val="706F6F"/>
              </a:solidFill>
            </a:endParaRPr>
          </a:p>
          <a:p>
            <a:pPr marL="342900" indent="-342900">
              <a:buAutoNum type="alphaUcParenR"/>
            </a:pPr>
            <a:r>
              <a:rPr lang="en-US" sz="1100" b="0" dirty="0">
                <a:solidFill>
                  <a:srgbClr val="706F6F"/>
                </a:solidFill>
              </a:rPr>
              <a:t>None of the above</a:t>
            </a:r>
          </a:p>
          <a:p>
            <a:pPr marL="342900" indent="-342900">
              <a:buAutoNum type="alphaUcParenR"/>
            </a:pPr>
            <a:r>
              <a:rPr lang="en-US" sz="1100" b="0" dirty="0">
                <a:solidFill>
                  <a:srgbClr val="706F6F"/>
                </a:solidFill>
              </a:rPr>
              <a:t>1 only</a:t>
            </a:r>
          </a:p>
          <a:p>
            <a:pPr marL="342900" indent="-342900">
              <a:buAutoNum type="alphaUcParenR"/>
            </a:pPr>
            <a:r>
              <a:rPr lang="en-US" sz="1100" b="0" dirty="0">
                <a:solidFill>
                  <a:srgbClr val="706F6F"/>
                </a:solidFill>
              </a:rPr>
              <a:t>2 only</a:t>
            </a:r>
          </a:p>
          <a:p>
            <a:pPr marL="342900" indent="-342900">
              <a:buAutoNum type="alphaUcParenR"/>
            </a:pPr>
            <a:r>
              <a:rPr lang="en-US" sz="1100" b="0" dirty="0">
                <a:solidFill>
                  <a:srgbClr val="706F6F"/>
                </a:solidFill>
              </a:rPr>
              <a:t>All of the above</a:t>
            </a:r>
          </a:p>
        </p:txBody>
      </p:sp>
      <p:pic>
        <p:nvPicPr>
          <p:cNvPr id="6" name="Content Placeholder 5"/>
          <p:cNvPicPr>
            <a:picLocks noGrp="1" noChangeAspect="1"/>
          </p:cNvPicPr>
          <p:nvPr>
            <p:ph idx="13"/>
          </p:nvPr>
        </p:nvPicPr>
        <p:blipFill>
          <a:blip r:embed="rId3"/>
          <a:stretch>
            <a:fillRect/>
          </a:stretch>
        </p:blipFill>
        <p:spPr>
          <a:xfrm>
            <a:off x="628650" y="2470757"/>
            <a:ext cx="3060700" cy="2183186"/>
          </a:xfrm>
          <a:prstGeom prst="rect">
            <a:avLst/>
          </a:prstGeom>
        </p:spPr>
      </p:pic>
    </p:spTree>
    <p:extLst>
      <p:ext uri="{BB962C8B-B14F-4D97-AF65-F5344CB8AC3E}">
        <p14:creationId xmlns:p14="http://schemas.microsoft.com/office/powerpoint/2010/main" val="3678032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37" y="206019"/>
            <a:ext cx="3488639" cy="3261081"/>
          </a:xfrm>
        </p:spPr>
        <p:txBody>
          <a:bodyPr>
            <a:noAutofit/>
          </a:bodyPr>
          <a:lstStyle/>
          <a:p>
            <a:r>
              <a:rPr lang="en-GB" sz="2800" dirty="0"/>
              <a:t>What happens if a moratorium extension is sought, but creditors say ‘no’, or don’t vote, or ask for a physical meeting, and the moratorium ‘expires’ in the meantime?</a:t>
            </a:r>
          </a:p>
        </p:txBody>
      </p:sp>
      <p:sp>
        <p:nvSpPr>
          <p:cNvPr id="3" name="Subtitle 2"/>
          <p:cNvSpPr>
            <a:spLocks noGrp="1"/>
          </p:cNvSpPr>
          <p:nvPr>
            <p:ph type="subTitle" idx="1"/>
          </p:nvPr>
        </p:nvSpPr>
        <p:spPr>
          <a:xfrm>
            <a:off x="5096536" y="3757455"/>
            <a:ext cx="3488639" cy="2509995"/>
          </a:xfrm>
        </p:spPr>
        <p:txBody>
          <a:bodyPr>
            <a:noAutofit/>
          </a:bodyPr>
          <a:lstStyle/>
          <a:p>
            <a:r>
              <a:rPr lang="en-US" sz="1100" b="0" dirty="0">
                <a:solidFill>
                  <a:srgbClr val="706F6F"/>
                </a:solidFill>
              </a:rPr>
              <a:t>A) </a:t>
            </a:r>
            <a:r>
              <a:rPr lang="en-GB" sz="1100" b="0" dirty="0"/>
              <a:t>The moratorium is automatically extended until the decision procedure reaches its final conclusion</a:t>
            </a:r>
          </a:p>
          <a:p>
            <a:r>
              <a:rPr lang="en-US" sz="1100" b="0" dirty="0">
                <a:solidFill>
                  <a:srgbClr val="706F6F"/>
                </a:solidFill>
              </a:rPr>
              <a:t>B) </a:t>
            </a:r>
            <a:r>
              <a:rPr lang="en-US" sz="1100" b="0" dirty="0"/>
              <a:t>The monitor must apply to court for directions</a:t>
            </a:r>
            <a:endParaRPr lang="en-US" sz="1100" b="0" dirty="0">
              <a:solidFill>
                <a:srgbClr val="706F6F"/>
              </a:solidFill>
            </a:endParaRPr>
          </a:p>
          <a:p>
            <a:r>
              <a:rPr lang="en-US" sz="1100" b="0" dirty="0">
                <a:solidFill>
                  <a:srgbClr val="706F6F"/>
                </a:solidFill>
              </a:rPr>
              <a:t>C) </a:t>
            </a:r>
            <a:r>
              <a:rPr lang="en-GB" sz="1100" b="0" dirty="0"/>
              <a:t>The directors must instigate other formal insolvency proceedings</a:t>
            </a:r>
          </a:p>
          <a:p>
            <a:r>
              <a:rPr lang="en-GB" sz="1100" b="0" dirty="0">
                <a:solidFill>
                  <a:srgbClr val="706F6F"/>
                </a:solidFill>
              </a:rPr>
              <a:t>D)  The moratorium ends and cannot be retrospectively extended but the monitor doesn’t have to notify creditors or the Registrar</a:t>
            </a:r>
            <a:endParaRPr lang="en-US" sz="1100" b="0" dirty="0">
              <a:solidFill>
                <a:srgbClr val="706F6F"/>
              </a:solidFill>
            </a:endParaRPr>
          </a:p>
        </p:txBody>
      </p:sp>
      <p:pic>
        <p:nvPicPr>
          <p:cNvPr id="6" name="Content Placeholder 5"/>
          <p:cNvPicPr>
            <a:picLocks noGrp="1" noChangeAspect="1"/>
          </p:cNvPicPr>
          <p:nvPr>
            <p:ph idx="13"/>
          </p:nvPr>
        </p:nvPicPr>
        <p:blipFill>
          <a:blip r:embed="rId3"/>
          <a:stretch>
            <a:fillRect/>
          </a:stretch>
        </p:blipFill>
        <p:spPr>
          <a:xfrm>
            <a:off x="628650" y="2470757"/>
            <a:ext cx="3060700" cy="2183186"/>
          </a:xfrm>
          <a:prstGeom prst="rect">
            <a:avLst/>
          </a:prstGeom>
        </p:spPr>
      </p:pic>
    </p:spTree>
    <p:extLst>
      <p:ext uri="{BB962C8B-B14F-4D97-AF65-F5344CB8AC3E}">
        <p14:creationId xmlns:p14="http://schemas.microsoft.com/office/powerpoint/2010/main" val="385657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35" y="396518"/>
            <a:ext cx="3488639" cy="2918181"/>
          </a:xfrm>
        </p:spPr>
        <p:txBody>
          <a:bodyPr>
            <a:noAutofit/>
          </a:bodyPr>
          <a:lstStyle/>
          <a:p>
            <a:r>
              <a:rPr lang="en-GB" sz="2000" dirty="0"/>
              <a:t>Certain moratorium and pre-moratorium debts have super-priority if a winding-up petition is presented, a winding-up resolution is passed or the company enters administration.</a:t>
            </a:r>
            <a:br>
              <a:rPr lang="en-GB" sz="2000" dirty="0"/>
            </a:br>
            <a:br>
              <a:rPr lang="en-GB" sz="2000" dirty="0"/>
            </a:br>
            <a:r>
              <a:rPr lang="en-GB" sz="2000" dirty="0"/>
              <a:t>But what is the period within which any of the aforementioned events must occur, for that super-priority to take effect?</a:t>
            </a:r>
          </a:p>
        </p:txBody>
      </p:sp>
      <p:sp>
        <p:nvSpPr>
          <p:cNvPr id="3" name="Subtitle 2"/>
          <p:cNvSpPr>
            <a:spLocks noGrp="1"/>
          </p:cNvSpPr>
          <p:nvPr>
            <p:ph type="subTitle" idx="1"/>
          </p:nvPr>
        </p:nvSpPr>
        <p:spPr>
          <a:xfrm>
            <a:off x="5096536" y="3562350"/>
            <a:ext cx="3488639" cy="2509995"/>
          </a:xfrm>
        </p:spPr>
        <p:txBody>
          <a:bodyPr>
            <a:noAutofit/>
          </a:bodyPr>
          <a:lstStyle/>
          <a:p>
            <a:pPr marL="228600" indent="-228600">
              <a:buAutoNum type="alphaUcParenR"/>
            </a:pPr>
            <a:r>
              <a:rPr lang="en-GB" sz="1100" b="0" dirty="0"/>
              <a:t>Before the end of the period of 20 business days beginning with the day after the end of any moratorium for the company </a:t>
            </a:r>
          </a:p>
          <a:p>
            <a:pPr marL="228600" indent="-228600">
              <a:buAutoNum type="alphaUcParenR"/>
            </a:pPr>
            <a:r>
              <a:rPr lang="en-GB" sz="1100" b="0" dirty="0"/>
              <a:t>Before the end of the period of 12 weeks beginning with the day after the end of any moratorium for the company </a:t>
            </a:r>
          </a:p>
          <a:p>
            <a:pPr marL="228600" indent="-228600">
              <a:buAutoNum type="alphaUcParenR"/>
            </a:pPr>
            <a:r>
              <a:rPr lang="en-GB" sz="1100" b="0" dirty="0"/>
              <a:t>Before the end of the period </a:t>
            </a:r>
            <a:r>
              <a:rPr lang="en-GB" sz="1100" b="0"/>
              <a:t>of 20 calendar </a:t>
            </a:r>
            <a:r>
              <a:rPr lang="en-GB" sz="1100" b="0" dirty="0"/>
              <a:t>days beginning with the day after the end of any moratorium for the company </a:t>
            </a:r>
          </a:p>
          <a:p>
            <a:r>
              <a:rPr lang="en-GB" sz="1100" b="0" dirty="0">
                <a:solidFill>
                  <a:srgbClr val="706F6F"/>
                </a:solidFill>
              </a:rPr>
              <a:t>D)  None of the above – there isn’t any super-priority</a:t>
            </a:r>
            <a:endParaRPr lang="en-US" sz="1100" b="0" dirty="0">
              <a:solidFill>
                <a:srgbClr val="706F6F"/>
              </a:solidFill>
            </a:endParaRPr>
          </a:p>
        </p:txBody>
      </p:sp>
      <p:pic>
        <p:nvPicPr>
          <p:cNvPr id="6" name="Content Placeholder 5"/>
          <p:cNvPicPr>
            <a:picLocks noGrp="1" noChangeAspect="1"/>
          </p:cNvPicPr>
          <p:nvPr>
            <p:ph idx="13"/>
          </p:nvPr>
        </p:nvPicPr>
        <p:blipFill>
          <a:blip r:embed="rId3"/>
          <a:stretch>
            <a:fillRect/>
          </a:stretch>
        </p:blipFill>
        <p:spPr>
          <a:xfrm>
            <a:off x="628650" y="2470757"/>
            <a:ext cx="3060700" cy="2183186"/>
          </a:xfrm>
          <a:prstGeom prst="rect">
            <a:avLst/>
          </a:prstGeom>
        </p:spPr>
      </p:pic>
    </p:spTree>
    <p:extLst>
      <p:ext uri="{BB962C8B-B14F-4D97-AF65-F5344CB8AC3E}">
        <p14:creationId xmlns:p14="http://schemas.microsoft.com/office/powerpoint/2010/main" val="2511331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37" y="406045"/>
            <a:ext cx="3488639" cy="1937106"/>
          </a:xfrm>
        </p:spPr>
        <p:txBody>
          <a:bodyPr>
            <a:noAutofit/>
          </a:bodyPr>
          <a:lstStyle/>
          <a:p>
            <a:r>
              <a:rPr lang="en-GB" sz="2000" dirty="0"/>
              <a:t>Which of the following debts have super-priority in a winding-up that’s begun or where the company enters administration within the necessary period for them to have super-priority?  </a:t>
            </a:r>
          </a:p>
        </p:txBody>
      </p:sp>
      <p:sp>
        <p:nvSpPr>
          <p:cNvPr id="3" name="Subtitle 2"/>
          <p:cNvSpPr>
            <a:spLocks noGrp="1"/>
          </p:cNvSpPr>
          <p:nvPr>
            <p:ph type="subTitle" idx="1"/>
          </p:nvPr>
        </p:nvSpPr>
        <p:spPr>
          <a:xfrm>
            <a:off x="5096536" y="2470757"/>
            <a:ext cx="3488639" cy="3806218"/>
          </a:xfrm>
        </p:spPr>
        <p:txBody>
          <a:bodyPr>
            <a:noAutofit/>
          </a:bodyPr>
          <a:lstStyle/>
          <a:p>
            <a:pPr marL="228600" indent="-228600">
              <a:buAutoNum type="arabicParenR"/>
            </a:pPr>
            <a:r>
              <a:rPr lang="en-GB" sz="1100" b="0" dirty="0"/>
              <a:t>Rent in respect of a period during the moratorium</a:t>
            </a:r>
          </a:p>
          <a:p>
            <a:pPr marL="228600" indent="-228600">
              <a:buAutoNum type="arabicParenR"/>
            </a:pPr>
            <a:r>
              <a:rPr lang="en-GB" sz="1100" b="0" dirty="0"/>
              <a:t>Wages or salary arising under a contract of employment, so far as relating to a period of employment before or during the moratorium</a:t>
            </a:r>
          </a:p>
          <a:p>
            <a:pPr marL="228600" indent="-228600">
              <a:buAutoNum type="arabicParenR"/>
            </a:pPr>
            <a:r>
              <a:rPr lang="en-GB" sz="1100" b="0" dirty="0"/>
              <a:t>Goods or services supplied during the moratorium</a:t>
            </a:r>
          </a:p>
          <a:p>
            <a:pPr marL="228600" indent="-228600">
              <a:buAutoNum type="arabicParenR"/>
            </a:pPr>
            <a:r>
              <a:rPr lang="en-GB" sz="1100" b="0" dirty="0"/>
              <a:t>The monitor’s remuneration or expenses</a:t>
            </a:r>
          </a:p>
          <a:p>
            <a:pPr marL="228600" indent="-228600">
              <a:buAutoNum type="arabicParenR"/>
            </a:pPr>
            <a:endParaRPr lang="en-GB" sz="1100" b="0" dirty="0">
              <a:solidFill>
                <a:srgbClr val="706F6F"/>
              </a:solidFill>
            </a:endParaRPr>
          </a:p>
          <a:p>
            <a:pPr marL="228600" indent="-228600">
              <a:buAutoNum type="alphaUcParenR"/>
            </a:pPr>
            <a:r>
              <a:rPr lang="en-GB" sz="1100" b="0" dirty="0">
                <a:solidFill>
                  <a:srgbClr val="706F6F"/>
                </a:solidFill>
              </a:rPr>
              <a:t>2 only</a:t>
            </a:r>
          </a:p>
          <a:p>
            <a:pPr marL="228600" indent="-228600">
              <a:buAutoNum type="alphaUcParenR"/>
            </a:pPr>
            <a:r>
              <a:rPr lang="en-GB" sz="1100" b="0" dirty="0">
                <a:solidFill>
                  <a:srgbClr val="706F6F"/>
                </a:solidFill>
              </a:rPr>
              <a:t>1 and 2 only</a:t>
            </a:r>
          </a:p>
          <a:p>
            <a:pPr marL="228600" indent="-228600">
              <a:buAutoNum type="alphaUcParenR"/>
            </a:pPr>
            <a:r>
              <a:rPr lang="en-GB" sz="1100" b="0" dirty="0">
                <a:solidFill>
                  <a:srgbClr val="706F6F"/>
                </a:solidFill>
              </a:rPr>
              <a:t>1, 2 and 3 only</a:t>
            </a:r>
          </a:p>
          <a:p>
            <a:pPr marL="228600" indent="-228600">
              <a:buAutoNum type="alphaUcParenR"/>
            </a:pPr>
            <a:r>
              <a:rPr lang="en-GB" sz="1100" b="0" dirty="0">
                <a:solidFill>
                  <a:srgbClr val="706F6F"/>
                </a:solidFill>
              </a:rPr>
              <a:t>All of the above</a:t>
            </a:r>
            <a:endParaRPr lang="en-US" sz="1100" b="0" dirty="0">
              <a:solidFill>
                <a:srgbClr val="706F6F"/>
              </a:solidFill>
            </a:endParaRPr>
          </a:p>
        </p:txBody>
      </p:sp>
      <p:pic>
        <p:nvPicPr>
          <p:cNvPr id="6" name="Content Placeholder 5"/>
          <p:cNvPicPr>
            <a:picLocks noGrp="1" noChangeAspect="1"/>
          </p:cNvPicPr>
          <p:nvPr>
            <p:ph idx="13"/>
          </p:nvPr>
        </p:nvPicPr>
        <p:blipFill>
          <a:blip r:embed="rId3"/>
          <a:stretch>
            <a:fillRect/>
          </a:stretch>
        </p:blipFill>
        <p:spPr>
          <a:xfrm>
            <a:off x="628650" y="2470757"/>
            <a:ext cx="3060700" cy="2183186"/>
          </a:xfrm>
          <a:prstGeom prst="rect">
            <a:avLst/>
          </a:prstGeom>
        </p:spPr>
      </p:pic>
    </p:spTree>
    <p:extLst>
      <p:ext uri="{BB962C8B-B14F-4D97-AF65-F5344CB8AC3E}">
        <p14:creationId xmlns:p14="http://schemas.microsoft.com/office/powerpoint/2010/main" val="2239786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E8B6"/>
        </a:solidFill>
        <a:effectLst/>
      </p:bgPr>
    </p:bg>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p:txBody>
          <a:bodyPr/>
          <a:lstStyle/>
          <a:p>
            <a:pPr>
              <a:defRPr/>
            </a:pPr>
            <a:r>
              <a:rPr lang="de-DE" dirty="0">
                <a:solidFill>
                  <a:schemeClr val="tx1"/>
                </a:solidFill>
              </a:rPr>
              <a:t>© ICAEW 2019</a:t>
            </a:r>
            <a:endParaRPr lang="en-US" dirty="0">
              <a:solidFill>
                <a:schemeClr val="tx1"/>
              </a:solidFill>
            </a:endParaRPr>
          </a:p>
        </p:txBody>
      </p:sp>
      <p:sp>
        <p:nvSpPr>
          <p:cNvPr id="5" name="TextBox 4"/>
          <p:cNvSpPr txBox="1"/>
          <p:nvPr/>
        </p:nvSpPr>
        <p:spPr>
          <a:xfrm>
            <a:off x="3832320" y="5461907"/>
            <a:ext cx="1714500" cy="1027133"/>
          </a:xfrm>
          <a:prstGeom prst="rect">
            <a:avLst/>
          </a:prstGeom>
        </p:spPr>
        <p:txBody>
          <a:bodyPr wrap="none" rtlCol="0">
            <a:noAutofit/>
          </a:bodyPr>
          <a:lstStyle/>
          <a:p>
            <a:pPr algn="ctr"/>
            <a:endParaRPr lang="en-GB" dirty="0"/>
          </a:p>
          <a:p>
            <a:pPr algn="ctr"/>
            <a:endParaRPr lang="en-GB" dirty="0"/>
          </a:p>
          <a:p>
            <a:pPr algn="ctr"/>
            <a:r>
              <a:rPr lang="en-GB" sz="1600" dirty="0"/>
              <a:t>icaew.com</a:t>
            </a:r>
          </a:p>
        </p:txBody>
      </p:sp>
    </p:spTree>
    <p:extLst>
      <p:ext uri="{BB962C8B-B14F-4D97-AF65-F5344CB8AC3E}">
        <p14:creationId xmlns:p14="http://schemas.microsoft.com/office/powerpoint/2010/main" val="322956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40" y="1654909"/>
            <a:ext cx="3488639" cy="1374041"/>
          </a:xfrm>
        </p:spPr>
        <p:txBody>
          <a:bodyPr>
            <a:normAutofit/>
          </a:bodyPr>
          <a:lstStyle/>
          <a:p>
            <a:r>
              <a:rPr lang="en-US" sz="3200" dirty="0"/>
              <a:t>Which of the following is true?</a:t>
            </a:r>
            <a:endParaRPr lang="en-GB" sz="3200" dirty="0"/>
          </a:p>
        </p:txBody>
      </p:sp>
      <p:sp>
        <p:nvSpPr>
          <p:cNvPr id="3" name="Subtitle 2"/>
          <p:cNvSpPr>
            <a:spLocks noGrp="1"/>
          </p:cNvSpPr>
          <p:nvPr>
            <p:ph type="subTitle" idx="1"/>
          </p:nvPr>
        </p:nvSpPr>
        <p:spPr>
          <a:xfrm>
            <a:off x="5096540" y="3527636"/>
            <a:ext cx="3488639" cy="1685674"/>
          </a:xfrm>
        </p:spPr>
        <p:txBody>
          <a:bodyPr>
            <a:normAutofit fontScale="77500" lnSpcReduction="20000"/>
          </a:bodyPr>
          <a:lstStyle/>
          <a:p>
            <a:pPr marL="342900" indent="-342900">
              <a:buAutoNum type="alphaUcParenR"/>
            </a:pPr>
            <a:r>
              <a:rPr lang="en-US" dirty="0">
                <a:solidFill>
                  <a:srgbClr val="706F6F"/>
                </a:solidFill>
              </a:rPr>
              <a:t>The Act inserts a new Part A1 in to the existing Insolvency Act 1986 (as amended)</a:t>
            </a:r>
          </a:p>
          <a:p>
            <a:pPr marL="342900" indent="-342900">
              <a:buAutoNum type="alphaUcParenR"/>
            </a:pPr>
            <a:r>
              <a:rPr lang="en-US" dirty="0">
                <a:solidFill>
                  <a:srgbClr val="706F6F"/>
                </a:solidFill>
              </a:rPr>
              <a:t>Previous Schedule A1 (Moratorium where directors propose a voluntary arrangement) has been repealed</a:t>
            </a:r>
          </a:p>
          <a:p>
            <a:pPr marL="342900" indent="-342900">
              <a:buAutoNum type="alphaUcParenR"/>
            </a:pPr>
            <a:r>
              <a:rPr lang="en-US" dirty="0">
                <a:solidFill>
                  <a:srgbClr val="706F6F"/>
                </a:solidFill>
              </a:rPr>
              <a:t>Neither of the above</a:t>
            </a:r>
          </a:p>
          <a:p>
            <a:pPr marL="342900" indent="-342900">
              <a:buAutoNum type="alphaUcParenR"/>
            </a:pPr>
            <a:r>
              <a:rPr lang="en-US" dirty="0">
                <a:solidFill>
                  <a:srgbClr val="706F6F"/>
                </a:solidFill>
              </a:rPr>
              <a:t>Both A and B</a:t>
            </a:r>
          </a:p>
        </p:txBody>
      </p:sp>
      <p:sp>
        <p:nvSpPr>
          <p:cNvPr id="4" name="Content Placeholder 3"/>
          <p:cNvSpPr>
            <a:spLocks noGrp="1"/>
          </p:cNvSpPr>
          <p:nvPr>
            <p:ph idx="13"/>
          </p:nvPr>
        </p:nvSpPr>
        <p:spPr/>
        <p:txBody>
          <a:bodyPr/>
          <a:lstStyle/>
          <a:p>
            <a:endParaRPr lang="en-GB"/>
          </a:p>
        </p:txBody>
      </p:sp>
      <p:pic>
        <p:nvPicPr>
          <p:cNvPr id="7" name="Content Placeholder 8"/>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1575011"/>
            <a:ext cx="3905250" cy="3905250"/>
          </a:xfrm>
          <a:prstGeom prst="rect">
            <a:avLst/>
          </a:prstGeom>
        </p:spPr>
      </p:pic>
    </p:spTree>
    <p:extLst>
      <p:ext uri="{BB962C8B-B14F-4D97-AF65-F5344CB8AC3E}">
        <p14:creationId xmlns:p14="http://schemas.microsoft.com/office/powerpoint/2010/main" val="232289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40" y="1178659"/>
            <a:ext cx="3488639" cy="1976549"/>
          </a:xfrm>
        </p:spPr>
        <p:txBody>
          <a:bodyPr>
            <a:normAutofit fontScale="90000"/>
          </a:bodyPr>
          <a:lstStyle/>
          <a:p>
            <a:r>
              <a:rPr lang="en-US" sz="3200" dirty="0"/>
              <a:t>Where can we find the temporary provisions which address specific Covid-19 concerns?</a:t>
            </a:r>
            <a:endParaRPr lang="en-GB" sz="3200" dirty="0"/>
          </a:p>
        </p:txBody>
      </p:sp>
      <p:sp>
        <p:nvSpPr>
          <p:cNvPr id="3" name="Subtitle 2"/>
          <p:cNvSpPr>
            <a:spLocks noGrp="1"/>
          </p:cNvSpPr>
          <p:nvPr>
            <p:ph type="subTitle" idx="1"/>
          </p:nvPr>
        </p:nvSpPr>
        <p:spPr/>
        <p:txBody>
          <a:bodyPr>
            <a:normAutofit lnSpcReduction="10000"/>
          </a:bodyPr>
          <a:lstStyle/>
          <a:p>
            <a:pPr marL="342900" indent="-342900">
              <a:buAutoNum type="alphaUcParenR"/>
            </a:pPr>
            <a:r>
              <a:rPr lang="en-US" dirty="0">
                <a:solidFill>
                  <a:srgbClr val="706F6F"/>
                </a:solidFill>
              </a:rPr>
              <a:t>In part A1 of IA ’86 (as amended)</a:t>
            </a:r>
          </a:p>
          <a:p>
            <a:pPr marL="342900" indent="-342900">
              <a:buAutoNum type="alphaUcParenR"/>
            </a:pPr>
            <a:r>
              <a:rPr lang="en-US" dirty="0">
                <a:solidFill>
                  <a:srgbClr val="706F6F"/>
                </a:solidFill>
              </a:rPr>
              <a:t>In new rules added to Insolvency (England &amp; Wales) Rules 2016</a:t>
            </a:r>
          </a:p>
          <a:p>
            <a:pPr marL="342900" indent="-342900">
              <a:buAutoNum type="alphaUcParenR"/>
            </a:pPr>
            <a:r>
              <a:rPr lang="en-US" dirty="0">
                <a:solidFill>
                  <a:srgbClr val="706F6F"/>
                </a:solidFill>
              </a:rPr>
              <a:t>In Schedule 4 of CIGA</a:t>
            </a:r>
          </a:p>
          <a:p>
            <a:pPr marL="342900" indent="-342900">
              <a:buAutoNum type="alphaUcParenR"/>
            </a:pPr>
            <a:r>
              <a:rPr lang="en-US" dirty="0">
                <a:solidFill>
                  <a:srgbClr val="706F6F"/>
                </a:solidFill>
              </a:rPr>
              <a:t>None of the above</a:t>
            </a:r>
          </a:p>
        </p:txBody>
      </p:sp>
      <p:pic>
        <p:nvPicPr>
          <p:cNvPr id="6" name="Content Placeholder 5"/>
          <p:cNvPicPr>
            <a:picLocks noGrp="1" noChangeAspect="1"/>
          </p:cNvPicPr>
          <p:nvPr>
            <p:ph idx="13"/>
          </p:nvPr>
        </p:nvPicPr>
        <p:blipFill>
          <a:blip r:embed="rId3"/>
          <a:stretch>
            <a:fillRect/>
          </a:stretch>
        </p:blipFill>
        <p:spPr>
          <a:xfrm>
            <a:off x="628650" y="2470757"/>
            <a:ext cx="3060700" cy="2183186"/>
          </a:xfrm>
          <a:prstGeom prst="rect">
            <a:avLst/>
          </a:prstGeom>
        </p:spPr>
      </p:pic>
    </p:spTree>
    <p:extLst>
      <p:ext uri="{BB962C8B-B14F-4D97-AF65-F5344CB8AC3E}">
        <p14:creationId xmlns:p14="http://schemas.microsoft.com/office/powerpoint/2010/main" val="1304847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40" y="511909"/>
            <a:ext cx="3488639" cy="1976549"/>
          </a:xfrm>
        </p:spPr>
        <p:txBody>
          <a:bodyPr>
            <a:normAutofit/>
          </a:bodyPr>
          <a:lstStyle/>
          <a:p>
            <a:r>
              <a:rPr lang="en-US" sz="3200" dirty="0"/>
              <a:t>How long </a:t>
            </a:r>
            <a:r>
              <a:rPr lang="en-US" dirty="0"/>
              <a:t>can the initial moratorium last?</a:t>
            </a:r>
            <a:endParaRPr lang="en-GB" sz="3200" dirty="0"/>
          </a:p>
        </p:txBody>
      </p:sp>
      <p:sp>
        <p:nvSpPr>
          <p:cNvPr id="3" name="Subtitle 2"/>
          <p:cNvSpPr>
            <a:spLocks noGrp="1"/>
          </p:cNvSpPr>
          <p:nvPr>
            <p:ph type="subTitle" idx="1"/>
          </p:nvPr>
        </p:nvSpPr>
        <p:spPr>
          <a:xfrm>
            <a:off x="5096540" y="2982685"/>
            <a:ext cx="3488639" cy="2501325"/>
          </a:xfrm>
        </p:spPr>
        <p:txBody>
          <a:bodyPr>
            <a:normAutofit fontScale="92500" lnSpcReduction="20000"/>
          </a:bodyPr>
          <a:lstStyle/>
          <a:p>
            <a:pPr marL="342900" indent="-342900">
              <a:buAutoNum type="alphaUcParenR"/>
            </a:pPr>
            <a:r>
              <a:rPr lang="en-US" dirty="0">
                <a:solidFill>
                  <a:srgbClr val="706F6F"/>
                </a:solidFill>
              </a:rPr>
              <a:t>15 business days beginning the date after the date the moratorium comes in to force </a:t>
            </a:r>
          </a:p>
          <a:p>
            <a:pPr marL="342900" indent="-342900">
              <a:buAutoNum type="alphaUcParenR"/>
            </a:pPr>
            <a:r>
              <a:rPr lang="en-US" dirty="0">
                <a:solidFill>
                  <a:srgbClr val="706F6F"/>
                </a:solidFill>
              </a:rPr>
              <a:t>15 calendar days beginning the date the moratorium comes in to force</a:t>
            </a:r>
          </a:p>
          <a:p>
            <a:pPr marL="342900" indent="-342900">
              <a:buFont typeface="Arial" panose="020B0604020202020204" pitchFamily="34" charset="0"/>
              <a:buAutoNum type="alphaUcParenR"/>
            </a:pPr>
            <a:r>
              <a:rPr lang="en-US" dirty="0">
                <a:solidFill>
                  <a:srgbClr val="706F6F"/>
                </a:solidFill>
              </a:rPr>
              <a:t>20 business days beginning the date after the date the moratorium comes in to force </a:t>
            </a:r>
          </a:p>
          <a:p>
            <a:pPr marL="342900" indent="-342900">
              <a:buFont typeface="Arial" panose="020B0604020202020204" pitchFamily="34" charset="0"/>
              <a:buAutoNum type="alphaUcParenR"/>
            </a:pPr>
            <a:r>
              <a:rPr lang="en-US" dirty="0">
                <a:solidFill>
                  <a:srgbClr val="706F6F"/>
                </a:solidFill>
              </a:rPr>
              <a:t>20 calendar days beginning the date the moratorium comes in to force</a:t>
            </a:r>
          </a:p>
          <a:p>
            <a:pPr marL="342900" indent="-342900">
              <a:buAutoNum type="alphaUcParenR"/>
            </a:pPr>
            <a:endParaRPr lang="en-US" dirty="0">
              <a:solidFill>
                <a:srgbClr val="706F6F"/>
              </a:solidFill>
            </a:endParaRPr>
          </a:p>
        </p:txBody>
      </p:sp>
      <p:sp>
        <p:nvSpPr>
          <p:cNvPr id="4" name="Content Placeholder 3"/>
          <p:cNvSpPr>
            <a:spLocks noGrp="1"/>
          </p:cNvSpPr>
          <p:nvPr>
            <p:ph idx="13"/>
          </p:nvPr>
        </p:nvSpPr>
        <p:spPr/>
        <p:txBody>
          <a:bodyPr/>
          <a:lstStyle/>
          <a:p>
            <a:endParaRPr lang="en-GB"/>
          </a:p>
        </p:txBody>
      </p:sp>
      <p:pic>
        <p:nvPicPr>
          <p:cNvPr id="7" name="Content Placeholder 8"/>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1575011"/>
            <a:ext cx="3905250" cy="3905250"/>
          </a:xfrm>
          <a:prstGeom prst="rect">
            <a:avLst/>
          </a:prstGeom>
        </p:spPr>
      </p:pic>
    </p:spTree>
    <p:extLst>
      <p:ext uri="{BB962C8B-B14F-4D97-AF65-F5344CB8AC3E}">
        <p14:creationId xmlns:p14="http://schemas.microsoft.com/office/powerpoint/2010/main" val="171610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40" y="1654909"/>
            <a:ext cx="3488639" cy="1583591"/>
          </a:xfrm>
        </p:spPr>
        <p:txBody>
          <a:bodyPr>
            <a:normAutofit fontScale="90000"/>
          </a:bodyPr>
          <a:lstStyle/>
          <a:p>
            <a:r>
              <a:rPr lang="en-US" sz="3200" dirty="0"/>
              <a:t>Whose responsibility is it to extend the moratorium if needed</a:t>
            </a:r>
            <a:r>
              <a:rPr lang="en-US" dirty="0"/>
              <a:t>?</a:t>
            </a:r>
            <a:endParaRPr lang="en-GB" sz="3200" dirty="0"/>
          </a:p>
        </p:txBody>
      </p:sp>
      <p:sp>
        <p:nvSpPr>
          <p:cNvPr id="3" name="Subtitle 2"/>
          <p:cNvSpPr>
            <a:spLocks noGrp="1"/>
          </p:cNvSpPr>
          <p:nvPr>
            <p:ph type="subTitle" idx="1"/>
          </p:nvPr>
        </p:nvSpPr>
        <p:spPr/>
        <p:txBody>
          <a:bodyPr>
            <a:normAutofit/>
          </a:bodyPr>
          <a:lstStyle/>
          <a:p>
            <a:pPr marL="342900" indent="-342900">
              <a:buAutoNum type="alphaUcParenR"/>
            </a:pPr>
            <a:r>
              <a:rPr lang="en-US" dirty="0">
                <a:solidFill>
                  <a:srgbClr val="706F6F"/>
                </a:solidFill>
              </a:rPr>
              <a:t>The monitor (</a:t>
            </a:r>
            <a:r>
              <a:rPr lang="en-US" dirty="0" err="1">
                <a:solidFill>
                  <a:srgbClr val="706F6F"/>
                </a:solidFill>
              </a:rPr>
              <a:t>ie</a:t>
            </a:r>
            <a:r>
              <a:rPr lang="en-US" dirty="0">
                <a:solidFill>
                  <a:srgbClr val="706F6F"/>
                </a:solidFill>
              </a:rPr>
              <a:t>. The IP)</a:t>
            </a:r>
          </a:p>
          <a:p>
            <a:pPr marL="342900" indent="-342900">
              <a:buAutoNum type="alphaUcParenR"/>
            </a:pPr>
            <a:r>
              <a:rPr lang="en-US" dirty="0">
                <a:solidFill>
                  <a:srgbClr val="706F6F"/>
                </a:solidFill>
              </a:rPr>
              <a:t>The directors</a:t>
            </a:r>
          </a:p>
          <a:p>
            <a:pPr marL="342900" indent="-342900">
              <a:buAutoNum type="alphaUcParenR"/>
            </a:pPr>
            <a:r>
              <a:rPr lang="en-US" dirty="0">
                <a:solidFill>
                  <a:srgbClr val="706F6F"/>
                </a:solidFill>
              </a:rPr>
              <a:t>Either of the above</a:t>
            </a:r>
          </a:p>
        </p:txBody>
      </p:sp>
      <p:sp>
        <p:nvSpPr>
          <p:cNvPr id="4" name="Content Placeholder 3"/>
          <p:cNvSpPr>
            <a:spLocks noGrp="1"/>
          </p:cNvSpPr>
          <p:nvPr>
            <p:ph idx="13"/>
          </p:nvPr>
        </p:nvSpPr>
        <p:spPr/>
        <p:txBody>
          <a:bodyPr/>
          <a:lstStyle/>
          <a:p>
            <a:endParaRPr lang="en-GB"/>
          </a:p>
        </p:txBody>
      </p:sp>
      <p:pic>
        <p:nvPicPr>
          <p:cNvPr id="7" name="Content Placeholder 8"/>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1575011"/>
            <a:ext cx="3905250" cy="3905250"/>
          </a:xfrm>
          <a:prstGeom prst="rect">
            <a:avLst/>
          </a:prstGeom>
        </p:spPr>
      </p:pic>
    </p:spTree>
    <p:extLst>
      <p:ext uri="{BB962C8B-B14F-4D97-AF65-F5344CB8AC3E}">
        <p14:creationId xmlns:p14="http://schemas.microsoft.com/office/powerpoint/2010/main" val="2031475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76550" y="1049119"/>
            <a:ext cx="3488639" cy="1976549"/>
          </a:xfrm>
        </p:spPr>
        <p:txBody>
          <a:bodyPr>
            <a:normAutofit fontScale="90000"/>
          </a:bodyPr>
          <a:lstStyle/>
          <a:p>
            <a:r>
              <a:rPr lang="en-US" sz="3200" dirty="0"/>
              <a:t>Which of the following routes can be used to extend the moratorium?</a:t>
            </a:r>
            <a:endParaRPr lang="en-GB" sz="3200" dirty="0"/>
          </a:p>
        </p:txBody>
      </p:sp>
      <p:sp>
        <p:nvSpPr>
          <p:cNvPr id="3" name="Subtitle 2"/>
          <p:cNvSpPr>
            <a:spLocks noGrp="1"/>
          </p:cNvSpPr>
          <p:nvPr>
            <p:ph type="subTitle" idx="1"/>
          </p:nvPr>
        </p:nvSpPr>
        <p:spPr/>
        <p:txBody>
          <a:bodyPr>
            <a:normAutofit fontScale="77500" lnSpcReduction="20000"/>
          </a:bodyPr>
          <a:lstStyle/>
          <a:p>
            <a:pPr marL="342900" indent="-342900">
              <a:buAutoNum type="alphaUcParenR"/>
            </a:pPr>
            <a:r>
              <a:rPr lang="en-US" dirty="0">
                <a:solidFill>
                  <a:srgbClr val="706F6F"/>
                </a:solidFill>
              </a:rPr>
              <a:t>Extension by directors without creditor consent</a:t>
            </a:r>
          </a:p>
          <a:p>
            <a:pPr marL="342900" indent="-342900">
              <a:buAutoNum type="alphaUcParenR"/>
            </a:pPr>
            <a:r>
              <a:rPr lang="en-US" dirty="0">
                <a:solidFill>
                  <a:srgbClr val="706F6F"/>
                </a:solidFill>
              </a:rPr>
              <a:t>Extension with creditor consent</a:t>
            </a:r>
          </a:p>
          <a:p>
            <a:pPr marL="342900" indent="-342900">
              <a:buAutoNum type="alphaUcParenR"/>
            </a:pPr>
            <a:r>
              <a:rPr lang="en-US" dirty="0">
                <a:solidFill>
                  <a:srgbClr val="706F6F"/>
                </a:solidFill>
              </a:rPr>
              <a:t>Extension while a CVA proposal is pending</a:t>
            </a:r>
          </a:p>
          <a:p>
            <a:pPr marL="342900" indent="-342900">
              <a:buAutoNum type="alphaUcParenR"/>
            </a:pPr>
            <a:r>
              <a:rPr lang="en-US" dirty="0">
                <a:solidFill>
                  <a:srgbClr val="706F6F"/>
                </a:solidFill>
              </a:rPr>
              <a:t>Extension by the court</a:t>
            </a:r>
          </a:p>
          <a:p>
            <a:pPr marL="342900" indent="-342900">
              <a:buAutoNum type="alphaUcParenR"/>
            </a:pPr>
            <a:r>
              <a:rPr lang="en-US" dirty="0">
                <a:solidFill>
                  <a:srgbClr val="706F6F"/>
                </a:solidFill>
              </a:rPr>
              <a:t>All of the above</a:t>
            </a:r>
          </a:p>
        </p:txBody>
      </p:sp>
      <p:pic>
        <p:nvPicPr>
          <p:cNvPr id="6" name="Content Placeholder 5"/>
          <p:cNvPicPr>
            <a:picLocks noGrp="1" noChangeAspect="1"/>
          </p:cNvPicPr>
          <p:nvPr>
            <p:ph idx="13"/>
          </p:nvPr>
        </p:nvPicPr>
        <p:blipFill>
          <a:blip r:embed="rId3"/>
          <a:stretch>
            <a:fillRect/>
          </a:stretch>
        </p:blipFill>
        <p:spPr>
          <a:xfrm>
            <a:off x="628650" y="2470757"/>
            <a:ext cx="3060700" cy="2183186"/>
          </a:xfrm>
          <a:prstGeom prst="rect">
            <a:avLst/>
          </a:prstGeom>
        </p:spPr>
      </p:pic>
    </p:spTree>
    <p:extLst>
      <p:ext uri="{BB962C8B-B14F-4D97-AF65-F5344CB8AC3E}">
        <p14:creationId xmlns:p14="http://schemas.microsoft.com/office/powerpoint/2010/main" val="912892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40" y="886926"/>
            <a:ext cx="3488639" cy="1535966"/>
          </a:xfrm>
        </p:spPr>
        <p:txBody>
          <a:bodyPr>
            <a:normAutofit/>
          </a:bodyPr>
          <a:lstStyle/>
          <a:p>
            <a:r>
              <a:rPr lang="en-US" sz="3200" dirty="0"/>
              <a:t>Which of the following apply</a:t>
            </a:r>
            <a:r>
              <a:rPr lang="en-US" dirty="0"/>
              <a:t>?</a:t>
            </a:r>
            <a:endParaRPr lang="en-GB" sz="3200" dirty="0"/>
          </a:p>
        </p:txBody>
      </p:sp>
      <p:sp>
        <p:nvSpPr>
          <p:cNvPr id="3" name="Subtitle 2"/>
          <p:cNvSpPr>
            <a:spLocks noGrp="1"/>
          </p:cNvSpPr>
          <p:nvPr>
            <p:ph type="subTitle" idx="1"/>
          </p:nvPr>
        </p:nvSpPr>
        <p:spPr>
          <a:xfrm>
            <a:off x="5096540" y="2765999"/>
            <a:ext cx="3488639" cy="3151617"/>
          </a:xfrm>
        </p:spPr>
        <p:txBody>
          <a:bodyPr>
            <a:normAutofit fontScale="85000" lnSpcReduction="20000"/>
          </a:bodyPr>
          <a:lstStyle/>
          <a:p>
            <a:r>
              <a:rPr lang="en-US" dirty="0">
                <a:solidFill>
                  <a:srgbClr val="706F6F"/>
                </a:solidFill>
              </a:rPr>
              <a:t>1) The definition of ‘act as an insolvency practitioner’ in section 388(1) IA ‘86, has been amended to include acting as a monitor</a:t>
            </a:r>
          </a:p>
          <a:p>
            <a:r>
              <a:rPr lang="en-US" dirty="0">
                <a:solidFill>
                  <a:srgbClr val="706F6F"/>
                </a:solidFill>
              </a:rPr>
              <a:t>2) The directors remain in charge of running the business</a:t>
            </a:r>
          </a:p>
          <a:p>
            <a:r>
              <a:rPr lang="en-US" dirty="0">
                <a:solidFill>
                  <a:srgbClr val="706F6F"/>
                </a:solidFill>
              </a:rPr>
              <a:t>3) The monitor acts as an officer of the court</a:t>
            </a:r>
          </a:p>
          <a:p>
            <a:r>
              <a:rPr lang="en-US" dirty="0">
                <a:solidFill>
                  <a:srgbClr val="706F6F"/>
                </a:solidFill>
              </a:rPr>
              <a:t>4) The moratorium can be used to postpone entry in to a formal insolvency process</a:t>
            </a:r>
          </a:p>
          <a:p>
            <a:pPr marL="342900" indent="-342900">
              <a:buAutoNum type="alphaUcParenR"/>
            </a:pPr>
            <a:r>
              <a:rPr lang="en-US" dirty="0">
                <a:solidFill>
                  <a:srgbClr val="706F6F"/>
                </a:solidFill>
              </a:rPr>
              <a:t>All of the above</a:t>
            </a:r>
          </a:p>
          <a:p>
            <a:pPr marL="342900" indent="-342900">
              <a:buAutoNum type="alphaUcParenR"/>
            </a:pPr>
            <a:r>
              <a:rPr lang="en-US" dirty="0">
                <a:solidFill>
                  <a:srgbClr val="706F6F"/>
                </a:solidFill>
              </a:rPr>
              <a:t>1 and 3 only</a:t>
            </a:r>
          </a:p>
          <a:p>
            <a:pPr marL="342900" indent="-342900">
              <a:buAutoNum type="alphaUcParenR"/>
            </a:pPr>
            <a:r>
              <a:rPr lang="en-US" dirty="0">
                <a:solidFill>
                  <a:srgbClr val="706F6F"/>
                </a:solidFill>
              </a:rPr>
              <a:t>2 and 4 only</a:t>
            </a:r>
          </a:p>
          <a:p>
            <a:pPr marL="342900" indent="-342900">
              <a:buAutoNum type="alphaUcParenR"/>
            </a:pPr>
            <a:r>
              <a:rPr lang="en-US" dirty="0">
                <a:solidFill>
                  <a:srgbClr val="706F6F"/>
                </a:solidFill>
              </a:rPr>
              <a:t>1, 2 and 3 only</a:t>
            </a:r>
          </a:p>
          <a:p>
            <a:endParaRPr lang="en-US" dirty="0">
              <a:solidFill>
                <a:srgbClr val="706F6F"/>
              </a:solidFill>
            </a:endParaRPr>
          </a:p>
        </p:txBody>
      </p:sp>
      <p:sp>
        <p:nvSpPr>
          <p:cNvPr id="4" name="Content Placeholder 3"/>
          <p:cNvSpPr>
            <a:spLocks noGrp="1"/>
          </p:cNvSpPr>
          <p:nvPr>
            <p:ph idx="13"/>
          </p:nvPr>
        </p:nvSpPr>
        <p:spPr/>
        <p:txBody>
          <a:bodyPr/>
          <a:lstStyle/>
          <a:p>
            <a:endParaRPr lang="en-GB"/>
          </a:p>
        </p:txBody>
      </p:sp>
      <p:pic>
        <p:nvPicPr>
          <p:cNvPr id="7" name="Content Placeholder 8"/>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1575011"/>
            <a:ext cx="3905250" cy="3905250"/>
          </a:xfrm>
          <a:prstGeom prst="rect">
            <a:avLst/>
          </a:prstGeom>
        </p:spPr>
      </p:pic>
    </p:spTree>
    <p:extLst>
      <p:ext uri="{BB962C8B-B14F-4D97-AF65-F5344CB8AC3E}">
        <p14:creationId xmlns:p14="http://schemas.microsoft.com/office/powerpoint/2010/main" val="2407479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0"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0" nodeType="after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childTnLst>
                                </p:cTn>
                              </p:par>
                            </p:childTnLst>
                          </p:cTn>
                        </p:par>
                        <p:par>
                          <p:cTn id="20" fill="hold">
                            <p:stCondLst>
                              <p:cond delay="0"/>
                            </p:stCondLst>
                            <p:childTnLst>
                              <p:par>
                                <p:cTn id="21" presetID="1" presetClass="entr" presetSubtype="0" fill="hold" grpId="0" nodeType="after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par>
                          <p:cTn id="23" fill="hold">
                            <p:stCondLst>
                              <p:cond delay="0"/>
                            </p:stCondLst>
                            <p:childTnLst>
                              <p:par>
                                <p:cTn id="24" presetID="1" presetClass="entr" presetSubtype="0" fill="hold" grpId="0" nodeType="after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childTnLst>
                                </p:cTn>
                              </p:par>
                            </p:childTnLst>
                          </p:cTn>
                        </p:par>
                        <p:par>
                          <p:cTn id="26" fill="hold">
                            <p:stCondLst>
                              <p:cond delay="0"/>
                            </p:stCondLst>
                            <p:childTnLst>
                              <p:par>
                                <p:cTn id="27" presetID="1" presetClass="entr" presetSubtype="0" fill="hold" grpId="0" nodeType="after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6539" y="482242"/>
            <a:ext cx="3488639" cy="3946883"/>
          </a:xfrm>
        </p:spPr>
        <p:txBody>
          <a:bodyPr>
            <a:normAutofit fontScale="90000"/>
          </a:bodyPr>
          <a:lstStyle/>
          <a:p>
            <a:r>
              <a:rPr lang="en-US" sz="3200" dirty="0"/>
              <a:t>The legislation allows for the monitor to </a:t>
            </a:r>
            <a:r>
              <a:rPr lang="en-GB" dirty="0"/>
              <a:t>require the directors to provide </a:t>
            </a:r>
            <a:r>
              <a:rPr lang="en-GB" u="sng" dirty="0"/>
              <a:t>any </a:t>
            </a:r>
            <a:r>
              <a:rPr lang="en-GB" dirty="0"/>
              <a:t>information the monitor requires for the purpose of carrying out their functions under the moratorium </a:t>
            </a:r>
            <a:endParaRPr lang="en-GB" sz="3200" dirty="0"/>
          </a:p>
        </p:txBody>
      </p:sp>
      <p:sp>
        <p:nvSpPr>
          <p:cNvPr id="3" name="Subtitle 2"/>
          <p:cNvSpPr>
            <a:spLocks noGrp="1"/>
          </p:cNvSpPr>
          <p:nvPr>
            <p:ph type="subTitle" idx="1"/>
          </p:nvPr>
        </p:nvSpPr>
        <p:spPr>
          <a:xfrm>
            <a:off x="5096540" y="4761362"/>
            <a:ext cx="3488639" cy="1685674"/>
          </a:xfrm>
        </p:spPr>
        <p:txBody>
          <a:bodyPr>
            <a:normAutofit/>
          </a:bodyPr>
          <a:lstStyle/>
          <a:p>
            <a:pPr marL="342900" indent="-342900">
              <a:buAutoNum type="alphaUcParenR"/>
            </a:pPr>
            <a:r>
              <a:rPr lang="en-US" dirty="0">
                <a:solidFill>
                  <a:srgbClr val="706F6F"/>
                </a:solidFill>
              </a:rPr>
              <a:t>TRUE</a:t>
            </a:r>
          </a:p>
          <a:p>
            <a:pPr marL="342900" indent="-342900">
              <a:buAutoNum type="alphaUcParenR"/>
            </a:pPr>
            <a:r>
              <a:rPr lang="en-US" dirty="0">
                <a:solidFill>
                  <a:srgbClr val="706F6F"/>
                </a:solidFill>
              </a:rPr>
              <a:t>FALSE</a:t>
            </a:r>
          </a:p>
        </p:txBody>
      </p:sp>
      <p:pic>
        <p:nvPicPr>
          <p:cNvPr id="6" name="Content Placeholder 5"/>
          <p:cNvPicPr>
            <a:picLocks noGrp="1" noChangeAspect="1"/>
          </p:cNvPicPr>
          <p:nvPr>
            <p:ph idx="13"/>
          </p:nvPr>
        </p:nvPicPr>
        <p:blipFill>
          <a:blip r:embed="rId3"/>
          <a:stretch>
            <a:fillRect/>
          </a:stretch>
        </p:blipFill>
        <p:spPr>
          <a:xfrm>
            <a:off x="628650" y="2470757"/>
            <a:ext cx="3060700" cy="2183186"/>
          </a:xfrm>
          <a:prstGeom prst="rect">
            <a:avLst/>
          </a:prstGeom>
        </p:spPr>
      </p:pic>
    </p:spTree>
    <p:extLst>
      <p:ext uri="{BB962C8B-B14F-4D97-AF65-F5344CB8AC3E}">
        <p14:creationId xmlns:p14="http://schemas.microsoft.com/office/powerpoint/2010/main" val="2228320987"/>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706F6F"/>
      </a:dk2>
      <a:lt2>
        <a:srgbClr val="E30613"/>
      </a:lt2>
      <a:accent1>
        <a:srgbClr val="C6CA91"/>
      </a:accent1>
      <a:accent2>
        <a:srgbClr val="A7C8C4"/>
      </a:accent2>
      <a:accent3>
        <a:srgbClr val="B1CFDF"/>
      </a:accent3>
      <a:accent4>
        <a:srgbClr val="DDC7D4"/>
      </a:accent4>
      <a:accent5>
        <a:srgbClr val="F1C09D"/>
      </a:accent5>
      <a:accent6>
        <a:srgbClr val="FFE8B6"/>
      </a:accent6>
      <a:hlink>
        <a:srgbClr val="E30613"/>
      </a:hlink>
      <a:folHlink>
        <a:srgbClr val="706F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normAutofit/>
      </a:bodyPr>
      <a:lstStyle>
        <a:defPPr>
          <a:defRPr dirty="0" smtClean="0"/>
        </a:defPPr>
      </a:lstStyle>
    </a:txDef>
  </a:objectDefaults>
  <a:extraClrSchemeLst/>
  <a:extLst>
    <a:ext uri="{05A4C25C-085E-4340-85A3-A5531E510DB2}">
      <thm15:themeFamily xmlns:thm15="http://schemas.microsoft.com/office/thememl/2012/main" name="Slide Master 4.3 2019.pptx" id="{6C3A7D9B-369C-4962-87CC-C739D044A90D}" vid="{71F80C94-EB28-44F8-A86C-75B38FF1DC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ICAEW_4.3 Powerpoint Template</Template>
  <TotalTime>1505</TotalTime>
  <Words>2651</Words>
  <Application>Microsoft Office PowerPoint</Application>
  <PresentationFormat>On-screen Show (4:3)</PresentationFormat>
  <Paragraphs>296</Paragraphs>
  <Slides>28</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Times New Roman</vt:lpstr>
      <vt:lpstr>Office Theme</vt:lpstr>
      <vt:lpstr>Corporate Insolvency &amp; Governance Act 2020 – moratorium quiz for IPs</vt:lpstr>
      <vt:lpstr>What date did the CIGA become effective?</vt:lpstr>
      <vt:lpstr>Which of the following is true?</vt:lpstr>
      <vt:lpstr>Where can we find the temporary provisions which address specific Covid-19 concerns?</vt:lpstr>
      <vt:lpstr>How long can the initial moratorium last?</vt:lpstr>
      <vt:lpstr>Whose responsibility is it to extend the moratorium if needed?</vt:lpstr>
      <vt:lpstr>Which of the following routes can be used to extend the moratorium?</vt:lpstr>
      <vt:lpstr>Which of the following apply?</vt:lpstr>
      <vt:lpstr>The legislation allows for the monitor to require the directors to provide any information the monitor requires for the purpose of carrying out their functions under the moratorium </vt:lpstr>
      <vt:lpstr>Which of the following notices will creditors receive?</vt:lpstr>
      <vt:lpstr>Which of the following are true?</vt:lpstr>
      <vt:lpstr>Which of the following are true?</vt:lpstr>
      <vt:lpstr>Which of the following cannot enter a moratorium?</vt:lpstr>
      <vt:lpstr>A company in a moratorium cannot pass a winding-up resolution?</vt:lpstr>
      <vt:lpstr>Which of the following liabilities benefit from a payment holiday during the moratorium?</vt:lpstr>
      <vt:lpstr>Which of the following are true?</vt:lpstr>
      <vt:lpstr>How many moratorium extensions by creditor consent can take place?</vt:lpstr>
      <vt:lpstr>The directors can extend the moratorium once by deemed consent</vt:lpstr>
      <vt:lpstr>The small debt provisions don’t apply to moratoriums</vt:lpstr>
      <vt:lpstr>During the moratorium, the company can pay pre-moratorium creditors for which the company has a payment holiday</vt:lpstr>
      <vt:lpstr>Which of the following require the monitor to terminate the moratorium?</vt:lpstr>
      <vt:lpstr>Which of the following can challenge the monitor’s actions, omissions or decisions, during the moratorium or after it has ended?</vt:lpstr>
      <vt:lpstr>Which of the following may challenge a monitor’s remuneration?</vt:lpstr>
      <vt:lpstr>Which of the following are true, if any?</vt:lpstr>
      <vt:lpstr>What happens if a moratorium extension is sought, but creditors say ‘no’, or don’t vote, or ask for a physical meeting, and the moratorium ‘expires’ in the meantime?</vt:lpstr>
      <vt:lpstr>Certain moratorium and pre-moratorium debts have super-priority if a winding-up petition is presented, a winding-up resolution is passed or the company enters administration.  But what is the period within which any of the aforementioned events must occur, for that super-priority to take effect?</vt:lpstr>
      <vt:lpstr>Which of the following debts have super-priority in a winding-up that’s begun or where the company enters administration within the necessary period for them to have super-priority?  </vt:lpstr>
      <vt:lpstr>PowerPoint Presentation</vt:lpstr>
    </vt:vector>
  </TitlesOfParts>
  <Company>ICAEW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Insolvency Team Training – 3 August 2020</dc:title>
  <dc:creator>Alison Timperley</dc:creator>
  <cp:lastModifiedBy>Wendy Ansley</cp:lastModifiedBy>
  <cp:revision>51</cp:revision>
  <cp:lastPrinted>2020-07-27T08:22:48Z</cp:lastPrinted>
  <dcterms:created xsi:type="dcterms:W3CDTF">2020-07-21T10:24:06Z</dcterms:created>
  <dcterms:modified xsi:type="dcterms:W3CDTF">2020-08-20T09:10:58Z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AEW_RERUN">
    <vt:bool>false</vt:bool>
  </property>
  <property fmtid="{D5CDD505-2E9C-101B-9397-08002B2CF9AE}" pid="3" name="ICAEW_PresentationTitle">
    <vt:lpwstr>&lt;PresentationTitle&gt;</vt:lpwstr>
  </property>
  <property fmtid="{D5CDD505-2E9C-101B-9397-08002B2CF9AE}" pid="4" name="ICAEW_Date">
    <vt:lpwstr>&lt;Date&gt;</vt:lpwstr>
  </property>
  <property fmtid="{D5CDD505-2E9C-101B-9397-08002B2CF9AE}" pid="5" name="ICAEW_PresentationSubtitle">
    <vt:lpwstr>&lt;PresentationSubtitle&gt;</vt:lpwstr>
  </property>
  <property fmtid="{D5CDD505-2E9C-101B-9397-08002B2CF9AE}" pid="6" name="ICAEW_TitleImage">
    <vt:lpwstr>&lt;TitleImage&gt;</vt:lpwstr>
  </property>
  <property fmtid="{D5CDD505-2E9C-101B-9397-08002B2CF9AE}" pid="7" name="RERUN">
    <vt:lpwstr>RERUN</vt:lpwstr>
  </property>
</Properties>
</file>