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93" r:id="rId3"/>
    <p:sldId id="296" r:id="rId4"/>
    <p:sldId id="307" r:id="rId5"/>
    <p:sldId id="294" r:id="rId6"/>
    <p:sldId id="298" r:id="rId7"/>
    <p:sldId id="299" r:id="rId8"/>
    <p:sldId id="300" r:id="rId9"/>
    <p:sldId id="301" r:id="rId10"/>
    <p:sldId id="295" r:id="rId11"/>
    <p:sldId id="302" r:id="rId12"/>
    <p:sldId id="303" r:id="rId13"/>
    <p:sldId id="304" r:id="rId14"/>
    <p:sldId id="305" r:id="rId15"/>
    <p:sldId id="306" r:id="rId16"/>
    <p:sldId id="26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C8C3"/>
    <a:srgbClr val="6BCABA"/>
    <a:srgbClr val="C6CA91"/>
    <a:srgbClr val="FFE8B6"/>
    <a:srgbClr val="B1CFDF"/>
    <a:srgbClr val="DDC7D4"/>
    <a:srgbClr val="5E5E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570" autoAdjust="0"/>
    <p:restoredTop sz="77086" autoAdjust="0"/>
  </p:normalViewPr>
  <p:slideViewPr>
    <p:cSldViewPr snapToGrid="0">
      <p:cViewPr varScale="1">
        <p:scale>
          <a:sx n="50" d="100"/>
          <a:sy n="50" d="100"/>
        </p:scale>
        <p:origin x="176" y="9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66089-534B-449D-ADA9-ED9F56AB5F28}" type="datetimeFigureOut">
              <a:rPr lang="en-GB" smtClean="0"/>
              <a:t>23/06/2021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77373D-A4C5-4975-BA85-5467600902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441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aew.com/regulation/insolvency/support-for-insolvency-practitioners/talk-insolvency/sip-9-faqs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Answer: </a:t>
            </a:r>
            <a:r>
              <a:rPr lang="en-US" dirty="0"/>
              <a:t>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7373D-A4C5-4975-BA85-54676009028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0897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Answer: </a:t>
            </a:r>
            <a:r>
              <a:rPr lang="en-US" dirty="0"/>
              <a:t>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7373D-A4C5-4975-BA85-546760090285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268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Answer: </a:t>
            </a:r>
            <a:r>
              <a:rPr lang="en-US" dirty="0"/>
              <a:t>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7373D-A4C5-4975-BA85-546760090285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6380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Answer: </a:t>
            </a:r>
            <a:r>
              <a:rPr lang="en-US" dirty="0"/>
              <a:t>D – The administrator does not </a:t>
            </a:r>
            <a:r>
              <a:rPr lang="en-US" b="1" dirty="0"/>
              <a:t>HAVE </a:t>
            </a:r>
            <a:r>
              <a:rPr lang="en-US" dirty="0"/>
              <a:t>to do any of the above but is likely to do one of them.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7373D-A4C5-4975-BA85-546760090285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93006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7373D-A4C5-4975-BA85-546760090285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0202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Answer: </a:t>
            </a:r>
            <a:r>
              <a:rPr lang="en-US" b="0" dirty="0"/>
              <a:t>C</a:t>
            </a:r>
            <a:r>
              <a:rPr lang="en-US" dirty="0"/>
              <a:t> – There are also others in paragraph 10.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7373D-A4C5-4975-BA85-54676009028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876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Answer: </a:t>
            </a:r>
            <a:r>
              <a:rPr lang="en-US" dirty="0"/>
              <a:t>B – Unless costly or onerous, insolvency practitioners (IPs) should apply current SIPs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7373D-A4C5-4975-BA85-54676009028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596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Answer: </a:t>
            </a:r>
            <a:r>
              <a:rPr lang="en-US" dirty="0"/>
              <a:t>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7373D-A4C5-4975-BA85-54676009028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9959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Answer: </a:t>
            </a:r>
            <a:r>
              <a:rPr lang="en-US" dirty="0"/>
              <a:t>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7373D-A4C5-4975-BA85-54676009028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2567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Answer: </a:t>
            </a:r>
            <a:r>
              <a:rPr lang="en-US" dirty="0"/>
              <a:t>C – Answers to your frequently asked questions on SIP9 can be found at </a:t>
            </a:r>
            <a:r>
              <a:rPr lang="en-GB" dirty="0">
                <a:hlinkClick r:id="rId3"/>
              </a:rPr>
              <a:t>SIP 9 FAQs.</a:t>
            </a:r>
            <a:endParaRPr lang="en-GB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7373D-A4C5-4975-BA85-54676009028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42913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7373D-A4C5-4975-BA85-54676009028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7414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Answer: </a:t>
            </a:r>
            <a:r>
              <a:rPr lang="en-US" dirty="0"/>
              <a:t>B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7373D-A4C5-4975-BA85-54676009028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8013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Answer: </a:t>
            </a:r>
            <a:r>
              <a:rPr lang="en-US" dirty="0"/>
              <a:t>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77373D-A4C5-4975-BA85-54676009028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066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1">
    <p:bg>
      <p:bgPr>
        <a:solidFill>
          <a:srgbClr val="D0C7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 b="1" i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400" b="1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0"/>
            <a:ext cx="1523999" cy="203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88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35789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 i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35789" cy="435133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14000"/>
              </a:lnSpc>
              <a:defRPr sz="24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>
              <a:lnSpc>
                <a:spcPct val="114000"/>
              </a:lnSpc>
              <a:buFont typeface="Arial" panose="020B0604020202020204" pitchFamily="34" charset="0"/>
              <a:buChar char="-"/>
              <a:defRPr sz="20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lnSpc>
                <a:spcPct val="114000"/>
              </a:lnSpc>
              <a:buFont typeface="Arial" panose="020B0604020202020204" pitchFamily="34" charset="0"/>
              <a:buChar char="-"/>
              <a:defRPr sz="18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lnSpc>
                <a:spcPct val="114000"/>
              </a:lnSpc>
              <a:buFont typeface="Arial" panose="020B0604020202020204" pitchFamily="34" charset="0"/>
              <a:buChar char="-"/>
              <a:defRPr sz="16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16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903269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35789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 i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418217" y="1825625"/>
            <a:ext cx="5355771" cy="435133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 sz="20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18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16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16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836024" y="1825625"/>
            <a:ext cx="5207726" cy="435133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 sz="20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18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16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16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5454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Content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35789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 i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838199" y="4126841"/>
            <a:ext cx="10935789" cy="21142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14000"/>
              </a:lnSpc>
              <a:defRPr sz="24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>
              <a:lnSpc>
                <a:spcPct val="114000"/>
              </a:lnSpc>
              <a:buFont typeface="Arial" panose="020B0604020202020204" pitchFamily="34" charset="0"/>
              <a:buChar char="-"/>
              <a:defRPr sz="20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lnSpc>
                <a:spcPct val="114000"/>
              </a:lnSpc>
              <a:buFont typeface="Arial" panose="020B0604020202020204" pitchFamily="34" charset="0"/>
              <a:buChar char="-"/>
              <a:defRPr sz="18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lnSpc>
                <a:spcPct val="114000"/>
              </a:lnSpc>
              <a:buFont typeface="Arial" panose="020B0604020202020204" pitchFamily="34" charset="0"/>
              <a:buChar char="-"/>
              <a:defRPr sz="16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16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2"/>
          </p:nvPr>
        </p:nvSpPr>
        <p:spPr>
          <a:xfrm>
            <a:off x="838199" y="1840841"/>
            <a:ext cx="10935789" cy="21142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14000"/>
              </a:lnSpc>
              <a:defRPr sz="24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>
              <a:lnSpc>
                <a:spcPct val="114000"/>
              </a:lnSpc>
              <a:buFont typeface="Arial" panose="020B0604020202020204" pitchFamily="34" charset="0"/>
              <a:buChar char="-"/>
              <a:defRPr sz="20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lnSpc>
                <a:spcPct val="114000"/>
              </a:lnSpc>
              <a:buFont typeface="Arial" panose="020B0604020202020204" pitchFamily="34" charset="0"/>
              <a:buChar char="-"/>
              <a:defRPr sz="18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lnSpc>
                <a:spcPct val="114000"/>
              </a:lnSpc>
              <a:buFont typeface="Arial" panose="020B0604020202020204" pitchFamily="34" charset="0"/>
              <a:buChar char="-"/>
              <a:defRPr sz="16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16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781392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10696" y="1200724"/>
            <a:ext cx="4236209" cy="243073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4000" b="1" i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210696" y="3680400"/>
            <a:ext cx="4236209" cy="16856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 b="1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0383" y="1654909"/>
            <a:ext cx="1701505" cy="3815033"/>
          </a:xfrm>
          <a:prstGeom prst="rect">
            <a:avLst/>
          </a:prstGeom>
        </p:spPr>
      </p:pic>
      <p:sp>
        <p:nvSpPr>
          <p:cNvPr id="12" name="Content Placeholder 2"/>
          <p:cNvSpPr>
            <a:spLocks noGrp="1"/>
          </p:cNvSpPr>
          <p:nvPr>
            <p:ph idx="13" hasCustomPrompt="1"/>
          </p:nvPr>
        </p:nvSpPr>
        <p:spPr>
          <a:xfrm>
            <a:off x="838200" y="1654908"/>
            <a:ext cx="4402184" cy="3815033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buNone/>
              <a:defRPr sz="2870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 sz="20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18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16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16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150079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slide with chapter numb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10696" y="1200724"/>
            <a:ext cx="4236209" cy="243073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4000" b="1" i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210696" y="3680400"/>
            <a:ext cx="4236209" cy="16856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 b="1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/>
              <a:t>CLICK TO EDIT MASTER SUBTITLE STYLE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96709" y="1685767"/>
            <a:ext cx="1701505" cy="3815033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962DE6-4361-40B5-8C31-AF0281FCD99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51200" y="1692000"/>
            <a:ext cx="3334533" cy="3808800"/>
          </a:xfrm>
        </p:spPr>
        <p:txBody>
          <a:bodyPr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4300">
                <a:solidFill>
                  <a:srgbClr val="000000"/>
                </a:solidFill>
              </a:defRPr>
            </a:lvl1pPr>
          </a:lstStyle>
          <a:p>
            <a:pPr lvl="0"/>
            <a:r>
              <a:rPr lang="en-GB" noProof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6256737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Slide 1">
    <p:bg>
      <p:bgPr>
        <a:solidFill>
          <a:srgbClr val="D0C7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352" y="914398"/>
            <a:ext cx="3646348" cy="48740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7ACC72D-E807-4703-B9F3-E2DF0E793EC7}"/>
              </a:ext>
            </a:extLst>
          </p:cNvPr>
          <p:cNvSpPr txBox="1"/>
          <p:nvPr/>
        </p:nvSpPr>
        <p:spPr>
          <a:xfrm>
            <a:off x="5019675" y="5461907"/>
            <a:ext cx="1714500" cy="1027133"/>
          </a:xfrm>
          <a:prstGeom prst="rect">
            <a:avLst/>
          </a:prstGeom>
        </p:spPr>
        <p:txBody>
          <a:bodyPr wrap="none" rtlCol="0">
            <a:noAutofit/>
          </a:bodyPr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sz="1600" dirty="0"/>
              <a:t>icaew.com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E8217C-F654-4721-BD05-BAD854D99B67}"/>
              </a:ext>
            </a:extLst>
          </p:cNvPr>
          <p:cNvSpPr txBox="1"/>
          <p:nvPr/>
        </p:nvSpPr>
        <p:spPr>
          <a:xfrm>
            <a:off x="10886400" y="6490800"/>
            <a:ext cx="1224000" cy="363600"/>
          </a:xfrm>
          <a:prstGeom prst="rect">
            <a:avLst/>
          </a:prstGeom>
        </p:spPr>
        <p:txBody>
          <a:bodyPr wrap="square" rtlCol="0">
            <a:normAutofit/>
          </a:bodyPr>
          <a:lstStyle/>
          <a:p>
            <a:pPr algn="l"/>
            <a:r>
              <a:rPr lang="en-GB" sz="1000" dirty="0">
                <a:solidFill>
                  <a:srgbClr val="5E5E5E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 ICAEW 2020</a:t>
            </a:r>
            <a:endParaRPr lang="en-GB" sz="1000" dirty="0">
              <a:solidFill>
                <a:srgbClr val="5E5E5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276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Slide 2">
    <p:bg>
      <p:bgPr>
        <a:solidFill>
          <a:srgbClr val="FFE8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352" y="914398"/>
            <a:ext cx="3646348" cy="48740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5F9D1D4-FC57-42CE-AA3E-17CBD83639E3}"/>
              </a:ext>
            </a:extLst>
          </p:cNvPr>
          <p:cNvSpPr txBox="1"/>
          <p:nvPr/>
        </p:nvSpPr>
        <p:spPr>
          <a:xfrm>
            <a:off x="5019675" y="5461907"/>
            <a:ext cx="1714500" cy="1027133"/>
          </a:xfrm>
          <a:prstGeom prst="rect">
            <a:avLst/>
          </a:prstGeom>
        </p:spPr>
        <p:txBody>
          <a:bodyPr wrap="none" rtlCol="0">
            <a:noAutofit/>
          </a:bodyPr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sz="1600" dirty="0"/>
              <a:t>icaew.com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F00DA3-FFEF-4752-A129-CE466EB39B05}"/>
              </a:ext>
            </a:extLst>
          </p:cNvPr>
          <p:cNvSpPr txBox="1"/>
          <p:nvPr/>
        </p:nvSpPr>
        <p:spPr>
          <a:xfrm>
            <a:off x="10886400" y="6490800"/>
            <a:ext cx="1224000" cy="363600"/>
          </a:xfrm>
          <a:prstGeom prst="rect">
            <a:avLst/>
          </a:prstGeom>
        </p:spPr>
        <p:txBody>
          <a:bodyPr wrap="square" rtlCol="0">
            <a:normAutofit/>
          </a:bodyPr>
          <a:lstStyle/>
          <a:p>
            <a:pPr algn="l"/>
            <a:r>
              <a:rPr lang="en-GB" sz="1000" dirty="0">
                <a:solidFill>
                  <a:srgbClr val="5E5E5E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 ICAEW 2020</a:t>
            </a:r>
            <a:endParaRPr lang="en-GB" sz="1000" dirty="0">
              <a:solidFill>
                <a:srgbClr val="5E5E5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1002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Slide 3">
    <p:bg>
      <p:bgPr>
        <a:solidFill>
          <a:srgbClr val="F1C0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352" y="914398"/>
            <a:ext cx="3646348" cy="48740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800540A-80B0-49D7-BD2A-E8D6EF25874A}"/>
              </a:ext>
            </a:extLst>
          </p:cNvPr>
          <p:cNvSpPr txBox="1"/>
          <p:nvPr/>
        </p:nvSpPr>
        <p:spPr>
          <a:xfrm>
            <a:off x="5019675" y="5461907"/>
            <a:ext cx="1714500" cy="1027133"/>
          </a:xfrm>
          <a:prstGeom prst="rect">
            <a:avLst/>
          </a:prstGeom>
        </p:spPr>
        <p:txBody>
          <a:bodyPr wrap="none" rtlCol="0">
            <a:noAutofit/>
          </a:bodyPr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sz="1600" dirty="0"/>
              <a:t>icaew.com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EB2E05-81D2-4E94-9A7F-09A36EDFB981}"/>
              </a:ext>
            </a:extLst>
          </p:cNvPr>
          <p:cNvSpPr txBox="1"/>
          <p:nvPr/>
        </p:nvSpPr>
        <p:spPr>
          <a:xfrm>
            <a:off x="10886400" y="6490800"/>
            <a:ext cx="1224000" cy="363600"/>
          </a:xfrm>
          <a:prstGeom prst="rect">
            <a:avLst/>
          </a:prstGeom>
        </p:spPr>
        <p:txBody>
          <a:bodyPr wrap="square" rtlCol="0">
            <a:normAutofit/>
          </a:bodyPr>
          <a:lstStyle/>
          <a:p>
            <a:pPr algn="l"/>
            <a:r>
              <a:rPr lang="en-GB" sz="1000" dirty="0">
                <a:solidFill>
                  <a:srgbClr val="5E5E5E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 ICAEW 2020</a:t>
            </a:r>
            <a:endParaRPr lang="en-GB" sz="1000" dirty="0">
              <a:solidFill>
                <a:srgbClr val="5E5E5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8318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Slide 4">
    <p:bg>
      <p:bgPr>
        <a:solidFill>
          <a:srgbClr val="DDC7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352" y="914398"/>
            <a:ext cx="3646348" cy="48740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23BCBFC-166F-4DD4-B408-A01034AD653C}"/>
              </a:ext>
            </a:extLst>
          </p:cNvPr>
          <p:cNvSpPr txBox="1"/>
          <p:nvPr/>
        </p:nvSpPr>
        <p:spPr>
          <a:xfrm>
            <a:off x="5019675" y="5461907"/>
            <a:ext cx="1714500" cy="1027133"/>
          </a:xfrm>
          <a:prstGeom prst="rect">
            <a:avLst/>
          </a:prstGeom>
        </p:spPr>
        <p:txBody>
          <a:bodyPr wrap="none" rtlCol="0">
            <a:noAutofit/>
          </a:bodyPr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sz="1600" dirty="0"/>
              <a:t>icaew.com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B594E6-FD22-495C-8826-2ED6C99A4917}"/>
              </a:ext>
            </a:extLst>
          </p:cNvPr>
          <p:cNvSpPr txBox="1"/>
          <p:nvPr/>
        </p:nvSpPr>
        <p:spPr>
          <a:xfrm>
            <a:off x="10886400" y="6490800"/>
            <a:ext cx="1224000" cy="363600"/>
          </a:xfrm>
          <a:prstGeom prst="rect">
            <a:avLst/>
          </a:prstGeom>
        </p:spPr>
        <p:txBody>
          <a:bodyPr wrap="square" rtlCol="0">
            <a:normAutofit/>
          </a:bodyPr>
          <a:lstStyle/>
          <a:p>
            <a:pPr algn="l"/>
            <a:r>
              <a:rPr lang="en-GB" sz="1000" dirty="0">
                <a:solidFill>
                  <a:srgbClr val="5E5E5E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 ICAEW 2020</a:t>
            </a:r>
            <a:endParaRPr lang="en-GB" sz="1000" dirty="0">
              <a:solidFill>
                <a:srgbClr val="5E5E5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9765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Slide 5">
    <p:bg>
      <p:bgPr>
        <a:solidFill>
          <a:srgbClr val="B1CF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352" y="914398"/>
            <a:ext cx="3646348" cy="48740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F09F583-0291-4CC4-8F78-3CEAAFD54FB0}"/>
              </a:ext>
            </a:extLst>
          </p:cNvPr>
          <p:cNvSpPr txBox="1"/>
          <p:nvPr/>
        </p:nvSpPr>
        <p:spPr>
          <a:xfrm>
            <a:off x="5019675" y="5461907"/>
            <a:ext cx="1714500" cy="1027133"/>
          </a:xfrm>
          <a:prstGeom prst="rect">
            <a:avLst/>
          </a:prstGeom>
        </p:spPr>
        <p:txBody>
          <a:bodyPr wrap="none" rtlCol="0">
            <a:noAutofit/>
          </a:bodyPr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sz="1600" dirty="0"/>
              <a:t>icaew.com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64438D-AA2C-401B-806C-5E925083A9D8}"/>
              </a:ext>
            </a:extLst>
          </p:cNvPr>
          <p:cNvSpPr txBox="1"/>
          <p:nvPr/>
        </p:nvSpPr>
        <p:spPr>
          <a:xfrm>
            <a:off x="10886400" y="6490800"/>
            <a:ext cx="1224000" cy="363600"/>
          </a:xfrm>
          <a:prstGeom prst="rect">
            <a:avLst/>
          </a:prstGeom>
        </p:spPr>
        <p:txBody>
          <a:bodyPr wrap="square" rtlCol="0">
            <a:normAutofit/>
          </a:bodyPr>
          <a:lstStyle/>
          <a:p>
            <a:pPr algn="l"/>
            <a:r>
              <a:rPr lang="en-GB" sz="1000" dirty="0">
                <a:solidFill>
                  <a:srgbClr val="5E5E5E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 ICAEW 2020</a:t>
            </a:r>
            <a:endParaRPr lang="en-GB" sz="1000" dirty="0">
              <a:solidFill>
                <a:srgbClr val="5E5E5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94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bg>
      <p:bgPr>
        <a:solidFill>
          <a:srgbClr val="FFE8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 b="1" i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 b="1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0"/>
            <a:ext cx="1523999" cy="203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6374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Slide 6">
    <p:bg>
      <p:bgPr>
        <a:solidFill>
          <a:srgbClr val="A7C8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352" y="914398"/>
            <a:ext cx="3646348" cy="48740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037857-FC2E-4F97-A34D-5683A70D7411}"/>
              </a:ext>
            </a:extLst>
          </p:cNvPr>
          <p:cNvSpPr txBox="1"/>
          <p:nvPr/>
        </p:nvSpPr>
        <p:spPr>
          <a:xfrm>
            <a:off x="5019675" y="5461907"/>
            <a:ext cx="1714500" cy="1027133"/>
          </a:xfrm>
          <a:prstGeom prst="rect">
            <a:avLst/>
          </a:prstGeom>
        </p:spPr>
        <p:txBody>
          <a:bodyPr wrap="none" rtlCol="0">
            <a:noAutofit/>
          </a:bodyPr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sz="1600" dirty="0"/>
              <a:t>icaew.com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564198-6D68-412A-AF34-098D88868B4C}"/>
              </a:ext>
            </a:extLst>
          </p:cNvPr>
          <p:cNvSpPr txBox="1"/>
          <p:nvPr/>
        </p:nvSpPr>
        <p:spPr>
          <a:xfrm>
            <a:off x="10886400" y="6490800"/>
            <a:ext cx="1224000" cy="363600"/>
          </a:xfrm>
          <a:prstGeom prst="rect">
            <a:avLst/>
          </a:prstGeom>
        </p:spPr>
        <p:txBody>
          <a:bodyPr wrap="square" rtlCol="0">
            <a:normAutofit/>
          </a:bodyPr>
          <a:lstStyle/>
          <a:p>
            <a:pPr algn="l"/>
            <a:r>
              <a:rPr lang="en-GB" sz="1000" dirty="0">
                <a:solidFill>
                  <a:srgbClr val="5E5E5E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 ICAEW 2020</a:t>
            </a:r>
            <a:endParaRPr lang="en-GB" sz="1000" dirty="0">
              <a:solidFill>
                <a:srgbClr val="5E5E5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720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Slide 7">
    <p:bg>
      <p:bgPr>
        <a:solidFill>
          <a:srgbClr val="C6CA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352" y="914398"/>
            <a:ext cx="3646348" cy="48740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12B212A-84B5-464E-B651-32F449563BDC}"/>
              </a:ext>
            </a:extLst>
          </p:cNvPr>
          <p:cNvSpPr txBox="1"/>
          <p:nvPr/>
        </p:nvSpPr>
        <p:spPr>
          <a:xfrm>
            <a:off x="5019675" y="5461907"/>
            <a:ext cx="1714500" cy="1027133"/>
          </a:xfrm>
          <a:prstGeom prst="rect">
            <a:avLst/>
          </a:prstGeom>
        </p:spPr>
        <p:txBody>
          <a:bodyPr wrap="none" rtlCol="0">
            <a:noAutofit/>
          </a:bodyPr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sz="1600" dirty="0"/>
              <a:t>icaew.com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6CC1EF-E832-4B78-A5AB-CA987EB51364}"/>
              </a:ext>
            </a:extLst>
          </p:cNvPr>
          <p:cNvSpPr txBox="1"/>
          <p:nvPr/>
        </p:nvSpPr>
        <p:spPr>
          <a:xfrm>
            <a:off x="10886400" y="6490800"/>
            <a:ext cx="1224000" cy="363600"/>
          </a:xfrm>
          <a:prstGeom prst="rect">
            <a:avLst/>
          </a:prstGeom>
        </p:spPr>
        <p:txBody>
          <a:bodyPr wrap="square" rtlCol="0">
            <a:normAutofit/>
          </a:bodyPr>
          <a:lstStyle/>
          <a:p>
            <a:pPr algn="l"/>
            <a:r>
              <a:rPr lang="en-GB" sz="1000" dirty="0">
                <a:solidFill>
                  <a:srgbClr val="5E5E5E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 ICAEW 2020</a:t>
            </a:r>
            <a:endParaRPr lang="en-GB" sz="1000" dirty="0">
              <a:solidFill>
                <a:srgbClr val="5E5E5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536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352" y="914398"/>
            <a:ext cx="3646348" cy="48740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0BC4EA-2DB6-439E-A549-532B1D344340}"/>
              </a:ext>
            </a:extLst>
          </p:cNvPr>
          <p:cNvSpPr txBox="1"/>
          <p:nvPr/>
        </p:nvSpPr>
        <p:spPr>
          <a:xfrm>
            <a:off x="5019675" y="5461907"/>
            <a:ext cx="1714500" cy="1027133"/>
          </a:xfrm>
          <a:prstGeom prst="rect">
            <a:avLst/>
          </a:prstGeom>
        </p:spPr>
        <p:txBody>
          <a:bodyPr wrap="none" rtlCol="0">
            <a:noAutofit/>
          </a:bodyPr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sz="1600" dirty="0"/>
              <a:t>icaew.com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0BC101-F232-473D-89E3-B9778524FF42}"/>
              </a:ext>
            </a:extLst>
          </p:cNvPr>
          <p:cNvSpPr txBox="1"/>
          <p:nvPr/>
        </p:nvSpPr>
        <p:spPr>
          <a:xfrm>
            <a:off x="10886400" y="6490800"/>
            <a:ext cx="1224000" cy="363600"/>
          </a:xfrm>
          <a:prstGeom prst="rect">
            <a:avLst/>
          </a:prstGeom>
        </p:spPr>
        <p:txBody>
          <a:bodyPr wrap="square" rtlCol="0">
            <a:normAutofit/>
          </a:bodyPr>
          <a:lstStyle/>
          <a:p>
            <a:pPr algn="l"/>
            <a:r>
              <a:rPr lang="en-GB" sz="1000" dirty="0">
                <a:solidFill>
                  <a:srgbClr val="5E5E5E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 ICAEW 2020</a:t>
            </a:r>
            <a:endParaRPr lang="en-GB" sz="1000" dirty="0">
              <a:solidFill>
                <a:srgbClr val="5E5E5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846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3">
    <p:bg>
      <p:bgPr>
        <a:solidFill>
          <a:srgbClr val="F1C0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 b="1" i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0"/>
            <a:ext cx="1523999" cy="203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71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4">
    <p:bg>
      <p:bgPr>
        <a:solidFill>
          <a:srgbClr val="DDC7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 b="1" i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 b="1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0"/>
            <a:ext cx="1523999" cy="203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374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5">
    <p:bg>
      <p:bgPr>
        <a:solidFill>
          <a:srgbClr val="B1CF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 b="1" i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 b="1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0"/>
            <a:ext cx="1523999" cy="203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085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6">
    <p:bg>
      <p:bgPr>
        <a:solidFill>
          <a:srgbClr val="A7C8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 b="1" i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 b="1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0"/>
            <a:ext cx="1523999" cy="203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082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7">
    <p:bg>
      <p:bgPr>
        <a:solidFill>
          <a:srgbClr val="C6CA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 b="1" i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 b="1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0"/>
            <a:ext cx="1523999" cy="203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555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 b="1" i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 b="1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0"/>
            <a:ext cx="1523999" cy="203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301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101AD-1655-4283-86F4-926C7F756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65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Placeholder 3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36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4" name="Text Placeholder 33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936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585275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14000"/>
        </a:lnSpc>
        <a:spcBef>
          <a:spcPts val="1000"/>
        </a:spcBef>
        <a:buFont typeface="Arial"/>
        <a:buChar char="•"/>
        <a:defRPr sz="2400" kern="1200">
          <a:solidFill>
            <a:srgbClr val="5E5E5E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-"/>
        <a:defRPr sz="2000" kern="1200">
          <a:solidFill>
            <a:srgbClr val="5E5E5E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-"/>
        <a:defRPr sz="1800" kern="1200">
          <a:solidFill>
            <a:srgbClr val="5E5E5E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-"/>
        <a:defRPr sz="1600" kern="1200">
          <a:solidFill>
            <a:srgbClr val="5E5E5E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14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C8C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33146-F782-4525-BEB2-A6D6855711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b">
            <a:normAutofit/>
          </a:bodyPr>
          <a:lstStyle/>
          <a:p>
            <a:r>
              <a:rPr lang="en-GB" dirty="0"/>
              <a:t>SIP QUIZ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40CA07-E299-4E17-B1F5-FA76D8529E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28 May 2021</a:t>
            </a:r>
          </a:p>
          <a:p>
            <a:r>
              <a:rPr lang="en-GB" dirty="0"/>
              <a:t>Answers are included within the notes section</a:t>
            </a:r>
          </a:p>
        </p:txBody>
      </p:sp>
    </p:spTree>
    <p:extLst>
      <p:ext uri="{BB962C8B-B14F-4D97-AF65-F5344CB8AC3E}">
        <p14:creationId xmlns:p14="http://schemas.microsoft.com/office/powerpoint/2010/main" val="2924228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53B10-6FEE-444D-BCCB-B9D7E1963B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SIP 16 changes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A3B6BE-B1A6-C54E-9B43-A46164AE40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QUESTIONS RELATING TO THE CHANGES LAID OUT IN SIP 16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522D95-C1BF-C64B-907F-D15313D4528A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306464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CD0A1-5730-9F4C-8B9C-372D0047D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 which cases is the revised SIP 16 applicable?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BED3D-052E-1245-B14B-9E7A9D8C24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Please select </a:t>
            </a:r>
            <a:r>
              <a:rPr lang="en-US" b="1" dirty="0"/>
              <a:t>one</a:t>
            </a:r>
            <a:r>
              <a:rPr lang="en-US" dirty="0"/>
              <a:t> of the following:</a:t>
            </a:r>
          </a:p>
          <a:p>
            <a:pPr marL="457200" indent="-457200">
              <a:buAutoNum type="alphaUcParenR"/>
            </a:pPr>
            <a:r>
              <a:rPr lang="en-US" dirty="0"/>
              <a:t>All appointments on or after 30 April 2021</a:t>
            </a:r>
          </a:p>
          <a:p>
            <a:pPr marL="457200" indent="-457200">
              <a:buAutoNum type="alphaUcParenR"/>
            </a:pPr>
            <a:r>
              <a:rPr lang="en-US" dirty="0"/>
              <a:t>Administration appointments on or after 30 April 2021</a:t>
            </a:r>
          </a:p>
          <a:p>
            <a:pPr marL="457200" indent="-457200">
              <a:buAutoNum type="alphaUcParenR"/>
            </a:pPr>
            <a:r>
              <a:rPr lang="en-US" dirty="0"/>
              <a:t>Administrations where the pre-pack sale is completed on or after 30 April 2021</a:t>
            </a:r>
          </a:p>
          <a:p>
            <a:pPr marL="457200" indent="-457200">
              <a:buAutoNum type="alphaUcParenR"/>
            </a:pPr>
            <a:r>
              <a:rPr lang="en-US" dirty="0"/>
              <a:t>Administrations where a substantial disposal to a connected person is completed on or after 30 April 2021</a:t>
            </a:r>
          </a:p>
          <a:p>
            <a:pPr marL="457200" indent="-457200">
              <a:buAutoNum type="alphaU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716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EFC91-88A8-CC44-8C0A-E4C4EC232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 6 of SIP 16 explains what the expression ‘connected’ means. Is it…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13D07-2B50-374A-9C17-66D9DA78D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Please select </a:t>
            </a:r>
            <a:r>
              <a:rPr lang="en-US" b="1" dirty="0"/>
              <a:t>one</a:t>
            </a:r>
            <a:r>
              <a:rPr lang="en-US" dirty="0"/>
              <a:t> of the following:</a:t>
            </a:r>
          </a:p>
          <a:p>
            <a:pPr marL="457200" indent="-457200">
              <a:buAutoNum type="alphaUcParenR"/>
            </a:pPr>
            <a:r>
              <a:rPr lang="en-US" dirty="0"/>
              <a:t>What we have always known in section 249 (and 435 on associates)</a:t>
            </a:r>
          </a:p>
          <a:p>
            <a:pPr marL="457200" indent="-457200">
              <a:buAutoNum type="alphaUcParenR"/>
            </a:pPr>
            <a:r>
              <a:rPr lang="en-US" dirty="0"/>
              <a:t>As defined in Sch B1, para 60(A)3) which is the definition in the new regulations about substantial disposals to ‘connected persons’</a:t>
            </a:r>
          </a:p>
          <a:p>
            <a:pPr marL="457200" indent="-457200">
              <a:buAutoNum type="alphaUcParenR"/>
            </a:pPr>
            <a:r>
              <a:rPr lang="en-US" dirty="0"/>
              <a:t>A person with any connection to the directors, shareholders or secured creditors of the company or their associates, including any ‘connected person’</a:t>
            </a:r>
          </a:p>
          <a:p>
            <a:pPr marL="457200" indent="-457200">
              <a:buAutoNum type="alphaUcParenR"/>
            </a:pPr>
            <a:r>
              <a:rPr lang="en-US" dirty="0"/>
              <a:t>What we’ve always known in section 249 (and 435) </a:t>
            </a:r>
            <a:r>
              <a:rPr lang="en-US" b="1" dirty="0"/>
              <a:t>and</a:t>
            </a:r>
            <a:r>
              <a:rPr lang="en-US" dirty="0"/>
              <a:t> ‘connected persons’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758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976C2-BE1F-8044-A63B-5F2E0C042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606134"/>
            <a:ext cx="10935789" cy="1325563"/>
          </a:xfrm>
        </p:spPr>
        <p:txBody>
          <a:bodyPr>
            <a:noAutofit/>
          </a:bodyPr>
          <a:lstStyle/>
          <a:p>
            <a:r>
              <a:rPr lang="en-US" sz="3200" dirty="0"/>
              <a:t>When should an IP make the purchaser aware of the potential for enhanced stakeholder confidence in preparing a viability statement for the purchasing entity?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C2AA18B-7CA3-7340-86F9-8B645F9CF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2007574"/>
            <a:ext cx="10935789" cy="2710200"/>
          </a:xfrm>
          <a:ln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pPr marL="457200" indent="-457200"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Where there is any pre-pack sale</a:t>
            </a:r>
          </a:p>
          <a:p>
            <a:pPr marL="457200" indent="-457200"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Where there is a pre-pack sale and the purchaser is ‘connected’ as defined in s249</a:t>
            </a:r>
          </a:p>
          <a:p>
            <a:pPr marL="457200" indent="-457200"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Where there is a pre-pack sale and the purchaser has any connection to the directors, shareholders or secured creditors of the company or their associates</a:t>
            </a:r>
          </a:p>
          <a:p>
            <a:pPr marL="457200" indent="-457200"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Where there is a pre-pack sale to a ‘connected person’ but only if the disposal is substantial</a:t>
            </a:r>
          </a:p>
          <a:p>
            <a:pPr marL="457200" indent="-457200"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Where there is any pre-pack sale to a ‘connected person</a:t>
            </a:r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66082D2D-1885-1C42-A549-C12502399653}"/>
              </a:ext>
            </a:extLst>
          </p:cNvPr>
          <p:cNvSpPr txBox="1">
            <a:spLocks/>
          </p:cNvSpPr>
          <p:nvPr/>
        </p:nvSpPr>
        <p:spPr>
          <a:xfrm>
            <a:off x="838197" y="4985939"/>
            <a:ext cx="10935789" cy="2181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/>
              <a:buChar char="•"/>
              <a:defRPr sz="24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20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8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6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/>
              <a:buChar char="•"/>
              <a:defRPr sz="16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Please select </a:t>
            </a:r>
            <a:r>
              <a:rPr lang="en-US" b="1" dirty="0"/>
              <a:t>one</a:t>
            </a:r>
            <a:r>
              <a:rPr lang="en-US" dirty="0"/>
              <a:t> of the following:</a:t>
            </a:r>
          </a:p>
          <a:p>
            <a:pPr marL="457200" indent="-457200">
              <a:buFont typeface="Arial"/>
              <a:buAutoNum type="alphaUcParenR"/>
            </a:pPr>
            <a:r>
              <a:rPr lang="en-US" dirty="0"/>
              <a:t>All of them</a:t>
            </a:r>
          </a:p>
          <a:p>
            <a:pPr marL="457200" indent="-457200">
              <a:buFont typeface="Arial"/>
              <a:buAutoNum type="alphaUcParenR"/>
            </a:pPr>
            <a:r>
              <a:rPr lang="en-US" dirty="0"/>
              <a:t>1, 2, 3 and 5 only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18DB6A-C5F7-2E49-9C69-C8F5932551D9}"/>
              </a:ext>
            </a:extLst>
          </p:cNvPr>
          <p:cNvSpPr txBox="1">
            <a:spLocks/>
          </p:cNvSpPr>
          <p:nvPr/>
        </p:nvSpPr>
        <p:spPr>
          <a:xfrm>
            <a:off x="6096000" y="4985939"/>
            <a:ext cx="10935789" cy="2181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/>
              <a:buChar char="•"/>
              <a:defRPr sz="24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20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8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6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/>
              <a:buChar char="•"/>
              <a:defRPr sz="16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  <a:p>
            <a:pPr marL="457200" indent="-457200">
              <a:buFont typeface="Arial"/>
              <a:buAutoNum type="alphaUcParenR"/>
            </a:pPr>
            <a:r>
              <a:rPr lang="en-US" dirty="0"/>
              <a:t>2, 3 and 5 only</a:t>
            </a:r>
          </a:p>
          <a:p>
            <a:pPr marL="457200" indent="-457200">
              <a:buFont typeface="Arial"/>
              <a:buAutoNum type="alphaUcParenR"/>
            </a:pPr>
            <a:r>
              <a:rPr lang="en-US" dirty="0"/>
              <a:t>2, 3 and 4 only</a:t>
            </a:r>
          </a:p>
        </p:txBody>
      </p:sp>
    </p:spTree>
    <p:extLst>
      <p:ext uri="{BB962C8B-B14F-4D97-AF65-F5344CB8AC3E}">
        <p14:creationId xmlns:p14="http://schemas.microsoft.com/office/powerpoint/2010/main" val="2380347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212CB-D628-D945-ADE1-8605A0D94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will be responsible for obtaining an Evaluator’s report?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42663-7BF6-4046-9F42-E86E2B025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Please select </a:t>
            </a:r>
            <a:r>
              <a:rPr lang="en-US" b="1" dirty="0"/>
              <a:t>one</a:t>
            </a:r>
            <a:r>
              <a:rPr lang="en-US" dirty="0"/>
              <a:t> of the following:</a:t>
            </a:r>
          </a:p>
          <a:p>
            <a:pPr marL="457200" indent="-457200">
              <a:buAutoNum type="alphaUcParenR"/>
            </a:pPr>
            <a:r>
              <a:rPr lang="en-US" dirty="0"/>
              <a:t>The purchaser of any part of the business or assets where the purchaser is connected</a:t>
            </a:r>
          </a:p>
          <a:p>
            <a:pPr marL="457200" indent="-457200">
              <a:buAutoNum type="alphaUcParenR"/>
            </a:pPr>
            <a:r>
              <a:rPr lang="en-US" dirty="0"/>
              <a:t>The purchaser of any part of the business or assets where the purchaser is a connected person</a:t>
            </a:r>
          </a:p>
          <a:p>
            <a:pPr marL="457200" indent="-457200">
              <a:buAutoNum type="alphaUcParenR"/>
            </a:pPr>
            <a:r>
              <a:rPr lang="en-US" dirty="0"/>
              <a:t>The purchaser, where the IP will make a substantial disposal, and the purchaser is a connected person</a:t>
            </a:r>
          </a:p>
          <a:p>
            <a:pPr marL="457200" indent="-457200">
              <a:buAutoNum type="alphaUcParenR"/>
            </a:pPr>
            <a:r>
              <a:rPr lang="en-US" dirty="0"/>
              <a:t>The administrator who wants to make a substantial disposal to a connected person</a:t>
            </a:r>
          </a:p>
          <a:p>
            <a:pPr marL="457200" indent="-457200">
              <a:buAutoNum type="alphaUcParenR"/>
            </a:pPr>
            <a:r>
              <a:rPr lang="en-US" dirty="0"/>
              <a:t>The administrator who wants to make any pre-pack sale to a connected person</a:t>
            </a:r>
          </a:p>
        </p:txBody>
      </p:sp>
    </p:spTree>
    <p:extLst>
      <p:ext uri="{BB962C8B-B14F-4D97-AF65-F5344CB8AC3E}">
        <p14:creationId xmlns:p14="http://schemas.microsoft.com/office/powerpoint/2010/main" val="21455884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474AC-4C94-AE49-9EBB-14A83DA51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</a:t>
            </a:r>
            <a:r>
              <a:rPr lang="en-US" u="sng" dirty="0"/>
              <a:t>must</a:t>
            </a:r>
            <a:r>
              <a:rPr lang="en-US" dirty="0"/>
              <a:t> the administrator do if an Evaluator’s report is negative?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D568F-9ED4-A548-88ED-B0A18F8379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56660"/>
            <a:ext cx="10671314" cy="1772340"/>
          </a:xfrm>
          <a:ln>
            <a:solidFill>
              <a:schemeClr val="tx1"/>
            </a:solidFill>
          </a:ln>
        </p:spPr>
        <p:txBody>
          <a:bodyPr/>
          <a:lstStyle/>
          <a:p>
            <a:pPr marL="457200" indent="-457200"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Re-negotiate the sale and for another report?</a:t>
            </a:r>
          </a:p>
          <a:p>
            <a:pPr marL="457200" indent="-457200"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Seek a decision of creditors</a:t>
            </a:r>
          </a:p>
          <a:p>
            <a:pPr marL="457200" indent="-457200"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Conclude the sale but explain why to creditors </a:t>
            </a:r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8034FC45-7328-694D-933A-498359E2B6A1}"/>
              </a:ext>
            </a:extLst>
          </p:cNvPr>
          <p:cNvSpPr txBox="1">
            <a:spLocks/>
          </p:cNvSpPr>
          <p:nvPr/>
        </p:nvSpPr>
        <p:spPr>
          <a:xfrm>
            <a:off x="838199" y="3995529"/>
            <a:ext cx="10935789" cy="218143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/>
              <a:buChar char="•"/>
              <a:defRPr sz="24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20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8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6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/>
              <a:buChar char="•"/>
              <a:defRPr sz="16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Please select </a:t>
            </a:r>
            <a:r>
              <a:rPr lang="en-US" b="1" dirty="0"/>
              <a:t>one</a:t>
            </a:r>
            <a:r>
              <a:rPr lang="en-US" dirty="0"/>
              <a:t> of the following:</a:t>
            </a:r>
          </a:p>
          <a:p>
            <a:pPr marL="457200" indent="-457200">
              <a:buFont typeface="Arial"/>
              <a:buAutoNum type="alphaUcParenR"/>
            </a:pPr>
            <a:r>
              <a:rPr lang="en-US" dirty="0"/>
              <a:t>1 only</a:t>
            </a:r>
          </a:p>
          <a:p>
            <a:pPr marL="457200" indent="-457200">
              <a:buFont typeface="Arial"/>
              <a:buAutoNum type="alphaUcParenR"/>
            </a:pPr>
            <a:r>
              <a:rPr lang="en-US" dirty="0"/>
              <a:t>2 only</a:t>
            </a:r>
          </a:p>
          <a:p>
            <a:pPr marL="457200" indent="-457200">
              <a:buFont typeface="Arial"/>
              <a:buAutoNum type="alphaUcParenR"/>
            </a:pPr>
            <a:r>
              <a:rPr lang="en-US" dirty="0"/>
              <a:t>3 only</a:t>
            </a:r>
          </a:p>
          <a:p>
            <a:pPr marL="457200" indent="-457200">
              <a:buFont typeface="Arial"/>
              <a:buAutoNum type="alphaUcParenR"/>
            </a:pPr>
            <a:r>
              <a:rPr lang="en-US" dirty="0"/>
              <a:t>None of them</a:t>
            </a:r>
          </a:p>
        </p:txBody>
      </p:sp>
    </p:spTree>
    <p:extLst>
      <p:ext uri="{BB962C8B-B14F-4D97-AF65-F5344CB8AC3E}">
        <p14:creationId xmlns:p14="http://schemas.microsoft.com/office/powerpoint/2010/main" val="37683664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C8C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EF33E09-175E-4AE9-BEE0-25268A056A63}"/>
              </a:ext>
            </a:extLst>
          </p:cNvPr>
          <p:cNvSpPr/>
          <p:nvPr/>
        </p:nvSpPr>
        <p:spPr>
          <a:xfrm>
            <a:off x="10711543" y="6440993"/>
            <a:ext cx="1356527" cy="341644"/>
          </a:xfrm>
          <a:prstGeom prst="rect">
            <a:avLst/>
          </a:prstGeom>
          <a:solidFill>
            <a:srgbClr val="A7C8C3"/>
          </a:solidFill>
          <a:ln>
            <a:solidFill>
              <a:srgbClr val="B1CF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333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34120E8-172E-444F-A842-5EFBAAA498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88394" y="1200724"/>
            <a:ext cx="4981304" cy="2430733"/>
          </a:xfrm>
        </p:spPr>
        <p:txBody>
          <a:bodyPr/>
          <a:lstStyle/>
          <a:p>
            <a:r>
              <a:rPr lang="en-US" dirty="0"/>
              <a:t>SIP 3.2 changes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67F05A77-EA3A-1C40-80F8-BA106A755F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10696" y="3680400"/>
            <a:ext cx="4698806" cy="1685674"/>
          </a:xfrm>
        </p:spPr>
        <p:txBody>
          <a:bodyPr/>
          <a:lstStyle/>
          <a:p>
            <a:r>
              <a:rPr lang="en-US" dirty="0"/>
              <a:t>QUESTIONS RELATING TO THE CHANGES LAID OUT IN SIP 3.2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F7489D5-8E11-7D4A-804B-A7860FA6B1FC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59702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1268E6E-3BB4-9C41-AB0B-5C29BD62D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when is the revised SIP 3.2 effective?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09A8D7-FEFE-8847-9C5E-15307A362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Please select </a:t>
            </a:r>
            <a:r>
              <a:rPr lang="en-US" b="1" dirty="0"/>
              <a:t>one</a:t>
            </a:r>
            <a:r>
              <a:rPr lang="en-US" dirty="0"/>
              <a:t> of the following:</a:t>
            </a:r>
          </a:p>
          <a:p>
            <a:pPr marL="457200" indent="-457200">
              <a:buAutoNum type="alphaUcParenR"/>
            </a:pPr>
            <a:r>
              <a:rPr lang="en-US" dirty="0"/>
              <a:t>Where the nominee is appointed on or after 1 April 2021</a:t>
            </a:r>
          </a:p>
          <a:p>
            <a:pPr marL="457200" indent="-457200">
              <a:buAutoNum type="alphaUcParenR"/>
            </a:pPr>
            <a:r>
              <a:rPr lang="en-US" dirty="0"/>
              <a:t>Where the nominee is appointed on or after 30 April 2021</a:t>
            </a:r>
          </a:p>
          <a:p>
            <a:pPr marL="457200" indent="-457200">
              <a:buAutoNum type="alphaUcParenR"/>
            </a:pPr>
            <a:r>
              <a:rPr lang="en-US" dirty="0"/>
              <a:t>Where the supervisor is appointed on or after 1 April 2021</a:t>
            </a:r>
          </a:p>
          <a:p>
            <a:pPr marL="457200" indent="-457200">
              <a:buAutoNum type="alphaUcParenR"/>
            </a:pPr>
            <a:r>
              <a:rPr lang="en-US" dirty="0"/>
              <a:t>Where the supervisor is appointed on or after 30 April 2021</a:t>
            </a:r>
          </a:p>
        </p:txBody>
      </p:sp>
    </p:spTree>
    <p:extLst>
      <p:ext uri="{BB962C8B-B14F-4D97-AF65-F5344CB8AC3E}">
        <p14:creationId xmlns:p14="http://schemas.microsoft.com/office/powerpoint/2010/main" val="110076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474AC-4C94-AE49-9EBB-14A83DA51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606427"/>
            <a:ext cx="10935789" cy="1325563"/>
          </a:xfrm>
        </p:spPr>
        <p:txBody>
          <a:bodyPr>
            <a:noAutofit/>
          </a:bodyPr>
          <a:lstStyle/>
          <a:p>
            <a:r>
              <a:rPr lang="en-US" sz="3200" dirty="0"/>
              <a:t>Which of the following does an IP have to have procedures in place to to ensure the information about it is clearly set out at each stage of the process?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D568F-9ED4-A548-88ED-B0A18F8379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2012599"/>
            <a:ext cx="10671314" cy="2913411"/>
          </a:xfrm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marL="457200" indent="-457200"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The advantages and disadvantages of each available option</a:t>
            </a:r>
          </a:p>
          <a:p>
            <a:pPr marL="457200" indent="-457200"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Key stages and the roles of the adviser, nominee and the supervisor</a:t>
            </a:r>
          </a:p>
          <a:p>
            <a:pPr marL="457200" indent="-457200"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Whether and why the company will require additional special assistance which will not be provided by any supervisor appointed, including the likely cost of that additional assistance, if known </a:t>
            </a:r>
          </a:p>
          <a:p>
            <a:pPr marL="457200" indent="-457200"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What may happen if the CVA is not approved or not successfully completed</a:t>
            </a:r>
          </a:p>
          <a:p>
            <a:pPr marL="457200" indent="-457200">
              <a:buAutoNum type="arabicParenR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8034FC45-7328-694D-933A-498359E2B6A1}"/>
              </a:ext>
            </a:extLst>
          </p:cNvPr>
          <p:cNvSpPr txBox="1">
            <a:spLocks/>
          </p:cNvSpPr>
          <p:nvPr/>
        </p:nvSpPr>
        <p:spPr>
          <a:xfrm>
            <a:off x="808218" y="5187203"/>
            <a:ext cx="4975311" cy="2181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/>
              <a:buChar char="•"/>
              <a:defRPr sz="24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20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8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6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/>
              <a:buChar char="•"/>
              <a:defRPr sz="16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Please select </a:t>
            </a:r>
            <a:r>
              <a:rPr lang="en-US" b="1" dirty="0"/>
              <a:t>one</a:t>
            </a:r>
            <a:r>
              <a:rPr lang="en-US" dirty="0"/>
              <a:t> of the following:</a:t>
            </a:r>
          </a:p>
          <a:p>
            <a:pPr marL="457200" indent="-457200">
              <a:buFont typeface="Arial"/>
              <a:buAutoNum type="alphaUcParenR"/>
            </a:pPr>
            <a:r>
              <a:rPr lang="en-US" dirty="0"/>
              <a:t>1, 2 and 3 only</a:t>
            </a:r>
          </a:p>
          <a:p>
            <a:pPr marL="457200" indent="-457200">
              <a:buFont typeface="Arial"/>
              <a:buAutoNum type="alphaUcParenR"/>
            </a:pPr>
            <a:endParaRPr lang="en-US" dirty="0"/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E5B2CFF7-4C81-CC48-B5B2-79B291A42833}"/>
              </a:ext>
            </a:extLst>
          </p:cNvPr>
          <p:cNvSpPr txBox="1">
            <a:spLocks/>
          </p:cNvSpPr>
          <p:nvPr/>
        </p:nvSpPr>
        <p:spPr>
          <a:xfrm>
            <a:off x="3857249" y="5737300"/>
            <a:ext cx="4633212" cy="2181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/>
              <a:buChar char="•"/>
              <a:defRPr sz="24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20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8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6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/>
              <a:buChar char="•"/>
              <a:defRPr sz="16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B) None of them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CCC0AB-5347-3148-B009-C80D739E85CB}"/>
              </a:ext>
            </a:extLst>
          </p:cNvPr>
          <p:cNvSpPr txBox="1">
            <a:spLocks/>
          </p:cNvSpPr>
          <p:nvPr/>
        </p:nvSpPr>
        <p:spPr>
          <a:xfrm>
            <a:off x="6590904" y="5737299"/>
            <a:ext cx="2253292" cy="5885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/>
              <a:buChar char="•"/>
              <a:defRPr sz="24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20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8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6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/>
              <a:buChar char="•"/>
              <a:defRPr sz="16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C) All of them</a:t>
            </a:r>
          </a:p>
          <a:p>
            <a:pPr marL="457200" indent="-457200">
              <a:buFont typeface="Arial"/>
              <a:buAutoNum type="alphaUcParenR"/>
            </a:pPr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F2D8D95C-9E65-B241-9B3D-34F7B6FDCC20}"/>
              </a:ext>
            </a:extLst>
          </p:cNvPr>
          <p:cNvSpPr txBox="1">
            <a:spLocks/>
          </p:cNvSpPr>
          <p:nvPr/>
        </p:nvSpPr>
        <p:spPr>
          <a:xfrm>
            <a:off x="9192905" y="5752289"/>
            <a:ext cx="2581082" cy="918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/>
              <a:buChar char="•"/>
              <a:defRPr sz="24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20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8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6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/>
              <a:buChar char="•"/>
              <a:defRPr sz="16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D) 1 and 4 only</a:t>
            </a:r>
          </a:p>
          <a:p>
            <a:pPr marL="457200" indent="-457200">
              <a:buFont typeface="Arial"/>
              <a:buAutoNum type="alphaU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524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72705-6756-B040-A3E0-9C8B3A7DBD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SIP 7 and SIP 9 changes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466B3E-039F-2B4F-BEC8-D39968178D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QUESTIONS RELATING TO THE CHANGES LAID OUT IN SIP 7 AND 9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C3E3E7-0481-7946-A71C-9FE456646917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236769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1268E6E-3BB4-9C41-AB0B-5C29BD62D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which cases are the revised SIPs 7 and 9 applicable?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09A8D7-FEFE-8847-9C5E-15307A362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Please select </a:t>
            </a:r>
            <a:r>
              <a:rPr lang="en-US" b="1" dirty="0"/>
              <a:t>one</a:t>
            </a:r>
            <a:r>
              <a:rPr lang="en-US" dirty="0"/>
              <a:t> of the following:</a:t>
            </a:r>
          </a:p>
          <a:p>
            <a:pPr marL="457200" indent="-457200">
              <a:buAutoNum type="alphaUcParenR"/>
            </a:pPr>
            <a:r>
              <a:rPr lang="en-US" dirty="0"/>
              <a:t>Appointments on or after 1 April 2021</a:t>
            </a:r>
          </a:p>
          <a:p>
            <a:pPr marL="457200" indent="-457200">
              <a:buAutoNum type="alphaUcParenR"/>
            </a:pPr>
            <a:r>
              <a:rPr lang="en-US" dirty="0"/>
              <a:t>Any report sent on or after 1 April 2021</a:t>
            </a:r>
          </a:p>
          <a:p>
            <a:pPr marL="457200" indent="-457200">
              <a:buAutoNum type="alphaUcParenR"/>
            </a:pPr>
            <a:r>
              <a:rPr lang="en-US" dirty="0"/>
              <a:t>Any report delivered on or after 1 April 2021</a:t>
            </a:r>
          </a:p>
          <a:p>
            <a:pPr marL="457200" indent="-457200">
              <a:buAutoNum type="alphaUcParenR"/>
            </a:pPr>
            <a:r>
              <a:rPr lang="en-US" dirty="0"/>
              <a:t>Any receipts and payments account prepared up to a date after 1 April 2021</a:t>
            </a:r>
          </a:p>
        </p:txBody>
      </p:sp>
    </p:spTree>
    <p:extLst>
      <p:ext uri="{BB962C8B-B14F-4D97-AF65-F5344CB8AC3E}">
        <p14:creationId xmlns:p14="http://schemas.microsoft.com/office/powerpoint/2010/main" val="2082190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5F369-3917-3943-A782-525E53AD0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current SIP 7 apply to MVLs?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66D05-2A5A-1949-97F4-E246F41F4A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Please select </a:t>
            </a:r>
            <a:r>
              <a:rPr lang="en-US" b="1" dirty="0"/>
              <a:t>one</a:t>
            </a:r>
            <a:r>
              <a:rPr lang="en-US" dirty="0"/>
              <a:t> of the following:</a:t>
            </a:r>
          </a:p>
          <a:p>
            <a:pPr marL="457200" indent="-457200">
              <a:buAutoNum type="alphaUcParenR"/>
            </a:pPr>
            <a:r>
              <a:rPr lang="en-US" dirty="0"/>
              <a:t>No and never did</a:t>
            </a:r>
          </a:p>
          <a:p>
            <a:pPr marL="457200" indent="-457200">
              <a:buAutoNum type="alphaUcParenR"/>
            </a:pPr>
            <a:r>
              <a:rPr lang="en-US" dirty="0"/>
              <a:t>No but it used to</a:t>
            </a:r>
          </a:p>
          <a:p>
            <a:pPr marL="457200" indent="-457200">
              <a:buAutoNum type="alphaUcParenR"/>
            </a:pPr>
            <a:r>
              <a:rPr lang="en-US" dirty="0"/>
              <a:t>Yes and always did</a:t>
            </a:r>
          </a:p>
          <a:p>
            <a:pPr marL="457200" indent="-457200">
              <a:buAutoNum type="alphaUcParenR"/>
            </a:pPr>
            <a:r>
              <a:rPr lang="en-US" dirty="0"/>
              <a:t>Yes but only if stakeholders require it</a:t>
            </a:r>
          </a:p>
        </p:txBody>
      </p:sp>
    </p:spTree>
    <p:extLst>
      <p:ext uri="{BB962C8B-B14F-4D97-AF65-F5344CB8AC3E}">
        <p14:creationId xmlns:p14="http://schemas.microsoft.com/office/powerpoint/2010/main" val="1869392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B12C2-83B3-444A-A5C1-49464F776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current SIP 9 apply to MVLs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0824A-308B-DD45-9EE4-8B6880A453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Please select </a:t>
            </a:r>
            <a:r>
              <a:rPr lang="en-US" b="1" dirty="0"/>
              <a:t>one</a:t>
            </a:r>
            <a:r>
              <a:rPr lang="en-US" dirty="0"/>
              <a:t> of the following:</a:t>
            </a:r>
          </a:p>
          <a:p>
            <a:pPr marL="457200" indent="-457200">
              <a:buAutoNum type="alphaUcParenR"/>
            </a:pPr>
            <a:r>
              <a:rPr lang="en-US" dirty="0"/>
              <a:t>No and never did</a:t>
            </a:r>
          </a:p>
          <a:p>
            <a:pPr marL="457200" indent="-457200">
              <a:buAutoNum type="alphaUcParenR"/>
            </a:pPr>
            <a:r>
              <a:rPr lang="en-US" dirty="0"/>
              <a:t>No but it used to</a:t>
            </a:r>
          </a:p>
          <a:p>
            <a:pPr marL="457200" indent="-457200">
              <a:buAutoNum type="alphaUcParenR"/>
            </a:pPr>
            <a:r>
              <a:rPr lang="en-US" dirty="0"/>
              <a:t>Yes in all MVLs and always did</a:t>
            </a:r>
          </a:p>
          <a:p>
            <a:pPr marL="457200" indent="-457200">
              <a:buAutoNum type="alphaUcParenR"/>
            </a:pPr>
            <a:r>
              <a:rPr lang="en-US" dirty="0"/>
              <a:t>Yes but only if those paying the fees require it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569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CD0A1-5730-9F4C-8B9C-372D0047D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Which of the following require approval in the same manner as an office-holder’s remuneration?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ABA3293-7F15-A241-86A1-6B7899963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23672"/>
            <a:ext cx="10671314" cy="2948131"/>
          </a:xfrm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marL="457200" indent="-457200"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Payments to associates which are directly attributable to the insolvent estate</a:t>
            </a:r>
          </a:p>
          <a:p>
            <a:pPr marL="457200" indent="-457200"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Payments which have an element of shared costs and are payable to associates</a:t>
            </a:r>
          </a:p>
          <a:p>
            <a:pPr marL="457200" indent="-457200"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Payments which have an element of shared costs but are not payable to an associate</a:t>
            </a:r>
          </a:p>
          <a:p>
            <a:pPr marL="457200" indent="-457200"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Category 2 expenses in a CVL which was preceded by an administration, and the basis of the category 2 expense was approved in the administration.</a:t>
            </a:r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3FCE44E2-2315-C84D-B2C7-07EAD925DD72}"/>
              </a:ext>
            </a:extLst>
          </p:cNvPr>
          <p:cNvSpPr txBox="1">
            <a:spLocks/>
          </p:cNvSpPr>
          <p:nvPr/>
        </p:nvSpPr>
        <p:spPr>
          <a:xfrm>
            <a:off x="838199" y="5246191"/>
            <a:ext cx="10935789" cy="2181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/>
              <a:buChar char="•"/>
              <a:defRPr sz="24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20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8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6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/>
              <a:buChar char="•"/>
              <a:defRPr sz="16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Please select </a:t>
            </a:r>
            <a:r>
              <a:rPr lang="en-US" b="1" dirty="0"/>
              <a:t>one</a:t>
            </a:r>
            <a:r>
              <a:rPr lang="en-US" dirty="0"/>
              <a:t> of the following:</a:t>
            </a:r>
          </a:p>
          <a:p>
            <a:pPr marL="457200" indent="-457200">
              <a:buFont typeface="Arial"/>
              <a:buAutoNum type="alphaUcParenR"/>
            </a:pPr>
            <a:r>
              <a:rPr lang="en-US" dirty="0"/>
              <a:t>All of them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37D792-3C7A-564A-8092-BED7154502E9}"/>
              </a:ext>
            </a:extLst>
          </p:cNvPr>
          <p:cNvSpPr txBox="1">
            <a:spLocks/>
          </p:cNvSpPr>
          <p:nvPr/>
        </p:nvSpPr>
        <p:spPr>
          <a:xfrm>
            <a:off x="6550701" y="5257249"/>
            <a:ext cx="3162924" cy="1246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/>
              <a:buChar char="•"/>
              <a:defRPr sz="24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20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8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6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/>
              <a:buChar char="•"/>
              <a:defRPr sz="16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C) 1, 2 and 3 only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0EF79DC7-FE7B-804A-AE8D-C2AE3DABEA14}"/>
              </a:ext>
            </a:extLst>
          </p:cNvPr>
          <p:cNvSpPr txBox="1">
            <a:spLocks/>
          </p:cNvSpPr>
          <p:nvPr/>
        </p:nvSpPr>
        <p:spPr>
          <a:xfrm>
            <a:off x="3541424" y="5263681"/>
            <a:ext cx="3054247" cy="1246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/>
              <a:buChar char="•"/>
              <a:defRPr sz="24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20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8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6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/>
              <a:buChar char="•"/>
              <a:defRPr sz="1600" kern="1200">
                <a:solidFill>
                  <a:srgbClr val="5E5E5E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  <a:p>
            <a:pPr marL="457200" indent="-457200">
              <a:buAutoNum type="alphaUcParenR" startAt="2"/>
            </a:pPr>
            <a:r>
              <a:rPr lang="en-US" dirty="0"/>
              <a:t>None of them</a:t>
            </a:r>
          </a:p>
        </p:txBody>
      </p:sp>
    </p:spTree>
    <p:extLst>
      <p:ext uri="{BB962C8B-B14F-4D97-AF65-F5344CB8AC3E}">
        <p14:creationId xmlns:p14="http://schemas.microsoft.com/office/powerpoint/2010/main" val="1874467397"/>
      </p:ext>
    </p:extLst>
  </p:cSld>
  <p:clrMapOvr>
    <a:masterClrMapping/>
  </p:clrMapOvr>
</p:sld>
</file>

<file path=ppt/theme/theme1.xml><?xml version="1.0" encoding="utf-8"?>
<a:theme xmlns:a="http://schemas.openxmlformats.org/drawingml/2006/main" name="ICAEW_Powerpoint Template">
  <a:themeElements>
    <a:clrScheme name="ICAEW Office">
      <a:dk1>
        <a:srgbClr val="000000"/>
      </a:dk1>
      <a:lt1>
        <a:srgbClr val="FFFFFF"/>
      </a:lt1>
      <a:dk2>
        <a:srgbClr val="706F6F"/>
      </a:dk2>
      <a:lt2>
        <a:srgbClr val="E30613"/>
      </a:lt2>
      <a:accent1>
        <a:srgbClr val="C6CA91"/>
      </a:accent1>
      <a:accent2>
        <a:srgbClr val="A7C8C4"/>
      </a:accent2>
      <a:accent3>
        <a:srgbClr val="B1CFDF"/>
      </a:accent3>
      <a:accent4>
        <a:srgbClr val="DDC7D4"/>
      </a:accent4>
      <a:accent5>
        <a:srgbClr val="F1C09D"/>
      </a:accent5>
      <a:accent6>
        <a:srgbClr val="FFE8B6"/>
      </a:accent6>
      <a:hlink>
        <a:srgbClr val="E30613"/>
      </a:hlink>
      <a:folHlink>
        <a:srgbClr val="706F6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/>
      <a:bodyPr wrap="square" rtlCol="0">
        <a:normAutofit/>
      </a:bodyPr>
      <a:lstStyle>
        <a:defPPr algn="l">
          <a:defRPr dirty="0" smtClean="0">
            <a:solidFill>
              <a:srgbClr val="000000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CAEW_Powerpoint Template.potx" id="{BCE2C959-A11C-48F9-88D3-A75F580D8C73}" vid="{BE62B598-3DFF-45D5-9345-0E8ED3EB5B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1038</Words>
  <Application>Microsoft Macintosh PowerPoint</Application>
  <PresentationFormat>Widescreen</PresentationFormat>
  <Paragraphs>121</Paragraphs>
  <Slides>16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ICAEW_Powerpoint Template</vt:lpstr>
      <vt:lpstr>SIP QUIZ</vt:lpstr>
      <vt:lpstr>SIP 3.2 changes</vt:lpstr>
      <vt:lpstr>From when is the revised SIP 3.2 effective?</vt:lpstr>
      <vt:lpstr>Which of the following does an IP have to have procedures in place to to ensure the information about it is clearly set out at each stage of the process?</vt:lpstr>
      <vt:lpstr>SIP 7 and SIP 9 changes</vt:lpstr>
      <vt:lpstr>To which cases are the revised SIPs 7 and 9 applicable?</vt:lpstr>
      <vt:lpstr>Does current SIP 7 apply to MVLs?</vt:lpstr>
      <vt:lpstr>Does current SIP 9 apply to MVLs</vt:lpstr>
      <vt:lpstr>Which of the following require approval in the same manner as an office-holder’s remuneration?</vt:lpstr>
      <vt:lpstr>SIP 16 changes</vt:lpstr>
      <vt:lpstr>To which cases is the revised SIP 16 applicable?</vt:lpstr>
      <vt:lpstr>Para 6 of SIP 16 explains what the expression ‘connected’ means. Is it…</vt:lpstr>
      <vt:lpstr>When should an IP make the purchaser aware of the potential for enhanced stakeholder confidence in preparing a viability statement for the purchasing entity? </vt:lpstr>
      <vt:lpstr>Who will be responsible for obtaining an Evaluator’s report?</vt:lpstr>
      <vt:lpstr>What must the administrator do if an Evaluator’s report is negative?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SIP QUIZ</dc:title>
  <dc:creator>lauren hembley</dc:creator>
  <cp:lastModifiedBy>lauren hembley</cp:lastModifiedBy>
  <cp:revision>9</cp:revision>
  <dcterms:created xsi:type="dcterms:W3CDTF">2021-06-18T14:42:31Z</dcterms:created>
  <dcterms:modified xsi:type="dcterms:W3CDTF">2021-06-23T11:00:11Z</dcterms:modified>
</cp:coreProperties>
</file>