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2.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82" r:id="rId5"/>
    <p:sldMasterId id="2147483694" r:id="rId6"/>
  </p:sldMasterIdLst>
  <p:notesMasterIdLst>
    <p:notesMasterId r:id="rId26"/>
  </p:notesMasterIdLst>
  <p:handoutMasterIdLst>
    <p:handoutMasterId r:id="rId27"/>
  </p:handoutMasterIdLst>
  <p:sldIdLst>
    <p:sldId id="279" r:id="rId7"/>
    <p:sldId id="312" r:id="rId8"/>
    <p:sldId id="321" r:id="rId9"/>
    <p:sldId id="284" r:id="rId10"/>
    <p:sldId id="838840278" r:id="rId11"/>
    <p:sldId id="838840279" r:id="rId12"/>
    <p:sldId id="322" r:id="rId13"/>
    <p:sldId id="838840280" r:id="rId14"/>
    <p:sldId id="320" r:id="rId15"/>
    <p:sldId id="838840287" r:id="rId16"/>
    <p:sldId id="838840288" r:id="rId17"/>
    <p:sldId id="838840286" r:id="rId18"/>
    <p:sldId id="838840282" r:id="rId19"/>
    <p:sldId id="838840283" r:id="rId20"/>
    <p:sldId id="326" r:id="rId21"/>
    <p:sldId id="838840284" r:id="rId22"/>
    <p:sldId id="838840281" r:id="rId23"/>
    <p:sldId id="617" r:id="rId24"/>
    <p:sldId id="285"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706F6F"/>
    <a:srgbClr val="B1CFDF"/>
    <a:srgbClr val="5E5E5E"/>
    <a:srgbClr val="E30613"/>
    <a:srgbClr val="FFE8B6"/>
    <a:srgbClr val="DDC7D4"/>
    <a:srgbClr val="C6CA91"/>
    <a:srgbClr val="A7C8C4"/>
    <a:srgbClr val="C6CA9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25" autoAdjust="0"/>
    <p:restoredTop sz="83291" autoAdjust="0"/>
  </p:normalViewPr>
  <p:slideViewPr>
    <p:cSldViewPr snapToGrid="0" snapToObjects="1">
      <p:cViewPr varScale="1">
        <p:scale>
          <a:sx n="95" d="100"/>
          <a:sy n="95" d="100"/>
        </p:scale>
        <p:origin x="1020" y="7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snapToObjects="1">
      <p:cViewPr varScale="1">
        <p:scale>
          <a:sx n="117" d="100"/>
          <a:sy n="117" d="100"/>
        </p:scale>
        <p:origin x="1182" y="1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5.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slide" Target="slides/slide14.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slide" Target="slides/slide18.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presProps" Target="presProps.xml"/><Relationship Id="rId10" Type="http://schemas.openxmlformats.org/officeDocument/2006/relationships/slide" Target="slides/slide4.xml"/><Relationship Id="rId19" Type="http://schemas.openxmlformats.org/officeDocument/2006/relationships/slide" Target="slides/slide13.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8BE9D15-D4D2-41DC-8888-DC1F557EBEBA}" type="datetimeFigureOut">
              <a:rPr lang="en-GB" smtClean="0"/>
              <a:t>20/09/2022</a:t>
            </a:fld>
            <a:endParaRPr lang="en-GB" dirty="0"/>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88A4225-F542-4D1B-B2AF-A7384EBA44F5}" type="slidenum">
              <a:rPr lang="en-GB" smtClean="0"/>
              <a:t>‹#›</a:t>
            </a:fld>
            <a:endParaRPr lang="en-GB" dirty="0"/>
          </a:p>
        </p:txBody>
      </p:sp>
    </p:spTree>
    <p:extLst>
      <p:ext uri="{BB962C8B-B14F-4D97-AF65-F5344CB8AC3E}">
        <p14:creationId xmlns:p14="http://schemas.microsoft.com/office/powerpoint/2010/main" val="1561498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atin typeface="Arial" panose="020B0604020202020204" pitchFamily="34" charset="0"/>
                <a:cs typeface="Arial" panose="020B0604020202020204" pitchFamily="34" charset="0"/>
              </a:defRPr>
            </a:lvl1pPr>
          </a:lstStyle>
          <a:p>
            <a:endParaRPr lang="en-GB"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34174C4-A06B-3447-90E2-58802CFE639E}" type="datetimeFigureOut">
              <a:rPr lang="en-US" smtClean="0"/>
              <a:t>9/20/2022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noProof="0" dirty="0"/>
              <a:t>Click to edit Master text styles</a:t>
            </a:r>
          </a:p>
          <a:p>
            <a:pPr lvl="1"/>
            <a:r>
              <a:rPr lang="en-GB" noProof="0" dirty="0"/>
              <a:t>Second level</a:t>
            </a:r>
          </a:p>
          <a:p>
            <a:pPr lvl="2"/>
            <a:r>
              <a:rPr lang="en-GB" noProof="0" dirty="0"/>
              <a:t>Third level</a:t>
            </a:r>
          </a:p>
          <a:p>
            <a:pPr lvl="3"/>
            <a:r>
              <a:rPr lang="en-GB" noProof="0" dirty="0"/>
              <a:t>Fourth level</a:t>
            </a:r>
          </a:p>
          <a:p>
            <a:pPr lvl="4"/>
            <a:r>
              <a:rPr lang="en-GB" noProof="0"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atin typeface="Arial" panose="020B0604020202020204" pitchFamily="34" charset="0"/>
                <a:cs typeface="Arial" panose="020B0604020202020204" pitchFamily="34" charset="0"/>
              </a:defRPr>
            </a:lvl1pPr>
          </a:lstStyle>
          <a:p>
            <a:endParaRPr lang="en-GB"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atin typeface="Arial" panose="020B0604020202020204" pitchFamily="34" charset="0"/>
                <a:cs typeface="Arial" panose="020B0604020202020204" pitchFamily="34" charset="0"/>
              </a:defRPr>
            </a:lvl1pPr>
          </a:lstStyle>
          <a:p>
            <a:fld id="{C9333599-DF73-1C49-B1E2-DAE95A1521E0}" type="slidenum">
              <a:rPr lang="en-GB" smtClean="0"/>
              <a:pPr/>
              <a:t>‹#›</a:t>
            </a:fld>
            <a:endParaRPr lang="en-GB" dirty="0"/>
          </a:p>
        </p:txBody>
      </p:sp>
    </p:spTree>
    <p:extLst>
      <p:ext uri="{BB962C8B-B14F-4D97-AF65-F5344CB8AC3E}">
        <p14:creationId xmlns:p14="http://schemas.microsoft.com/office/powerpoint/2010/main" val="152137066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2pPr>
    <a:lvl3pPr marL="9144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3pPr>
    <a:lvl4pPr marL="13716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4pPr>
    <a:lvl5pPr marL="1828800" algn="l" defTabSz="914400" rtl="0" eaLnBrk="1" latinLnBrk="0" hangingPunct="1">
      <a:defRPr sz="1200"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noProof="0" dirty="0"/>
          </a:p>
        </p:txBody>
      </p:sp>
      <p:sp>
        <p:nvSpPr>
          <p:cNvPr id="4" name="Slide Number Placeholder 3"/>
          <p:cNvSpPr>
            <a:spLocks noGrp="1"/>
          </p:cNvSpPr>
          <p:nvPr>
            <p:ph type="sldNum" sz="quarter" idx="10"/>
          </p:nvPr>
        </p:nvSpPr>
        <p:spPr/>
        <p:txBody>
          <a:bodyPr/>
          <a:lstStyle/>
          <a:p>
            <a:fld id="{C9333599-DF73-1C49-B1E2-DAE95A1521E0}" type="slidenum">
              <a:rPr lang="en-US" smtClean="0"/>
              <a:t>1</a:t>
            </a:fld>
            <a:endParaRPr lang="en-US" dirty="0"/>
          </a:p>
        </p:txBody>
      </p:sp>
    </p:spTree>
    <p:extLst>
      <p:ext uri="{BB962C8B-B14F-4D97-AF65-F5344CB8AC3E}">
        <p14:creationId xmlns:p14="http://schemas.microsoft.com/office/powerpoint/2010/main" val="7312738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a:p>
            <a:r>
              <a:rPr lang="en-GB" dirty="0"/>
              <a:t>The idea of this chart is to get across the idea of the HMRC database collecting together all submissions and what it plays back. Plan to mention controversy over what goes into BSAS and when revised updates need to be submitted. Explain that submissions are additive rather than cumulative.</a:t>
            </a:r>
          </a:p>
          <a:p>
            <a:r>
              <a:rPr lang="en-GB" dirty="0"/>
              <a:t>Explain that amendments can still be made post EOPS and 9ZA post final declaration.</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333599-DF73-1C49-B1E2-DAE95A1521E0}" type="slidenum">
              <a:rPr kumimoji="0" lang="en-GB"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GB"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85708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5"/>
          </p:nvPr>
        </p:nvSpPr>
        <p:spPr/>
        <p:txBody>
          <a:bodyPr/>
          <a:lstStyle/>
          <a:p>
            <a:fld id="{C9333599-DF73-1C49-B1E2-DAE95A1521E0}" type="slidenum">
              <a:rPr lang="en-GB" smtClean="0"/>
              <a:pPr/>
              <a:t>11</a:t>
            </a:fld>
            <a:endParaRPr lang="en-GB" dirty="0"/>
          </a:p>
        </p:txBody>
      </p:sp>
    </p:spTree>
    <p:extLst>
      <p:ext uri="{BB962C8B-B14F-4D97-AF65-F5344CB8AC3E}">
        <p14:creationId xmlns:p14="http://schemas.microsoft.com/office/powerpoint/2010/main" val="335166835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5"/>
          </p:nvPr>
        </p:nvSpPr>
        <p:spPr/>
        <p:txBody>
          <a:bodyPr/>
          <a:lstStyle/>
          <a:p>
            <a:fld id="{C9333599-DF73-1C49-B1E2-DAE95A1521E0}" type="slidenum">
              <a:rPr lang="en-GB" smtClean="0"/>
              <a:pPr/>
              <a:t>12</a:t>
            </a:fld>
            <a:endParaRPr lang="en-GB" dirty="0"/>
          </a:p>
        </p:txBody>
      </p:sp>
    </p:spTree>
    <p:extLst>
      <p:ext uri="{BB962C8B-B14F-4D97-AF65-F5344CB8AC3E}">
        <p14:creationId xmlns:p14="http://schemas.microsoft.com/office/powerpoint/2010/main" val="39669373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5"/>
          </p:nvPr>
        </p:nvSpPr>
        <p:spPr/>
        <p:txBody>
          <a:bodyPr/>
          <a:lstStyle/>
          <a:p>
            <a:fld id="{C9333599-DF73-1C49-B1E2-DAE95A1521E0}" type="slidenum">
              <a:rPr lang="en-GB" smtClean="0"/>
              <a:pPr/>
              <a:t>13</a:t>
            </a:fld>
            <a:endParaRPr lang="en-GB" dirty="0"/>
          </a:p>
        </p:txBody>
      </p:sp>
    </p:spTree>
    <p:extLst>
      <p:ext uri="{BB962C8B-B14F-4D97-AF65-F5344CB8AC3E}">
        <p14:creationId xmlns:p14="http://schemas.microsoft.com/office/powerpoint/2010/main" val="30595842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a:p>
            <a:r>
              <a:rPr lang="en-GB" dirty="0"/>
              <a:t>Yes can withdraw from the pilot.</a:t>
            </a:r>
          </a:p>
          <a:p>
            <a:r>
              <a:rPr lang="en-GB" dirty="0"/>
              <a:t>Most software products are in fact ready, just haven’t yet submitted enough live quarterly updates, will move to available now, post 5 August.</a:t>
            </a:r>
          </a:p>
        </p:txBody>
      </p:sp>
      <p:sp>
        <p:nvSpPr>
          <p:cNvPr id="4" name="Slide Number Placeholder 3"/>
          <p:cNvSpPr>
            <a:spLocks noGrp="1"/>
          </p:cNvSpPr>
          <p:nvPr>
            <p:ph type="sldNum" sz="quarter" idx="5"/>
          </p:nvPr>
        </p:nvSpPr>
        <p:spPr/>
        <p:txBody>
          <a:bodyPr/>
          <a:lstStyle/>
          <a:p>
            <a:fld id="{C9333599-DF73-1C49-B1E2-DAE95A1521E0}" type="slidenum">
              <a:rPr lang="en-GB" smtClean="0"/>
              <a:pPr/>
              <a:t>14</a:t>
            </a:fld>
            <a:endParaRPr lang="en-GB"/>
          </a:p>
        </p:txBody>
      </p:sp>
    </p:spTree>
    <p:extLst>
      <p:ext uri="{BB962C8B-B14F-4D97-AF65-F5344CB8AC3E}">
        <p14:creationId xmlns:p14="http://schemas.microsoft.com/office/powerpoint/2010/main" val="29600043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5"/>
          </p:nvPr>
        </p:nvSpPr>
        <p:spPr/>
        <p:txBody>
          <a:bodyPr/>
          <a:lstStyle/>
          <a:p>
            <a:fld id="{C9333599-DF73-1C49-B1E2-DAE95A1521E0}" type="slidenum">
              <a:rPr lang="en-GB" smtClean="0"/>
              <a:pPr/>
              <a:t>15</a:t>
            </a:fld>
            <a:endParaRPr lang="en-GB"/>
          </a:p>
        </p:txBody>
      </p:sp>
    </p:spTree>
    <p:extLst>
      <p:ext uri="{BB962C8B-B14F-4D97-AF65-F5344CB8AC3E}">
        <p14:creationId xmlns:p14="http://schemas.microsoft.com/office/powerpoint/2010/main" val="402784100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 HMRC adding functionality the whole time , and expected that most will be added by time 2022/23 is being filed by January 2024.</a:t>
            </a:r>
          </a:p>
        </p:txBody>
      </p:sp>
      <p:sp>
        <p:nvSpPr>
          <p:cNvPr id="4" name="Slide Number Placeholder 3"/>
          <p:cNvSpPr>
            <a:spLocks noGrp="1"/>
          </p:cNvSpPr>
          <p:nvPr>
            <p:ph type="sldNum" sz="quarter" idx="5"/>
          </p:nvPr>
        </p:nvSpPr>
        <p:spPr/>
        <p:txBody>
          <a:bodyPr/>
          <a:lstStyle/>
          <a:p>
            <a:fld id="{C9333599-DF73-1C49-B1E2-DAE95A1521E0}" type="slidenum">
              <a:rPr lang="en-GB" smtClean="0"/>
              <a:pPr/>
              <a:t>16</a:t>
            </a:fld>
            <a:endParaRPr lang="en-GB"/>
          </a:p>
        </p:txBody>
      </p:sp>
    </p:spTree>
    <p:extLst>
      <p:ext uri="{BB962C8B-B14F-4D97-AF65-F5344CB8AC3E}">
        <p14:creationId xmlns:p14="http://schemas.microsoft.com/office/powerpoint/2010/main" val="75725727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5"/>
          </p:nvPr>
        </p:nvSpPr>
        <p:spPr/>
        <p:txBody>
          <a:bodyPr/>
          <a:lstStyle/>
          <a:p>
            <a:fld id="{C9333599-DF73-1C49-B1E2-DAE95A1521E0}" type="slidenum">
              <a:rPr lang="en-GB" smtClean="0"/>
              <a:pPr/>
              <a:t>17</a:t>
            </a:fld>
            <a:endParaRPr lang="en-GB" dirty="0"/>
          </a:p>
        </p:txBody>
      </p:sp>
    </p:spTree>
    <p:extLst>
      <p:ext uri="{BB962C8B-B14F-4D97-AF65-F5344CB8AC3E}">
        <p14:creationId xmlns:p14="http://schemas.microsoft.com/office/powerpoint/2010/main" val="244794108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333599-DF73-1C49-B1E2-DAE95A1521E0}" type="slidenum">
              <a:rPr kumimoji="0" lang="en-US" sz="13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3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347014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988" y="0"/>
            <a:ext cx="8909051" cy="5011738"/>
          </a:xfrm>
        </p:spPr>
      </p:sp>
      <p:sp>
        <p:nvSpPr>
          <p:cNvPr id="3" name="Notes Placeholder 2"/>
          <p:cNvSpPr>
            <a:spLocks noGrp="1"/>
          </p:cNvSpPr>
          <p:nvPr>
            <p:ph type="body" idx="1"/>
          </p:nvPr>
        </p:nvSpPr>
        <p:spPr/>
        <p:txBody>
          <a:bodyPr/>
          <a:lstStyle/>
          <a:p>
            <a:r>
              <a:rPr lang="en-GB" sz="1500" dirty="0"/>
              <a:t>Good morning and welcome to today’s webinar.</a:t>
            </a:r>
            <a:endParaRPr lang="en-GB" dirty="0"/>
          </a:p>
        </p:txBody>
      </p:sp>
      <p:sp>
        <p:nvSpPr>
          <p:cNvPr id="4" name="Slide Number Placeholder 3"/>
          <p:cNvSpPr>
            <a:spLocks noGrp="1"/>
          </p:cNvSpPr>
          <p:nvPr>
            <p:ph type="sldNum" sz="quarter" idx="10"/>
          </p:nvPr>
        </p:nvSpPr>
        <p:spPr/>
        <p:txBody>
          <a:bodyPr/>
          <a:lstStyle/>
          <a:p>
            <a:pPr defTabSz="1073480">
              <a:defRPr/>
            </a:pPr>
            <a:fld id="{C9333599-DF73-1C49-B1E2-DAE95A1521E0}" type="slidenum">
              <a:rPr lang="en-US" sz="1500">
                <a:solidFill>
                  <a:prstClr val="black"/>
                </a:solidFill>
                <a:latin typeface="Calibri" panose="020F0502020204030204"/>
                <a:cs typeface="+mn-cs"/>
              </a:rPr>
              <a:pPr defTabSz="1073480">
                <a:defRPr/>
              </a:pPr>
              <a:t>2</a:t>
            </a:fld>
            <a:endParaRPr lang="en-US" sz="1500" dirty="0">
              <a:solidFill>
                <a:prstClr val="black"/>
              </a:solidFill>
              <a:latin typeface="Calibri" panose="020F0502020204030204"/>
              <a:cs typeface="+mn-cs"/>
            </a:endParaRPr>
          </a:p>
        </p:txBody>
      </p:sp>
    </p:spTree>
    <p:extLst>
      <p:ext uri="{BB962C8B-B14F-4D97-AF65-F5344CB8AC3E}">
        <p14:creationId xmlns:p14="http://schemas.microsoft.com/office/powerpoint/2010/main" val="81324148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777875" y="1200150"/>
            <a:ext cx="5759450" cy="3240088"/>
          </a:xfrm>
        </p:spPr>
      </p:sp>
      <p:sp>
        <p:nvSpPr>
          <p:cNvPr id="3" name="Notes Placeholder 2"/>
          <p:cNvSpPr>
            <a:spLocks noGrp="1"/>
          </p:cNvSpPr>
          <p:nvPr>
            <p:ph type="body" idx="1"/>
          </p:nvPr>
        </p:nvSpPr>
        <p:spPr/>
        <p:txBody>
          <a:bodyPr/>
          <a:lstStyle/>
          <a:p>
            <a:pPr>
              <a:spcBef>
                <a:spcPct val="0"/>
              </a:spcBef>
              <a:defRPr/>
            </a:pPr>
            <a:r>
              <a:rPr lang="en-US" sz="1100" dirty="0">
                <a:latin typeface="Arial"/>
                <a:cs typeface="Arial"/>
              </a:rPr>
              <a:t>I want to talk briefly about how you can participate in today’s webinar. </a:t>
            </a:r>
            <a:r>
              <a:rPr lang="en-GB" sz="1100" dirty="0">
                <a:latin typeface="Arial"/>
                <a:cs typeface="Arial"/>
              </a:rPr>
              <a:t>You can submit your questions at any time during the presentation. The way to do that is to click on the Q&amp;A button on the bottom toolbar. Type in your question and press send. </a:t>
            </a:r>
            <a:endParaRPr lang="en-US" sz="1100" dirty="0">
              <a:latin typeface="Arial" pitchFamily="34" charset="0"/>
              <a:cs typeface="Arial" panose="020B0604020202020204" pitchFamily="34" charset="0"/>
            </a:endParaRPr>
          </a:p>
          <a:p>
            <a:pPr defTabSz="911931">
              <a:spcBef>
                <a:spcPct val="0"/>
              </a:spcBef>
            </a:pPr>
            <a:endParaRPr lang="en-GB" sz="1100" dirty="0">
              <a:latin typeface="Arial" panose="020B0604020202020204" pitchFamily="34" charset="0"/>
              <a:cs typeface="Arial" panose="020B0604020202020204" pitchFamily="34" charset="0"/>
            </a:endParaRPr>
          </a:p>
          <a:p>
            <a:pPr defTabSz="911931">
              <a:spcBef>
                <a:spcPct val="0"/>
              </a:spcBef>
            </a:pPr>
            <a:r>
              <a:rPr lang="en-GB" sz="1100" dirty="0">
                <a:latin typeface="Arial"/>
                <a:cs typeface="Arial"/>
              </a:rPr>
              <a:t>A recording of the webinar, with the slides as well as the audio, will be available to you after the event. The slides can be downloaded from the event page, a link to which was provided in the reminder e-mail you should have received earlier today.</a:t>
            </a:r>
          </a:p>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C9333599-DF73-1C49-B1E2-DAE95A1521E0}"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Arial" panose="020B0604020202020204" pitchFamily="34" charset="0"/>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Arial" panose="020B0604020202020204" pitchFamily="34" charset="0"/>
            </a:endParaRPr>
          </a:p>
        </p:txBody>
      </p:sp>
    </p:spTree>
    <p:extLst>
      <p:ext uri="{BB962C8B-B14F-4D97-AF65-F5344CB8AC3E}">
        <p14:creationId xmlns:p14="http://schemas.microsoft.com/office/powerpoint/2010/main" val="396674699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5"/>
          </p:nvPr>
        </p:nvSpPr>
        <p:spPr/>
        <p:txBody>
          <a:bodyPr/>
          <a:lstStyle/>
          <a:p>
            <a:fld id="{C9333599-DF73-1C49-B1E2-DAE95A1521E0}" type="slidenum">
              <a:rPr lang="en-GB" smtClean="0"/>
              <a:pPr/>
              <a:t>4</a:t>
            </a:fld>
            <a:endParaRPr lang="en-GB" dirty="0"/>
          </a:p>
        </p:txBody>
      </p:sp>
    </p:spTree>
    <p:extLst>
      <p:ext uri="{BB962C8B-B14F-4D97-AF65-F5344CB8AC3E}">
        <p14:creationId xmlns:p14="http://schemas.microsoft.com/office/powerpoint/2010/main" val="2792063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t>
            </a:r>
          </a:p>
        </p:txBody>
      </p:sp>
      <p:sp>
        <p:nvSpPr>
          <p:cNvPr id="4" name="Slide Number Placeholder 3"/>
          <p:cNvSpPr>
            <a:spLocks noGrp="1"/>
          </p:cNvSpPr>
          <p:nvPr>
            <p:ph type="sldNum" sz="quarter" idx="5"/>
          </p:nvPr>
        </p:nvSpPr>
        <p:spPr/>
        <p:txBody>
          <a:bodyPr/>
          <a:lstStyle/>
          <a:p>
            <a:fld id="{C9333599-DF73-1C49-B1E2-DAE95A1521E0}" type="slidenum">
              <a:rPr lang="en-GB" smtClean="0"/>
              <a:pPr/>
              <a:t>5</a:t>
            </a:fld>
            <a:endParaRPr lang="en-GB" dirty="0"/>
          </a:p>
        </p:txBody>
      </p:sp>
    </p:spTree>
    <p:extLst>
      <p:ext uri="{BB962C8B-B14F-4D97-AF65-F5344CB8AC3E}">
        <p14:creationId xmlns:p14="http://schemas.microsoft.com/office/powerpoint/2010/main" val="18721204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5"/>
          </p:nvPr>
        </p:nvSpPr>
        <p:spPr/>
        <p:txBody>
          <a:bodyPr/>
          <a:lstStyle/>
          <a:p>
            <a:fld id="{C9333599-DF73-1C49-B1E2-DAE95A1521E0}" type="slidenum">
              <a:rPr lang="en-GB" smtClean="0"/>
              <a:pPr/>
              <a:t>6</a:t>
            </a:fld>
            <a:endParaRPr lang="en-GB" dirty="0"/>
          </a:p>
        </p:txBody>
      </p:sp>
    </p:spTree>
    <p:extLst>
      <p:ext uri="{BB962C8B-B14F-4D97-AF65-F5344CB8AC3E}">
        <p14:creationId xmlns:p14="http://schemas.microsoft.com/office/powerpoint/2010/main" val="4254745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dirty="0"/>
              <a:t>A</a:t>
            </a:r>
          </a:p>
          <a:p>
            <a:pPr marL="171450" indent="-171450">
              <a:buFont typeface="Arial" panose="020B0604020202020204" pitchFamily="34" charset="0"/>
              <a:buChar char="•"/>
            </a:pPr>
            <a:r>
              <a:rPr lang="en-GB" dirty="0"/>
              <a:t>There will be a process to sign up each taxpayer individually but, unlike MTD VAT, the obligation will be created even if this is not done</a:t>
            </a:r>
          </a:p>
          <a:p>
            <a:pPr marL="171450" indent="-171450">
              <a:buFont typeface="Arial" panose="020B0604020202020204" pitchFamily="34" charset="0"/>
              <a:buChar char="•"/>
            </a:pPr>
            <a:r>
              <a:rPr lang="en-GB" dirty="0"/>
              <a:t>Income not on return is rent a room (tick box), property and trading allowances</a:t>
            </a:r>
          </a:p>
          <a:p>
            <a:pPr marL="171450" indent="-171450">
              <a:buFont typeface="Arial" panose="020B0604020202020204" pitchFamily="34" charset="0"/>
              <a:buChar char="•"/>
            </a:pPr>
            <a:r>
              <a:rPr lang="en-GB" dirty="0"/>
              <a:t>Remind that new starters comply from effectively year 3</a:t>
            </a:r>
          </a:p>
        </p:txBody>
      </p:sp>
      <p:sp>
        <p:nvSpPr>
          <p:cNvPr id="4" name="Slide Number Placeholder 3"/>
          <p:cNvSpPr>
            <a:spLocks noGrp="1"/>
          </p:cNvSpPr>
          <p:nvPr>
            <p:ph type="sldNum" sz="quarter" idx="5"/>
          </p:nvPr>
        </p:nvSpPr>
        <p:spPr/>
        <p:txBody>
          <a:bodyPr/>
          <a:lstStyle/>
          <a:p>
            <a:fld id="{C9333599-DF73-1C49-B1E2-DAE95A1521E0}" type="slidenum">
              <a:rPr lang="en-GB" smtClean="0"/>
              <a:pPr/>
              <a:t>7</a:t>
            </a:fld>
            <a:endParaRPr lang="en-GB" dirty="0"/>
          </a:p>
        </p:txBody>
      </p:sp>
    </p:spTree>
    <p:extLst>
      <p:ext uri="{BB962C8B-B14F-4D97-AF65-F5344CB8AC3E}">
        <p14:creationId xmlns:p14="http://schemas.microsoft.com/office/powerpoint/2010/main" val="189577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a:t>
            </a:r>
          </a:p>
        </p:txBody>
      </p:sp>
      <p:sp>
        <p:nvSpPr>
          <p:cNvPr id="4" name="Slide Number Placeholder 3"/>
          <p:cNvSpPr>
            <a:spLocks noGrp="1"/>
          </p:cNvSpPr>
          <p:nvPr>
            <p:ph type="sldNum" sz="quarter" idx="5"/>
          </p:nvPr>
        </p:nvSpPr>
        <p:spPr/>
        <p:txBody>
          <a:bodyPr/>
          <a:lstStyle/>
          <a:p>
            <a:fld id="{C9333599-DF73-1C49-B1E2-DAE95A1521E0}" type="slidenum">
              <a:rPr lang="en-GB" smtClean="0"/>
              <a:pPr/>
              <a:t>8</a:t>
            </a:fld>
            <a:endParaRPr lang="en-GB" dirty="0"/>
          </a:p>
        </p:txBody>
      </p:sp>
    </p:spTree>
    <p:extLst>
      <p:ext uri="{BB962C8B-B14F-4D97-AF65-F5344CB8AC3E}">
        <p14:creationId xmlns:p14="http://schemas.microsoft.com/office/powerpoint/2010/main" val="36921639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A/C</a:t>
            </a:r>
          </a:p>
        </p:txBody>
      </p:sp>
      <p:sp>
        <p:nvSpPr>
          <p:cNvPr id="4" name="Slide Number Placeholder 3"/>
          <p:cNvSpPr>
            <a:spLocks noGrp="1"/>
          </p:cNvSpPr>
          <p:nvPr>
            <p:ph type="sldNum" sz="quarter" idx="5"/>
          </p:nvPr>
        </p:nvSpPr>
        <p:spPr/>
        <p:txBody>
          <a:bodyPr/>
          <a:lstStyle/>
          <a:p>
            <a:fld id="{C9333599-DF73-1C49-B1E2-DAE95A1521E0}" type="slidenum">
              <a:rPr lang="en-GB" smtClean="0"/>
              <a:pPr/>
              <a:t>9</a:t>
            </a:fld>
            <a:endParaRPr lang="en-GB" dirty="0"/>
          </a:p>
        </p:txBody>
      </p:sp>
    </p:spTree>
    <p:extLst>
      <p:ext uri="{BB962C8B-B14F-4D97-AF65-F5344CB8AC3E}">
        <p14:creationId xmlns:p14="http://schemas.microsoft.com/office/powerpoint/2010/main" val="1021414038"/>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bg>
      <p:bgPr>
        <a:solidFill>
          <a:srgbClr val="D0C7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marR="0" indent="0" algn="l" defTabSz="914400" rtl="0" eaLnBrk="1" fontAlgn="auto" latinLnBrk="0" hangingPunct="1">
              <a:lnSpc>
                <a:spcPct val="114000"/>
              </a:lnSpc>
              <a:spcBef>
                <a:spcPts val="1000"/>
              </a:spcBef>
              <a:spcAft>
                <a:spcPts val="0"/>
              </a:spcAft>
              <a:buClrTx/>
              <a:buSzTx/>
              <a:buFont typeface="Arial"/>
              <a:buNone/>
              <a:tabLst/>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3587388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Content Placeholder 2"/>
          <p:cNvSpPr>
            <a:spLocks noGrp="1"/>
          </p:cNvSpPr>
          <p:nvPr>
            <p:ph idx="1"/>
          </p:nvPr>
        </p:nvSpPr>
        <p:spPr>
          <a:xfrm>
            <a:off x="838199" y="1825625"/>
            <a:ext cx="10935789" cy="4351338"/>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11529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8"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endParaRPr lang="en-GB" dirty="0"/>
          </a:p>
        </p:txBody>
      </p:sp>
      <p:sp>
        <p:nvSpPr>
          <p:cNvPr id="9" name="Content Placeholder 2"/>
          <p:cNvSpPr>
            <a:spLocks noGrp="1"/>
          </p:cNvSpPr>
          <p:nvPr>
            <p:ph idx="1"/>
          </p:nvPr>
        </p:nvSpPr>
        <p:spPr>
          <a:xfrm>
            <a:off x="6418217" y="1825625"/>
            <a:ext cx="5355771"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2" name="Content Placeholder 2"/>
          <p:cNvSpPr>
            <a:spLocks noGrp="1"/>
          </p:cNvSpPr>
          <p:nvPr>
            <p:ph idx="12"/>
          </p:nvPr>
        </p:nvSpPr>
        <p:spPr>
          <a:xfrm>
            <a:off x="836024" y="1825625"/>
            <a:ext cx="5207726" cy="4351338"/>
          </a:xfrm>
          <a:prstGeom prst="rect">
            <a:avLst/>
          </a:prstGeom>
        </p:spPr>
        <p:txBody>
          <a:bodyPr>
            <a:normAutofit/>
          </a:bodyPr>
          <a:lstStyle>
            <a:lvl1pPr>
              <a:defRPr sz="2400">
                <a:solidFill>
                  <a:srgbClr val="5E5E5E"/>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Tree>
    <p:extLst>
      <p:ext uri="{BB962C8B-B14F-4D97-AF65-F5344CB8AC3E}">
        <p14:creationId xmlns:p14="http://schemas.microsoft.com/office/powerpoint/2010/main" val="11093443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Two Content v2">
    <p:spTree>
      <p:nvGrpSpPr>
        <p:cNvPr id="1" name=""/>
        <p:cNvGrpSpPr/>
        <p:nvPr/>
      </p:nvGrpSpPr>
      <p:grpSpPr>
        <a:xfrm>
          <a:off x="0" y="0"/>
          <a:ext cx="0" cy="0"/>
          <a:chOff x="0" y="0"/>
          <a:chExt cx="0" cy="0"/>
        </a:xfrm>
      </p:grpSpPr>
      <p:sp>
        <p:nvSpPr>
          <p:cNvPr id="2" name="Title 1"/>
          <p:cNvSpPr>
            <a:spLocks noGrp="1"/>
          </p:cNvSpPr>
          <p:nvPr>
            <p:ph type="title"/>
          </p:nvPr>
        </p:nvSpPr>
        <p:spPr>
          <a:xfrm>
            <a:off x="838199" y="365125"/>
            <a:ext cx="10935789" cy="1325563"/>
          </a:xfrm>
          <a:prstGeom prst="rect">
            <a:avLst/>
          </a:prstGeom>
        </p:spPr>
        <p:txBody>
          <a:bodyPr>
            <a:normAutofit/>
          </a:bodyPr>
          <a:lstStyle>
            <a:lvl1pPr>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5" name="Content Placeholder 2"/>
          <p:cNvSpPr>
            <a:spLocks noGrp="1"/>
          </p:cNvSpPr>
          <p:nvPr>
            <p:ph idx="10"/>
          </p:nvPr>
        </p:nvSpPr>
        <p:spPr>
          <a:xfrm>
            <a:off x="838199" y="4126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
        <p:nvSpPr>
          <p:cNvPr id="10" name="Content Placeholder 2"/>
          <p:cNvSpPr>
            <a:spLocks noGrp="1"/>
          </p:cNvSpPr>
          <p:nvPr>
            <p:ph idx="12"/>
          </p:nvPr>
        </p:nvSpPr>
        <p:spPr>
          <a:xfrm>
            <a:off x="838199" y="1840841"/>
            <a:ext cx="10935789" cy="2114280"/>
          </a:xfrm>
          <a:prstGeom prst="rect">
            <a:avLst/>
          </a:prstGeom>
        </p:spPr>
        <p:txBody>
          <a:bodyPr>
            <a:normAutofit/>
          </a:bodyPr>
          <a:lstStyle>
            <a:lvl1pPr>
              <a:lnSpc>
                <a:spcPct val="114000"/>
              </a:lnSpc>
              <a:defRPr sz="2400">
                <a:solidFill>
                  <a:srgbClr val="5E5E5E"/>
                </a:solidFill>
                <a:latin typeface="Arial" charset="0"/>
                <a:ea typeface="Arial" charset="0"/>
                <a:cs typeface="Arial" charset="0"/>
              </a:defRPr>
            </a:lvl1pPr>
            <a:lvl2pPr marL="685800" indent="-228600">
              <a:lnSpc>
                <a:spcPct val="114000"/>
              </a:lnSpc>
              <a:buFont typeface="Arial" panose="020B0604020202020204" pitchFamily="34" charset="0"/>
              <a:buChar char="-"/>
              <a:defRPr sz="2000">
                <a:solidFill>
                  <a:srgbClr val="5E5E5E"/>
                </a:solidFill>
                <a:latin typeface="Arial" charset="0"/>
                <a:ea typeface="Arial" charset="0"/>
                <a:cs typeface="Arial" charset="0"/>
              </a:defRPr>
            </a:lvl2pPr>
            <a:lvl3pPr marL="1143000" indent="-228600">
              <a:lnSpc>
                <a:spcPct val="114000"/>
              </a:lnSpc>
              <a:buFont typeface="Arial" panose="020B0604020202020204" pitchFamily="34" charset="0"/>
              <a:buChar char="-"/>
              <a:defRPr sz="1800">
                <a:solidFill>
                  <a:srgbClr val="5E5E5E"/>
                </a:solidFill>
                <a:latin typeface="Arial" charset="0"/>
                <a:ea typeface="Arial" charset="0"/>
                <a:cs typeface="Arial" charset="0"/>
              </a:defRPr>
            </a:lvl3pPr>
            <a:lvl4pPr marL="1600200" indent="-228600">
              <a:lnSpc>
                <a:spcPct val="114000"/>
              </a:lnSpc>
              <a:buFont typeface="Arial" panose="020B0604020202020204" pitchFamily="34" charset="0"/>
              <a:buChar cha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p:txBody>
      </p:sp>
    </p:spTree>
    <p:extLst>
      <p:ext uri="{BB962C8B-B14F-4D97-AF65-F5344CB8AC3E}">
        <p14:creationId xmlns:p14="http://schemas.microsoft.com/office/powerpoint/2010/main" val="33277677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userDrawn="1">
  <p:cSld name="content slide">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a:t>Click to edit Master title style</a:t>
            </a:r>
            <a:endParaRPr lang="en-US" dirty="0"/>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5240383" y="1654909"/>
            <a:ext cx="1701505" cy="3815033"/>
          </a:xfrm>
          <a:prstGeom prst="rect">
            <a:avLst/>
          </a:prstGeom>
        </p:spPr>
      </p:pic>
      <p:sp>
        <p:nvSpPr>
          <p:cNvPr id="12" name="Content Placeholder 2"/>
          <p:cNvSpPr>
            <a:spLocks noGrp="1"/>
          </p:cNvSpPr>
          <p:nvPr>
            <p:ph idx="13" hasCustomPrompt="1"/>
          </p:nvPr>
        </p:nvSpPr>
        <p:spPr>
          <a:xfrm>
            <a:off x="838200" y="1654908"/>
            <a:ext cx="4402184" cy="3815033"/>
          </a:xfrm>
          <a:prstGeom prst="rect">
            <a:avLst/>
          </a:prstGeom>
        </p:spPr>
        <p:txBody>
          <a:bodyPr anchor="ctr" anchorCtr="0">
            <a:noAutofit/>
          </a:bodyPr>
          <a:lstStyle>
            <a:lvl1pPr marL="0" indent="0" algn="ctr">
              <a:buNone/>
              <a:defRPr sz="28700">
                <a:solidFill>
                  <a:srgbClr val="000000"/>
                </a:solidFill>
                <a:latin typeface="Arial" charset="0"/>
                <a:ea typeface="Arial" charset="0"/>
                <a:cs typeface="Arial" charset="0"/>
              </a:defRPr>
            </a:lvl1pPr>
            <a:lvl2pPr>
              <a:defRPr sz="2000">
                <a:solidFill>
                  <a:srgbClr val="5E5E5E"/>
                </a:solidFill>
                <a:latin typeface="Arial" charset="0"/>
                <a:ea typeface="Arial" charset="0"/>
                <a:cs typeface="Arial" charset="0"/>
              </a:defRPr>
            </a:lvl2pPr>
            <a:lvl3pPr>
              <a:defRPr sz="1800">
                <a:solidFill>
                  <a:srgbClr val="5E5E5E"/>
                </a:solidFill>
                <a:latin typeface="Arial" charset="0"/>
                <a:ea typeface="Arial" charset="0"/>
                <a:cs typeface="Arial" charset="0"/>
              </a:defRPr>
            </a:lvl3pPr>
            <a:lvl4pPr>
              <a:defRPr sz="1600">
                <a:solidFill>
                  <a:srgbClr val="5E5E5E"/>
                </a:solidFill>
                <a:latin typeface="Arial" charset="0"/>
                <a:ea typeface="Arial" charset="0"/>
                <a:cs typeface="Arial" charset="0"/>
              </a:defRPr>
            </a:lvl4pPr>
            <a:lvl5pPr>
              <a:defRPr sz="1600">
                <a:solidFill>
                  <a:srgbClr val="5E5E5E"/>
                </a:solidFill>
                <a:latin typeface="Arial" charset="0"/>
                <a:ea typeface="Arial" charset="0"/>
                <a:cs typeface="Arial" charset="0"/>
              </a:defRPr>
            </a:lvl5pPr>
          </a:lstStyle>
          <a:p>
            <a:pPr lvl="0"/>
            <a:r>
              <a:rPr lang="en-US" dirty="0"/>
              <a:t>2</a:t>
            </a:r>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preserve="1" userDrawn="1">
  <p:cSld name="content slide with chapter numb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7210696" y="1200724"/>
            <a:ext cx="4236209" cy="2430733"/>
          </a:xfrm>
          <a:prstGeom prst="rect">
            <a:avLst/>
          </a:prstGeom>
        </p:spPr>
        <p:txBody>
          <a:bodyPr anchor="b">
            <a:normAutofit/>
          </a:bodyPr>
          <a:lstStyle>
            <a:lvl1pPr algn="l">
              <a:lnSpc>
                <a:spcPct val="80000"/>
              </a:lnSpc>
              <a:defRPr sz="40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7210696" y="3680400"/>
            <a:ext cx="4236209" cy="1685674"/>
          </a:xfrm>
          <a:prstGeom prst="rect">
            <a:avLst/>
          </a:prstGeom>
        </p:spPr>
        <p:txBody>
          <a:bodyPr>
            <a:normAutofit/>
          </a:bodyPr>
          <a:lstStyle>
            <a:lvl1pPr marL="0" indent="0" algn="l">
              <a:buNone/>
              <a:defRPr sz="1600" b="1">
                <a:solidFill>
                  <a:srgbClr val="5E5E5E"/>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11" name="Picture 10"/>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96709" y="1685767"/>
            <a:ext cx="1701505" cy="3815033"/>
          </a:xfrm>
          <a:prstGeom prst="rect">
            <a:avLst/>
          </a:prstGeom>
        </p:spPr>
      </p:pic>
      <p:sp>
        <p:nvSpPr>
          <p:cNvPr id="5" name="Text Placeholder 4">
            <a:extLst>
              <a:ext uri="{FF2B5EF4-FFF2-40B4-BE49-F238E27FC236}">
                <a16:creationId xmlns:a16="http://schemas.microsoft.com/office/drawing/2014/main" id="{68962DE6-4361-40B5-8C31-AF0281FCD995}"/>
              </a:ext>
            </a:extLst>
          </p:cNvPr>
          <p:cNvSpPr>
            <a:spLocks noGrp="1"/>
          </p:cNvSpPr>
          <p:nvPr>
            <p:ph type="body" sz="quarter" idx="10" hasCustomPrompt="1"/>
          </p:nvPr>
        </p:nvSpPr>
        <p:spPr>
          <a:xfrm>
            <a:off x="1051200" y="1692000"/>
            <a:ext cx="3334533" cy="3808800"/>
          </a:xfrm>
        </p:spPr>
        <p:txBody>
          <a:bodyPr anchor="ctr" anchorCtr="0">
            <a:normAutofit/>
          </a:bodyPr>
          <a:lstStyle>
            <a:lvl1pPr marL="0" indent="0">
              <a:lnSpc>
                <a:spcPct val="100000"/>
              </a:lnSpc>
              <a:spcBef>
                <a:spcPts val="0"/>
              </a:spcBef>
              <a:buFontTx/>
              <a:buNone/>
              <a:defRPr sz="24300">
                <a:solidFill>
                  <a:srgbClr val="000000"/>
                </a:solidFill>
              </a:defRPr>
            </a:lvl1pPr>
          </a:lstStyle>
          <a:p>
            <a:pPr lvl="0"/>
            <a:r>
              <a:rPr lang="en-GB" noProof="0"/>
              <a:t>0</a:t>
            </a:r>
          </a:p>
        </p:txBody>
      </p:sp>
    </p:spTree>
    <p:extLst>
      <p:ext uri="{BB962C8B-B14F-4D97-AF65-F5344CB8AC3E}">
        <p14:creationId xmlns:p14="http://schemas.microsoft.com/office/powerpoint/2010/main" val="178373161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preserve="1" userDrawn="1">
  <p:cSld name="End Slide 1">
    <p:bg>
      <p:bgPr>
        <a:solidFill>
          <a:srgbClr val="D0C7C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7ACC72D-E807-4703-B9F3-E2DF0E793EC7}"/>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7" name="TextBox 6">
            <a:extLst>
              <a:ext uri="{FF2B5EF4-FFF2-40B4-BE49-F238E27FC236}">
                <a16:creationId xmlns:a16="http://schemas.microsoft.com/office/drawing/2014/main" id="{97E8217C-F654-4721-BD05-BAD854D99B67}"/>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901543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preserve="1" userDrawn="1">
  <p:cSld name="End Slide 2">
    <p:bg>
      <p:bgPr>
        <a:solidFill>
          <a:srgbClr val="FFE8B6"/>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5F9D1D4-FC57-42CE-AA3E-17CBD83639E3}"/>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2" name="TextBox 1">
            <a:extLst>
              <a:ext uri="{FF2B5EF4-FFF2-40B4-BE49-F238E27FC236}">
                <a16:creationId xmlns:a16="http://schemas.microsoft.com/office/drawing/2014/main" id="{3FF00DA3-FFEF-4752-A129-CE466EB39B05}"/>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5595196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reserve="1" userDrawn="1">
  <p:cSld name="End Slide 3">
    <p:bg>
      <p:bgPr>
        <a:solidFill>
          <a:srgbClr val="F1C09D"/>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8800540A-80B0-49D7-BD2A-E8D6EF25874A}"/>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7" name="TextBox 6">
            <a:extLst>
              <a:ext uri="{FF2B5EF4-FFF2-40B4-BE49-F238E27FC236}">
                <a16:creationId xmlns:a16="http://schemas.microsoft.com/office/drawing/2014/main" id="{CCEB2E05-81D2-4E94-9A7F-09A36EDFB981}"/>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821458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preserve="1" userDrawn="1">
  <p:cSld name="End Slide 4">
    <p:bg>
      <p:bgPr>
        <a:solidFill>
          <a:srgbClr val="DDC7D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A23BCBFC-166F-4DD4-B408-A01034AD653C}"/>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7" name="TextBox 6">
            <a:extLst>
              <a:ext uri="{FF2B5EF4-FFF2-40B4-BE49-F238E27FC236}">
                <a16:creationId xmlns:a16="http://schemas.microsoft.com/office/drawing/2014/main" id="{1FB594E6-FD22-495C-8826-2ED6C99A4917}"/>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631506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preserve="1" userDrawn="1">
  <p:cSld name="End Slide 5">
    <p:bg>
      <p:bgPr>
        <a:solidFill>
          <a:srgbClr val="B1CFDF"/>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F09F583-0291-4CC4-8F78-3CEAAFD54FB0}"/>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7" name="TextBox 6">
            <a:extLst>
              <a:ext uri="{FF2B5EF4-FFF2-40B4-BE49-F238E27FC236}">
                <a16:creationId xmlns:a16="http://schemas.microsoft.com/office/drawing/2014/main" id="{E064438D-AA2C-401B-806C-5E925083A9D8}"/>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840083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2">
    <p:bg>
      <p:bgPr>
        <a:solidFill>
          <a:srgbClr val="FFE8B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preserve="1" userDrawn="1">
  <p:cSld name="End Slide 6">
    <p:bg>
      <p:bgPr>
        <a:solidFill>
          <a:srgbClr val="A7C8C4"/>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0C037857-FC2E-4F97-A34D-5683A70D7411}"/>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7" name="TextBox 6">
            <a:extLst>
              <a:ext uri="{FF2B5EF4-FFF2-40B4-BE49-F238E27FC236}">
                <a16:creationId xmlns:a16="http://schemas.microsoft.com/office/drawing/2014/main" id="{B6564198-6D68-412A-AF34-098D88868B4C}"/>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13874260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End Slide 7">
    <p:bg>
      <p:bgPr>
        <a:solidFill>
          <a:srgbClr val="C6CA91"/>
        </a:solidFill>
        <a:effectLst/>
      </p:bgPr>
    </p:bg>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612B212A-84B5-464E-B651-32F449563BDC}"/>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7" name="TextBox 6">
            <a:extLst>
              <a:ext uri="{FF2B5EF4-FFF2-40B4-BE49-F238E27FC236}">
                <a16:creationId xmlns:a16="http://schemas.microsoft.com/office/drawing/2014/main" id="{7B6CC1EF-E832-4B78-A5AB-CA987EB51364}"/>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19530425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End Slide 8">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257352" y="914398"/>
            <a:ext cx="3646348" cy="4874079"/>
          </a:xfrm>
          <a:prstGeom prst="rect">
            <a:avLst/>
          </a:prstGeom>
        </p:spPr>
      </p:pic>
      <p:sp>
        <p:nvSpPr>
          <p:cNvPr id="6" name="TextBox 5">
            <a:extLst>
              <a:ext uri="{FF2B5EF4-FFF2-40B4-BE49-F238E27FC236}">
                <a16:creationId xmlns:a16="http://schemas.microsoft.com/office/drawing/2014/main" id="{CF0BC4EA-2DB6-439E-A549-532B1D344340}"/>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sp>
        <p:nvSpPr>
          <p:cNvPr id="7" name="TextBox 6">
            <a:extLst>
              <a:ext uri="{FF2B5EF4-FFF2-40B4-BE49-F238E27FC236}">
                <a16:creationId xmlns:a16="http://schemas.microsoft.com/office/drawing/2014/main" id="{8C0BC101-F232-473D-89E3-B9778524FF42}"/>
              </a:ext>
            </a:extLst>
          </p:cNvPr>
          <p:cNvSpPr txBox="1"/>
          <p:nvPr userDrawn="1"/>
        </p:nvSpPr>
        <p:spPr>
          <a:xfrm>
            <a:off x="10886400" y="6490800"/>
            <a:ext cx="1224000" cy="363600"/>
          </a:xfrm>
          <a:prstGeom prst="rect">
            <a:avLst/>
          </a:prstGeom>
        </p:spPr>
        <p:txBody>
          <a:bodyPr wrap="square" rtlCol="0">
            <a:normAutofit/>
          </a:bodyPr>
          <a:lstStyle/>
          <a:p>
            <a:pPr algn="l"/>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2020</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7941371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x">
  <p:cSld name="Title and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Text Placeholder 2"/>
          <p:cNvSpPr>
            <a:spLocks noGrp="1"/>
          </p:cNvSpPr>
          <p:nvPr>
            <p:ph type="body"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Footer Placeholder 3"/>
          <p:cNvSpPr>
            <a:spLocks noGrp="1"/>
          </p:cNvSpPr>
          <p:nvPr>
            <p:ph type="ftr" sz="quarter" idx="10"/>
          </p:nvPr>
        </p:nvSpPr>
        <p:spPr/>
        <p:txBody>
          <a:bodyPr/>
          <a:lstStyle/>
          <a:p>
            <a:r>
              <a:rPr lang="de-DE"/>
              <a:t>© ICAEW 2021</a:t>
            </a:r>
            <a:endParaRPr lang="en-US" dirty="0"/>
          </a:p>
        </p:txBody>
      </p:sp>
    </p:spTree>
    <p:extLst>
      <p:ext uri="{BB962C8B-B14F-4D97-AF65-F5344CB8AC3E}">
        <p14:creationId xmlns:p14="http://schemas.microsoft.com/office/powerpoint/2010/main" val="600028227"/>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userDrawn="1">
  <p:cSld name="1_End Slide 3">
    <p:bg>
      <p:bgPr>
        <a:solidFill>
          <a:srgbClr val="E6A65D"/>
        </a:solidFill>
        <a:effectLst/>
      </p:bgPr>
    </p:bg>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8800540A-80B0-49D7-BD2A-E8D6EF25874A}"/>
              </a:ext>
            </a:extLst>
          </p:cNvPr>
          <p:cNvSpPr txBox="1"/>
          <p:nvPr userDrawn="1"/>
        </p:nvSpPr>
        <p:spPr>
          <a:xfrm>
            <a:off x="5019675" y="5461907"/>
            <a:ext cx="1714500" cy="1027133"/>
          </a:xfrm>
          <a:prstGeom prst="rect">
            <a:avLst/>
          </a:prstGeom>
        </p:spPr>
        <p:txBody>
          <a:bodyPr wrap="none" rtlCol="0">
            <a:noAutofit/>
          </a:bodyPr>
          <a:lstStyle/>
          <a:p>
            <a:pPr algn="ctr"/>
            <a:endParaRPr lang="en-GB" dirty="0"/>
          </a:p>
          <a:p>
            <a:pPr algn="ctr"/>
            <a:endParaRPr lang="en-GB" dirty="0"/>
          </a:p>
          <a:p>
            <a:pPr algn="ctr"/>
            <a:r>
              <a:rPr lang="en-GB" sz="1600" dirty="0"/>
              <a:t>icaew.com</a:t>
            </a:r>
          </a:p>
        </p:txBody>
      </p:sp>
      <p:pic>
        <p:nvPicPr>
          <p:cNvPr id="8" name="Picture 7" descr="Shape&#10;&#10;Description automatically generated with low confidence">
            <a:extLst>
              <a:ext uri="{FF2B5EF4-FFF2-40B4-BE49-F238E27FC236}">
                <a16:creationId xmlns:a16="http://schemas.microsoft.com/office/drawing/2014/main" id="{F362C627-A986-407D-9E09-10BCD12B313A}"/>
              </a:ext>
            </a:extLst>
          </p:cNvPr>
          <p:cNvPicPr>
            <a:picLocks noChangeAspect="1"/>
          </p:cNvPicPr>
          <p:nvPr userDrawn="1"/>
        </p:nvPicPr>
        <p:blipFill>
          <a:blip r:embed="rId2"/>
          <a:stretch>
            <a:fillRect/>
          </a:stretch>
        </p:blipFill>
        <p:spPr>
          <a:xfrm>
            <a:off x="5140800" y="1771200"/>
            <a:ext cx="1911496" cy="3142800"/>
          </a:xfrm>
          <a:prstGeom prst="rect">
            <a:avLst/>
          </a:prstGeom>
        </p:spPr>
      </p:pic>
      <p:sp>
        <p:nvSpPr>
          <p:cNvPr id="3" name="Text Placeholder 2">
            <a:extLst>
              <a:ext uri="{FF2B5EF4-FFF2-40B4-BE49-F238E27FC236}">
                <a16:creationId xmlns:a16="http://schemas.microsoft.com/office/drawing/2014/main" id="{E6DBEC37-84D1-41CE-B632-5A5C1045B5C9}"/>
              </a:ext>
            </a:extLst>
          </p:cNvPr>
          <p:cNvSpPr>
            <a:spLocks noGrp="1"/>
          </p:cNvSpPr>
          <p:nvPr>
            <p:ph type="body" sz="quarter" idx="10" hasCustomPrompt="1"/>
          </p:nvPr>
        </p:nvSpPr>
        <p:spPr>
          <a:xfrm>
            <a:off x="11563200" y="6490800"/>
            <a:ext cx="587441" cy="363600"/>
          </a:xfrm>
          <a:ln>
            <a:noFill/>
          </a:ln>
        </p:spPr>
        <p:txBody>
          <a:bodyPr lIns="0">
            <a:normAutofit/>
          </a:bodyPr>
          <a:lstStyle>
            <a:lvl1pPr marL="0" indent="0">
              <a:lnSpc>
                <a:spcPct val="100000"/>
              </a:lnSpc>
              <a:spcBef>
                <a:spcPts val="0"/>
              </a:spcBef>
              <a:buFontTx/>
              <a:buNone/>
              <a:defRPr sz="1000">
                <a:solidFill>
                  <a:srgbClr val="5E5E5E"/>
                </a:solidFill>
              </a:defRPr>
            </a:lvl1pPr>
          </a:lstStyle>
          <a:p>
            <a:pPr lvl="0"/>
            <a:r>
              <a:rPr lang="en-GB" dirty="0"/>
              <a:t>[ENTER YEAR]</a:t>
            </a:r>
          </a:p>
        </p:txBody>
      </p:sp>
      <p:sp>
        <p:nvSpPr>
          <p:cNvPr id="5" name="TextBox 4">
            <a:extLst>
              <a:ext uri="{FF2B5EF4-FFF2-40B4-BE49-F238E27FC236}">
                <a16:creationId xmlns:a16="http://schemas.microsoft.com/office/drawing/2014/main" id="{68890B3D-FCBE-4F49-B162-8BF81D448594}"/>
              </a:ext>
            </a:extLst>
          </p:cNvPr>
          <p:cNvSpPr txBox="1"/>
          <p:nvPr userDrawn="1"/>
        </p:nvSpPr>
        <p:spPr>
          <a:xfrm>
            <a:off x="10301100" y="6489040"/>
            <a:ext cx="1224000" cy="363600"/>
          </a:xfrm>
          <a:prstGeom prst="rect">
            <a:avLst/>
          </a:prstGeom>
          <a:ln>
            <a:noFill/>
          </a:ln>
        </p:spPr>
        <p:txBody>
          <a:bodyPr wrap="square" rIns="0" rtlCol="0">
            <a:normAutofit/>
          </a:bodyPr>
          <a:lstStyle/>
          <a:p>
            <a:pPr algn="r"/>
            <a:r>
              <a:rPr lang="en-GB" sz="1000" dirty="0">
                <a:solidFill>
                  <a:srgbClr val="5E5E5E"/>
                </a:solidFill>
                <a:latin typeface="Arial" panose="020B0604020202020204" pitchFamily="34" charset="0"/>
                <a:cs typeface="Arial" panose="020B0604020202020204" pitchFamily="34" charset="0"/>
                <a:sym typeface="Symbol" panose="05050102010706020507" pitchFamily="18" charset="2"/>
              </a:rPr>
              <a:t> ICAEW  </a:t>
            </a:r>
            <a:endParaRPr lang="en-GB" sz="1000" dirty="0">
              <a:solidFill>
                <a:srgbClr val="5E5E5E"/>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97103861"/>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Break_HMRC Green">
    <p:bg>
      <p:bgPr>
        <a:solidFill>
          <a:schemeClr val="tx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sz="2400">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0E4F1410-FC99-4619-81AC-27B8BCD5D096}" type="slidenum">
              <a:rPr lang="en-US"/>
              <a:pPr>
                <a:defRPr/>
              </a:pPr>
              <a:t>‹#›</a:t>
            </a:fld>
            <a:endParaRPr lang="en-US"/>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274111017"/>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6.xml><?xml version="1.0" encoding="utf-8"?>
<p:sldLayout xmlns:a="http://schemas.openxmlformats.org/drawingml/2006/main" xmlns:r="http://schemas.openxmlformats.org/officeDocument/2006/relationships" xmlns:p="http://schemas.openxmlformats.org/presentationml/2006/main" type="title" preserve="1">
  <p:cSld name="Break_Pantone 668">
    <p:bg>
      <p:bgPr>
        <a:solidFill>
          <a:schemeClr val="accent3"/>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20D84BFA-D7F4-4200-ADAC-6B1A2058767E}" type="slidenum">
              <a:rPr lang="en-US"/>
              <a:pPr>
                <a:defRPr/>
              </a:pPr>
              <a:t>‹#›</a:t>
            </a:fld>
            <a:endParaRPr lang="en-US"/>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752294293"/>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7.xml><?xml version="1.0" encoding="utf-8"?>
<p:sldLayout xmlns:a="http://schemas.openxmlformats.org/drawingml/2006/main" xmlns:r="http://schemas.openxmlformats.org/officeDocument/2006/relationships" xmlns:p="http://schemas.openxmlformats.org/presentationml/2006/main" type="title" preserve="1">
  <p:cSld name="Break_Pantone 1807">
    <p:bg>
      <p:bgPr>
        <a:solidFill>
          <a:schemeClr val="accent1"/>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9A703C34-9DC1-4D87-B0F1-3016CEA2B2C9}" type="slidenum">
              <a:rPr lang="en-US"/>
              <a:pPr>
                <a:defRPr/>
              </a:pPr>
              <a:t>‹#›</a:t>
            </a:fld>
            <a:endParaRPr lang="en-US"/>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267572820"/>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8.xml><?xml version="1.0" encoding="utf-8"?>
<p:sldLayout xmlns:a="http://schemas.openxmlformats.org/drawingml/2006/main" xmlns:r="http://schemas.openxmlformats.org/officeDocument/2006/relationships" xmlns:p="http://schemas.openxmlformats.org/presentationml/2006/main" type="title" preserve="1">
  <p:cSld name="Break_Pantone 371">
    <p:bg>
      <p:bgPr>
        <a:solidFill>
          <a:schemeClr val="bg2"/>
        </a:solidFill>
        <a:effectLst/>
      </p:bgPr>
    </p:bg>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chemeClr val="bg1"/>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a:defRPr>
                <a:solidFill>
                  <a:schemeClr val="bg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p:txBody>
          <a:bodyPr/>
          <a:lstStyle>
            <a:lvl1pPr algn="r" eaLnBrk="1" hangingPunct="1">
              <a:defRPr sz="900" smtClean="0">
                <a:solidFill>
                  <a:schemeClr val="bg1"/>
                </a:solidFill>
              </a:defRPr>
            </a:lvl1pPr>
          </a:lstStyle>
          <a:p>
            <a:pPr>
              <a:defRPr/>
            </a:pPr>
            <a:fld id="{FB7DE0F2-F6A0-4571-A5B1-7E7F81412C9B}" type="slidenum">
              <a:rPr lang="en-US"/>
              <a:pPr>
                <a:defRPr/>
              </a:pPr>
              <a:t>‹#›</a:t>
            </a:fld>
            <a:endParaRPr lang="en-US"/>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35425824"/>
      </p:ext>
    </p:extLst>
  </p:cSld>
  <p:clrMapOvr>
    <a:overrideClrMapping bg1="lt1" tx1="dk1" bg2="lt2" tx2="dk2" accent1="accent1" accent2="accent2" accent3="accent3" accent4="accent4" accent5="accent5" accent6="accent6" hlink="hlink" folHlink="folHlink"/>
  </p:clrMapOvr>
  <p:transition>
    <p:fade/>
  </p:transition>
</p:sldLayout>
</file>

<file path=ppt/slideLayouts/slideLayout29.xml><?xml version="1.0" encoding="utf-8"?>
<p:sldLayout xmlns:a="http://schemas.openxmlformats.org/drawingml/2006/main" xmlns:r="http://schemas.openxmlformats.org/officeDocument/2006/relationships" xmlns:p="http://schemas.openxmlformats.org/presentationml/2006/main" type="title" preserve="1">
  <p:cSld name="Title Slide_No logo">
    <p:spTree>
      <p:nvGrpSpPr>
        <p:cNvPr id="1" name=""/>
        <p:cNvGrpSpPr/>
        <p:nvPr/>
      </p:nvGrpSpPr>
      <p:grpSpPr>
        <a:xfrm>
          <a:off x="0" y="0"/>
          <a:ext cx="0" cy="0"/>
          <a:chOff x="0" y="0"/>
          <a:chExt cx="0" cy="0"/>
        </a:xfrm>
      </p:grpSpPr>
      <p:sp>
        <p:nvSpPr>
          <p:cNvPr id="4099" name="Rectangle 3"/>
          <p:cNvSpPr>
            <a:spLocks noGrp="1" noChangeArrowheads="1"/>
          </p:cNvSpPr>
          <p:nvPr>
            <p:ph type="ctrTitle"/>
          </p:nvPr>
        </p:nvSpPr>
        <p:spPr>
          <a:xfrm>
            <a:off x="624418" y="1988841"/>
            <a:ext cx="10943167" cy="1152823"/>
          </a:xfrm>
        </p:spPr>
        <p:txBody>
          <a:bodyPr anchor="b"/>
          <a:lstStyle>
            <a:lvl1pPr>
              <a:lnSpc>
                <a:spcPts val="3600"/>
              </a:lnSpc>
              <a:defRPr sz="3600">
                <a:solidFill>
                  <a:srgbClr val="008D8E"/>
                </a:solidFill>
              </a:defRPr>
            </a:lvl1pPr>
          </a:lstStyle>
          <a:p>
            <a:pPr lvl="0"/>
            <a:r>
              <a:rPr lang="en-GB" noProof="0"/>
              <a:t>Click to edit Master title style</a:t>
            </a:r>
            <a:endParaRPr lang="en-US" noProof="0"/>
          </a:p>
        </p:txBody>
      </p:sp>
      <p:sp>
        <p:nvSpPr>
          <p:cNvPr id="4100" name="Rectangle 4"/>
          <p:cNvSpPr>
            <a:spLocks noGrp="1" noChangeArrowheads="1"/>
          </p:cNvSpPr>
          <p:nvPr>
            <p:ph type="subTitle" idx="1"/>
          </p:nvPr>
        </p:nvSpPr>
        <p:spPr>
          <a:xfrm>
            <a:off x="624418" y="3429000"/>
            <a:ext cx="10943167" cy="1139110"/>
          </a:xfrm>
        </p:spPr>
        <p:txBody>
          <a:bodyPr/>
          <a:lstStyle>
            <a:lvl1pPr marL="0" indent="0">
              <a:buNone/>
              <a:defRPr>
                <a:solidFill>
                  <a:schemeClr val="tx1"/>
                </a:solidFill>
              </a:defRPr>
            </a:lvl1pPr>
          </a:lstStyle>
          <a:p>
            <a:pPr lvl="0"/>
            <a:r>
              <a:rPr lang="en-GB" noProof="0"/>
              <a:t>Click to edit Master subtitle style</a:t>
            </a:r>
            <a:endParaRPr lang="en-US" noProof="0"/>
          </a:p>
        </p:txBody>
      </p:sp>
      <p:sp>
        <p:nvSpPr>
          <p:cNvPr id="4" name="Rectangle 4"/>
          <p:cNvSpPr>
            <a:spLocks noGrp="1" noChangeArrowheads="1"/>
          </p:cNvSpPr>
          <p:nvPr>
            <p:ph type="sldNum" sz="quarter" idx="10"/>
          </p:nvPr>
        </p:nvSpPr>
        <p:spPr>
          <a:ln/>
        </p:spPr>
        <p:txBody>
          <a:bodyPr/>
          <a:lstStyle>
            <a:lvl1pPr>
              <a:defRPr/>
            </a:lvl1pPr>
          </a:lstStyle>
          <a:p>
            <a:pPr>
              <a:defRPr/>
            </a:pPr>
            <a:fld id="{66006EB2-E525-4B67-B5B1-EBBB5F8ECB1B}" type="slidenum">
              <a:rPr lang="en-US"/>
              <a:pPr>
                <a:defRPr/>
              </a:pPr>
              <a:t>‹#›</a:t>
            </a:fld>
            <a:endParaRPr lang="en-US"/>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798594042"/>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title" preserve="1">
  <p:cSld name="Title Slide 3">
    <p:bg>
      <p:bgPr>
        <a:solidFill>
          <a:srgbClr val="F1C09D"/>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dirty="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Title and Content_No logo">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GB"/>
              <a:t>Click to edit Master title style</a:t>
            </a:r>
            <a:endParaRPr lang="en-US"/>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Rectangle 4"/>
          <p:cNvSpPr>
            <a:spLocks noGrp="1" noChangeArrowheads="1"/>
          </p:cNvSpPr>
          <p:nvPr>
            <p:ph type="sldNum" sz="quarter" idx="10"/>
          </p:nvPr>
        </p:nvSpPr>
        <p:spPr>
          <a:ln/>
        </p:spPr>
        <p:txBody>
          <a:bodyPr/>
          <a:lstStyle>
            <a:lvl1pPr>
              <a:defRPr/>
            </a:lvl1pPr>
          </a:lstStyle>
          <a:p>
            <a:pPr>
              <a:defRPr/>
            </a:pPr>
            <a:fld id="{2ABCD67E-0851-4B42-9A08-9200C0B16A88}" type="slidenum">
              <a:rPr lang="en-US"/>
              <a:pPr>
                <a:defRPr/>
              </a:pPr>
              <a:t>‹#›</a:t>
            </a:fld>
            <a:endParaRPr lang="en-US"/>
          </a:p>
        </p:txBody>
      </p:sp>
      <p:sp>
        <p:nvSpPr>
          <p:cNvPr id="6" name="Footer Placeholder 5"/>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2435917229"/>
      </p:ext>
    </p:extLst>
  </p:cSld>
  <p:clrMapOvr>
    <a:masterClrMapping/>
  </p:clrMapOvr>
  <p:transition>
    <p:fade/>
  </p:transition>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Two Content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15" name="Content Placeholder 14"/>
          <p:cNvSpPr>
            <a:spLocks noGrp="1"/>
          </p:cNvSpPr>
          <p:nvPr>
            <p:ph sz="quarter" idx="11"/>
          </p:nvPr>
        </p:nvSpPr>
        <p:spPr>
          <a:xfrm>
            <a:off x="608807" y="1622724"/>
            <a:ext cx="5278967"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17" name="Content Placeholder 16"/>
          <p:cNvSpPr>
            <a:spLocks noGrp="1"/>
          </p:cNvSpPr>
          <p:nvPr>
            <p:ph sz="quarter" idx="12"/>
          </p:nvPr>
        </p:nvSpPr>
        <p:spPr>
          <a:xfrm>
            <a:off x="6383867" y="1622724"/>
            <a:ext cx="5207000" cy="38877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Rectangle 4"/>
          <p:cNvSpPr>
            <a:spLocks noGrp="1" noChangeArrowheads="1"/>
          </p:cNvSpPr>
          <p:nvPr>
            <p:ph type="sldNum" sz="quarter" idx="13"/>
          </p:nvPr>
        </p:nvSpPr>
        <p:spPr>
          <a:ln/>
        </p:spPr>
        <p:txBody>
          <a:bodyPr/>
          <a:lstStyle>
            <a:lvl1pPr>
              <a:defRPr/>
            </a:lvl1pPr>
          </a:lstStyle>
          <a:p>
            <a:pPr>
              <a:defRPr/>
            </a:pPr>
            <a:fld id="{F2E35BB7-8EEE-4652-9382-90B03E24A098}" type="slidenum">
              <a:rPr lang="en-US"/>
              <a:pPr>
                <a:defRPr/>
              </a:pPr>
              <a:t>‹#›</a:t>
            </a:fld>
            <a:endParaRPr lang="en-US"/>
          </a:p>
        </p:txBody>
      </p:sp>
      <p:sp>
        <p:nvSpPr>
          <p:cNvPr id="4" name="Footer Placeholder 3"/>
          <p:cNvSpPr>
            <a:spLocks noGrp="1"/>
          </p:cNvSpPr>
          <p:nvPr>
            <p:ph type="ftr" sz="quarter" idx="14"/>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099438169"/>
      </p:ext>
    </p:extLst>
  </p:cSld>
  <p:clrMapOvr>
    <a:masterClrMapping/>
  </p:clrMapOvr>
  <p:transition>
    <p:fade/>
  </p:transition>
</p:sldLayout>
</file>

<file path=ppt/slideLayouts/slideLayout32.xml><?xml version="1.0" encoding="utf-8"?>
<p:sldLayout xmlns:a="http://schemas.openxmlformats.org/drawingml/2006/main" xmlns:r="http://schemas.openxmlformats.org/officeDocument/2006/relationships" xmlns:p="http://schemas.openxmlformats.org/presentationml/2006/main" type="titleOnly" preserve="1">
  <p:cSld name="Title Only_No log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a:p>
        </p:txBody>
      </p:sp>
      <p:sp>
        <p:nvSpPr>
          <p:cNvPr id="3" name="Rectangle 4"/>
          <p:cNvSpPr>
            <a:spLocks noGrp="1" noChangeArrowheads="1"/>
          </p:cNvSpPr>
          <p:nvPr>
            <p:ph type="sldNum" sz="quarter" idx="10"/>
          </p:nvPr>
        </p:nvSpPr>
        <p:spPr>
          <a:ln/>
        </p:spPr>
        <p:txBody>
          <a:bodyPr/>
          <a:lstStyle>
            <a:lvl1pPr>
              <a:defRPr/>
            </a:lvl1pPr>
          </a:lstStyle>
          <a:p>
            <a:pPr>
              <a:defRPr/>
            </a:pPr>
            <a:fld id="{A5C5EF24-FC46-4845-97A8-78256FC6984A}" type="slidenum">
              <a:rPr lang="en-US"/>
              <a:pPr>
                <a:defRPr/>
              </a:pPr>
              <a:t>‹#›</a:t>
            </a:fld>
            <a:endParaRPr lang="en-US"/>
          </a:p>
        </p:txBody>
      </p:sp>
      <p:sp>
        <p:nvSpPr>
          <p:cNvPr id="4" name="Footer Placeholder 3"/>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1768812436"/>
      </p:ext>
    </p:extLst>
  </p:cSld>
  <p:clrMapOvr>
    <a:masterClrMapping/>
  </p:clrMapOvr>
  <p:transition>
    <p:fade/>
  </p:transition>
</p:sldLayout>
</file>

<file path=ppt/slideLayouts/slideLayout33.xml><?xml version="1.0" encoding="utf-8"?>
<p:sldLayout xmlns:a="http://schemas.openxmlformats.org/drawingml/2006/main" xmlns:r="http://schemas.openxmlformats.org/officeDocument/2006/relationships" xmlns:p="http://schemas.openxmlformats.org/presentationml/2006/main" type="blank" preserve="1">
  <p:cSld name="Blank_No logo">
    <p:spTree>
      <p:nvGrpSpPr>
        <p:cNvPr id="1" name=""/>
        <p:cNvGrpSpPr/>
        <p:nvPr/>
      </p:nvGrpSpPr>
      <p:grpSpPr>
        <a:xfrm>
          <a:off x="0" y="0"/>
          <a:ext cx="0" cy="0"/>
          <a:chOff x="0" y="0"/>
          <a:chExt cx="0" cy="0"/>
        </a:xfrm>
      </p:grpSpPr>
      <p:sp>
        <p:nvSpPr>
          <p:cNvPr id="2" name="Rectangle 4"/>
          <p:cNvSpPr>
            <a:spLocks noGrp="1" noChangeArrowheads="1"/>
          </p:cNvSpPr>
          <p:nvPr>
            <p:ph type="sldNum" sz="quarter" idx="10"/>
          </p:nvPr>
        </p:nvSpPr>
        <p:spPr>
          <a:ln/>
        </p:spPr>
        <p:txBody>
          <a:bodyPr/>
          <a:lstStyle>
            <a:lvl1pPr>
              <a:defRPr/>
            </a:lvl1pPr>
          </a:lstStyle>
          <a:p>
            <a:pPr>
              <a:defRPr/>
            </a:pPr>
            <a:fld id="{2576849B-7E0F-4AEC-8F5E-67013DB3818A}" type="slidenum">
              <a:rPr lang="en-US"/>
              <a:pPr>
                <a:defRPr/>
              </a:pPr>
              <a:t>‹#›</a:t>
            </a:fld>
            <a:endParaRPr lang="en-US"/>
          </a:p>
        </p:txBody>
      </p:sp>
      <p:sp>
        <p:nvSpPr>
          <p:cNvPr id="3" name="Footer Placeholder 2"/>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3614727301"/>
      </p:ext>
    </p:extLst>
  </p:cSld>
  <p:clrMapOvr>
    <a:masterClrMapping/>
  </p:clrMapOvr>
  <p:transition>
    <p:fade/>
  </p:transition>
</p:sldLayout>
</file>

<file path=ppt/slideLayouts/slideLayout34.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476250"/>
            <a:ext cx="10972800" cy="831850"/>
          </a:xfrm>
        </p:spPr>
        <p:txBody>
          <a:bodyPr/>
          <a:lstStyle/>
          <a:p>
            <a:r>
              <a:rPr lang="en-US"/>
              <a:t>Click to edit Master title style</a:t>
            </a:r>
          </a:p>
        </p:txBody>
      </p:sp>
      <p:sp>
        <p:nvSpPr>
          <p:cNvPr id="5" name="Rectangle 3"/>
          <p:cNvSpPr>
            <a:spLocks noGrp="1" noChangeArrowheads="1"/>
          </p:cNvSpPr>
          <p:nvPr>
            <p:ph idx="1"/>
          </p:nvPr>
        </p:nvSpPr>
        <p:spPr bwMode="auto">
          <a:xfrm>
            <a:off x="610263" y="1628776"/>
            <a:ext cx="10972800" cy="3946525"/>
          </a:xfrm>
          <a:prstGeom prst="rect">
            <a:avLst/>
          </a:prstGeom>
          <a:noFill/>
          <a:ln>
            <a:noFill/>
          </a:ln>
          <a:effectLst/>
        </p:spPr>
        <p:txBody>
          <a:bodyPr/>
          <a:lstStyle>
            <a:lvl1pPr marL="270000" indent="-270000">
              <a:buClr>
                <a:schemeClr val="tx2"/>
              </a:buClr>
              <a:buFont typeface="Arial" panose="020B0604020202020204" pitchFamily="34" charset="0"/>
              <a:buChar char="•"/>
              <a:defRPr sz="2400">
                <a:solidFill>
                  <a:schemeClr val="tx1"/>
                </a:solidFill>
              </a:defRPr>
            </a:lvl1pPr>
            <a:lvl2pPr marL="540000" indent="-270000">
              <a:buFont typeface="Arial" panose="020B0604020202020204" pitchFamily="34" charset="0"/>
              <a:buChar char="•"/>
              <a:defRPr sz="2000">
                <a:solidFill>
                  <a:schemeClr val="tx1"/>
                </a:solidFill>
              </a:defRPr>
            </a:lvl2pPr>
            <a:lvl3pPr marL="810000" indent="-270000">
              <a:lnSpc>
                <a:spcPts val="2200"/>
              </a:lnSpc>
              <a:buFont typeface="Arial" panose="020B0604020202020204" pitchFamily="34" charset="0"/>
              <a:buChar char="•"/>
              <a:defRPr sz="1800">
                <a:solidFill>
                  <a:schemeClr val="tx1"/>
                </a:solidFill>
              </a:defRPr>
            </a:lvl3pPr>
            <a:lvl4pPr marL="1080000" indent="-270000">
              <a:lnSpc>
                <a:spcPts val="2200"/>
              </a:lnSpc>
              <a:buFont typeface="Arial" panose="020B0604020202020204" pitchFamily="34" charset="0"/>
              <a:buChar char="•"/>
              <a:defRPr sz="1600">
                <a:solidFill>
                  <a:schemeClr val="tx1"/>
                </a:solidFill>
              </a:defRPr>
            </a:lvl4pPr>
            <a:lvl5pPr marL="1365750" indent="-285750">
              <a:lnSpc>
                <a:spcPts val="2200"/>
              </a:lnSpc>
              <a:buClr>
                <a:schemeClr val="tx2"/>
              </a:buClr>
              <a:buFont typeface="Arial" panose="020B0604020202020204" pitchFamily="34" charset="0"/>
              <a:buChar char="•"/>
              <a:defRPr sz="1400">
                <a:solidFill>
                  <a:schemeClr val="tx1"/>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sldNum" sz="quarter" idx="10"/>
          </p:nvPr>
        </p:nvSpPr>
        <p:spPr>
          <a:ln/>
        </p:spPr>
        <p:txBody>
          <a:bodyPr/>
          <a:lstStyle>
            <a:lvl1pPr>
              <a:defRPr/>
            </a:lvl1pPr>
          </a:lstStyle>
          <a:p>
            <a:pPr>
              <a:defRPr/>
            </a:pPr>
            <a:fld id="{33932FC1-F83D-4223-BCC6-34681F250449}" type="slidenum">
              <a:rPr lang="en-US"/>
              <a:pPr>
                <a:defRPr/>
              </a:pPr>
              <a:t>‹#›</a:t>
            </a:fld>
            <a:endParaRPr lang="en-US"/>
          </a:p>
        </p:txBody>
      </p:sp>
      <p:pic>
        <p:nvPicPr>
          <p:cNvPr id="7" name="Picture 106" descr="57% HMRCppt logo"/>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599022" y="5764215"/>
            <a:ext cx="1030224" cy="633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Footer Placeholder 5"/>
          <p:cNvSpPr>
            <a:spLocks noGrp="1"/>
          </p:cNvSpPr>
          <p:nvPr>
            <p:ph type="ftr" sz="quarter" idx="11"/>
          </p:nvPr>
        </p:nvSpPr>
        <p:spPr>
          <a:xfrm>
            <a:off x="2201333" y="6223000"/>
            <a:ext cx="8974667" cy="203200"/>
          </a:xfrm>
        </p:spPr>
        <p:txBody>
          <a:bodyPr/>
          <a:lstStyle>
            <a:lvl1pPr algn="r">
              <a:defRPr sz="900">
                <a:latin typeface="Arial" panose="020B0604020202020204" pitchFamily="34" charset="0"/>
              </a:defRPr>
            </a:lvl1pPr>
          </a:lstStyle>
          <a:p>
            <a:r>
              <a:rPr lang="en-GB"/>
              <a:t>|  Security Marking  |   Presentation Title  |</a:t>
            </a:r>
          </a:p>
        </p:txBody>
      </p:sp>
    </p:spTree>
    <p:extLst>
      <p:ext uri="{BB962C8B-B14F-4D97-AF65-F5344CB8AC3E}">
        <p14:creationId xmlns:p14="http://schemas.microsoft.com/office/powerpoint/2010/main" val="915884680"/>
      </p:ext>
    </p:extLst>
  </p:cSld>
  <p:clrMapOvr>
    <a:masterClrMapping/>
  </p:clrMapOvr>
  <p:transition>
    <p:fade/>
  </p:transition>
</p:sldLayout>
</file>

<file path=ppt/slideLayouts/slideLayout3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7271F-F28C-48A0-8EDA-3E442AA7929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B5724A1E-707E-45E5-8672-008592DF7FA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EED80A78-6CC9-48E8-AA98-802772AB490A}"/>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5" name="Footer Placeholder 4">
            <a:extLst>
              <a:ext uri="{FF2B5EF4-FFF2-40B4-BE49-F238E27FC236}">
                <a16:creationId xmlns:a16="http://schemas.microsoft.com/office/drawing/2014/main" id="{0E6CFBBE-3947-4B0D-8F61-8B9063C3706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E08922C-A329-49EB-8E8A-3CACD667CCB4}"/>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3258706959"/>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B231A-BDCA-4728-B152-9F1DC97D187F}"/>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B84BF17-5462-44C1-9642-948E7434029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40FB0D6-849A-48F3-A458-B66B185EB002}"/>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5" name="Footer Placeholder 4">
            <a:extLst>
              <a:ext uri="{FF2B5EF4-FFF2-40B4-BE49-F238E27FC236}">
                <a16:creationId xmlns:a16="http://schemas.microsoft.com/office/drawing/2014/main" id="{E23ED36E-A29D-4953-8738-930B2C6BA6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6B84C0-17E8-48E3-A5FE-E7EC9598A8CC}"/>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236266807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CAF1BD-0C42-4DB3-B4BD-0115448FC6B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D36F4D14-811A-44DA-8526-AD28AD1AADD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E0D8B6-009F-4155-A35B-1DDB1EC59BE0}"/>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5" name="Footer Placeholder 4">
            <a:extLst>
              <a:ext uri="{FF2B5EF4-FFF2-40B4-BE49-F238E27FC236}">
                <a16:creationId xmlns:a16="http://schemas.microsoft.com/office/drawing/2014/main" id="{DE209358-1773-4A95-9759-6764E5CA5B8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68306BC0-71C9-4A83-A306-16982D5AA5AE}"/>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1315527635"/>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526217-CE37-4301-AE9B-B9C8261706A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EF1230F8-3328-4732-A099-4E589BFD5AA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EC863CB5-603A-4914-9BCE-94A1F2A398A4}"/>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12ACBC76-A213-4EBE-B4A7-121221B13174}"/>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6" name="Footer Placeholder 5">
            <a:extLst>
              <a:ext uri="{FF2B5EF4-FFF2-40B4-BE49-F238E27FC236}">
                <a16:creationId xmlns:a16="http://schemas.microsoft.com/office/drawing/2014/main" id="{1A36D292-1344-40B4-AE6D-948CB7A15F9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86CAABB-0ED5-487C-A766-163D1D3E863D}"/>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248058477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2FD689-626B-4B6D-B0A0-80F920D3BDA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E686451-B7AD-49EE-B678-BC69B6C33FB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2589F57-A601-4C89-AABE-95DD6A5E56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D5E9621-3413-4E61-9F21-78AA3029F605}"/>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0FDC245-3CCE-4628-8062-6F45E93B9E9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93AF739-16F7-4346-8AC5-72D05DC141D9}"/>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8" name="Footer Placeholder 7">
            <a:extLst>
              <a:ext uri="{FF2B5EF4-FFF2-40B4-BE49-F238E27FC236}">
                <a16:creationId xmlns:a16="http://schemas.microsoft.com/office/drawing/2014/main" id="{DC10CB0A-4178-4827-A115-C37BACE0AF1D}"/>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A105A38B-3B9D-4DA8-98BE-562779A547E4}"/>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36792346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itle" preserve="1">
  <p:cSld name="Title Slide 4">
    <p:bg>
      <p:bgPr>
        <a:solidFill>
          <a:srgbClr val="DDC7D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2AA04C-37F9-4296-8EB6-867209F0516D}"/>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057727A-F80E-4DC0-8A1C-233204F2BD9F}"/>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4" name="Footer Placeholder 3">
            <a:extLst>
              <a:ext uri="{FF2B5EF4-FFF2-40B4-BE49-F238E27FC236}">
                <a16:creationId xmlns:a16="http://schemas.microsoft.com/office/drawing/2014/main" id="{FE93716C-795F-4191-BDAC-C95852BC4A16}"/>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702361E-78C0-48CD-879C-23A161F1013C}"/>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4101334333"/>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54204D2-AAA0-40C8-9EAD-B1256DD47E37}"/>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3" name="Footer Placeholder 2">
            <a:extLst>
              <a:ext uri="{FF2B5EF4-FFF2-40B4-BE49-F238E27FC236}">
                <a16:creationId xmlns:a16="http://schemas.microsoft.com/office/drawing/2014/main" id="{E3018F0B-B2D7-4034-9D4C-3861AB656445}"/>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F00F3981-5840-4DDC-AFE4-415A530A8C80}"/>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1736257027"/>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E8EA5F-3479-46FE-AC44-5ECD7459733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755F048-E34A-42CE-B048-D3D2C0810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2298B8D8-003C-4323-90DC-F309C291C1A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9103D1-CEC8-4427-A123-2A5691968A63}"/>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6" name="Footer Placeholder 5">
            <a:extLst>
              <a:ext uri="{FF2B5EF4-FFF2-40B4-BE49-F238E27FC236}">
                <a16:creationId xmlns:a16="http://schemas.microsoft.com/office/drawing/2014/main" id="{D0C4E03B-A348-4E40-BF14-1337F94F1C19}"/>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C2F8381-2FF6-427C-9AC5-F41D5880B120}"/>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2729782629"/>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F69093-151E-4E55-B249-21BBF957DA9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62D3450B-6946-49D9-996A-A1BB89315EB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8BF9152D-8675-425E-9844-3BE4A6D0741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F0EAF31-33A8-40A8-A189-5BB3B374FC69}"/>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6" name="Footer Placeholder 5">
            <a:extLst>
              <a:ext uri="{FF2B5EF4-FFF2-40B4-BE49-F238E27FC236}">
                <a16:creationId xmlns:a16="http://schemas.microsoft.com/office/drawing/2014/main" id="{6B671BE4-E8D1-4DB5-8649-ED90E0CBD833}"/>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141C9F5-FC5C-4E6B-95B9-9F8E28C9DBFB}"/>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2085017596"/>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C132CF-B900-48EE-8E8D-AD235EB0CDD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CE950E0-CEAD-48F2-B681-FF16C3B6872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6ADFCDD-1FB9-402F-9B09-2C2647536FD9}"/>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5" name="Footer Placeholder 4">
            <a:extLst>
              <a:ext uri="{FF2B5EF4-FFF2-40B4-BE49-F238E27FC236}">
                <a16:creationId xmlns:a16="http://schemas.microsoft.com/office/drawing/2014/main" id="{AEB67D92-50AA-4853-8C10-64740D3C354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E103BCF-A071-4A46-8B6C-A86A6BD995DA}"/>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1497706806"/>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55F32D4-3470-448F-A9DF-227A7DD3A23D}"/>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28C4476-F2F1-4353-ADCD-F8EFCFEC9D1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1CAC60D4-3627-41F9-BE02-D663DDADC509}"/>
              </a:ext>
            </a:extLst>
          </p:cNvPr>
          <p:cNvSpPr>
            <a:spLocks noGrp="1"/>
          </p:cNvSpPr>
          <p:nvPr>
            <p:ph type="dt" sz="half" idx="10"/>
          </p:nvPr>
        </p:nvSpPr>
        <p:spPr/>
        <p:txBody>
          <a:bodyPr/>
          <a:lstStyle/>
          <a:p>
            <a:fld id="{97211EA5-C5CB-4412-AD8F-13AD1596A985}" type="datetimeFigureOut">
              <a:rPr lang="en-GB" smtClean="0"/>
              <a:t>20/09/2022</a:t>
            </a:fld>
            <a:endParaRPr lang="en-GB"/>
          </a:p>
        </p:txBody>
      </p:sp>
      <p:sp>
        <p:nvSpPr>
          <p:cNvPr id="5" name="Footer Placeholder 4">
            <a:extLst>
              <a:ext uri="{FF2B5EF4-FFF2-40B4-BE49-F238E27FC236}">
                <a16:creationId xmlns:a16="http://schemas.microsoft.com/office/drawing/2014/main" id="{B777A007-544E-4B7B-A00B-9C4A582F4FC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B8A277D-5A0B-44F1-91DA-196BB9AC54AC}"/>
              </a:ext>
            </a:extLst>
          </p:cNvPr>
          <p:cNvSpPr>
            <a:spLocks noGrp="1"/>
          </p:cNvSpPr>
          <p:nvPr>
            <p:ph type="sldNum" sz="quarter" idx="12"/>
          </p:nvPr>
        </p:nvSpPr>
        <p:spPr/>
        <p:txBody>
          <a:bodyPr/>
          <a:lstStyle/>
          <a:p>
            <a:fld id="{FD341EB1-328D-4BC7-9D6C-3A7C37A6012F}" type="slidenum">
              <a:rPr lang="en-GB" smtClean="0"/>
              <a:t>‹#›</a:t>
            </a:fld>
            <a:endParaRPr lang="en-GB"/>
          </a:p>
        </p:txBody>
      </p:sp>
    </p:spTree>
    <p:extLst>
      <p:ext uri="{BB962C8B-B14F-4D97-AF65-F5344CB8AC3E}">
        <p14:creationId xmlns:p14="http://schemas.microsoft.com/office/powerpoint/2010/main" val="32663323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itle" preserve="1">
  <p:cSld name="Title Slide 5">
    <p:bg>
      <p:bgPr>
        <a:solidFill>
          <a:srgbClr val="B1CFD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 preserve="1">
  <p:cSld name="Title Slide 6">
    <p:bg>
      <p:bgPr>
        <a:solidFill>
          <a:srgbClr val="A7C8C4"/>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title" preserve="1">
  <p:cSld name="Title Slide 7">
    <p:bg>
      <p:bgPr>
        <a:solidFill>
          <a:srgbClr val="C6CA9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9" name="Picture 8"/>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title" preserve="1">
  <p:cSld name="Title Slide 8">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a:prstGeom prst="rect">
            <a:avLst/>
          </a:prstGeom>
        </p:spPr>
        <p:txBody>
          <a:bodyPr anchor="b">
            <a:normAutofit/>
          </a:bodyPr>
          <a:lstStyle>
            <a:lvl1pPr algn="l">
              <a:defRPr sz="5400" b="1" i="1">
                <a:latin typeface="Arial" panose="020B0604020202020204" pitchFamily="34" charset="0"/>
                <a:ea typeface="Arial" panose="020B0604020202020204" pitchFamily="34" charset="0"/>
                <a:cs typeface="Arial" panose="020B0604020202020204" pitchFamily="34" charset="0"/>
              </a:defRPr>
            </a:lvl1pPr>
          </a:lstStyle>
          <a:p>
            <a:r>
              <a:rPr lang="en-US" noProof="0"/>
              <a:t>Click to edit Master title style</a:t>
            </a:r>
            <a:endParaRPr lang="en-GB" noProof="0"/>
          </a:p>
        </p:txBody>
      </p:sp>
      <p:sp>
        <p:nvSpPr>
          <p:cNvPr id="3" name="Subtitle 2"/>
          <p:cNvSpPr>
            <a:spLocks noGrp="1"/>
          </p:cNvSpPr>
          <p:nvPr>
            <p:ph type="subTitle" idx="1" hasCustomPrompt="1"/>
          </p:nvPr>
        </p:nvSpPr>
        <p:spPr>
          <a:xfrm>
            <a:off x="1524000" y="3602038"/>
            <a:ext cx="9144000" cy="1655762"/>
          </a:xfrm>
          <a:prstGeom prst="rect">
            <a:avLst/>
          </a:prstGeom>
        </p:spPr>
        <p:txBody>
          <a:bodyPr>
            <a:normAutofit/>
          </a:bodyPr>
          <a:lstStyle>
            <a:lvl1pPr marL="0" indent="0" algn="l">
              <a:buNone/>
              <a:defRPr sz="2400" b="1" cap="all" baseline="0">
                <a:solidFill>
                  <a:schemeClr val="tx1">
                    <a:lumMod val="65000"/>
                    <a:lumOff val="35000"/>
                  </a:schemeClr>
                </a:solidFill>
                <a:latin typeface="Arial" charset="0"/>
                <a:ea typeface="Arial" charset="0"/>
                <a:cs typeface="Arial"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noProof="0"/>
              <a:t>CLICK TO EDIT MASTER SUBTITLE STYLE</a:t>
            </a:r>
          </a:p>
        </p:txBody>
      </p:sp>
      <p:pic>
        <p:nvPicPr>
          <p:cNvPr id="7" name="Picture 6"/>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10668000" y="0"/>
            <a:ext cx="1523999" cy="2037132"/>
          </a:xfrm>
          <a:prstGeom prst="rect">
            <a:avLst/>
          </a:prstGeom>
        </p:spPr>
      </p:pic>
    </p:spTree>
    <p:extLst>
      <p:ext uri="{BB962C8B-B14F-4D97-AF65-F5344CB8AC3E}">
        <p14:creationId xmlns:p14="http://schemas.microsoft.com/office/powerpoint/2010/main" val="3687540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lank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1101AD-1655-4283-86F4-926C7F756C47}"/>
              </a:ext>
            </a:extLst>
          </p:cNvPr>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4861908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32.xml"/><Relationship Id="rId3" Type="http://schemas.openxmlformats.org/officeDocument/2006/relationships/slideLayout" Target="../slideLayouts/slideLayout27.xml"/><Relationship Id="rId7" Type="http://schemas.openxmlformats.org/officeDocument/2006/relationships/slideLayout" Target="../slideLayouts/slideLayout31.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theme" Target="../theme/theme2.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2.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theme" Target="../theme/theme3.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3" name="Title Placeholder 32"/>
          <p:cNvSpPr>
            <a:spLocks noGrp="1"/>
          </p:cNvSpPr>
          <p:nvPr>
            <p:ph type="title"/>
          </p:nvPr>
        </p:nvSpPr>
        <p:spPr>
          <a:xfrm>
            <a:off x="838200" y="365125"/>
            <a:ext cx="10936800" cy="1325563"/>
          </a:xfrm>
          <a:prstGeom prst="rect">
            <a:avLst/>
          </a:prstGeom>
        </p:spPr>
        <p:txBody>
          <a:bodyPr vert="horz" lIns="91440" tIns="45720" rIns="91440" bIns="45720" rtlCol="0" anchor="ctr">
            <a:normAutofit/>
          </a:bodyPr>
          <a:lstStyle/>
          <a:p>
            <a:r>
              <a:rPr lang="en-US" noProof="0"/>
              <a:t>Click to edit Master title style</a:t>
            </a:r>
            <a:endParaRPr lang="en-GB" noProof="0"/>
          </a:p>
        </p:txBody>
      </p:sp>
      <p:sp>
        <p:nvSpPr>
          <p:cNvPr id="34" name="Text Placeholder 33"/>
          <p:cNvSpPr>
            <a:spLocks noGrp="1"/>
          </p:cNvSpPr>
          <p:nvPr>
            <p:ph type="body" idx="1"/>
          </p:nvPr>
        </p:nvSpPr>
        <p:spPr>
          <a:xfrm>
            <a:off x="838200" y="1825625"/>
            <a:ext cx="10936800" cy="4351338"/>
          </a:xfrm>
          <a:prstGeom prst="rect">
            <a:avLst/>
          </a:prstGeom>
        </p:spPr>
        <p:txBody>
          <a:bodyPr vert="horz" lIns="91440" tIns="45720" rIns="91440" bIns="45720" rtlCol="0">
            <a:normAutofit/>
          </a:bodyPr>
          <a:lstStyle/>
          <a:p>
            <a:pPr lvl="0"/>
            <a:r>
              <a:rPr lang="en-GB" noProof="0"/>
              <a:t>Click to edit Master text styles</a:t>
            </a:r>
          </a:p>
          <a:p>
            <a:pPr lvl="1"/>
            <a:r>
              <a:rPr lang="en-GB" noProof="0"/>
              <a:t>Second level</a:t>
            </a:r>
          </a:p>
          <a:p>
            <a:pPr lvl="2"/>
            <a:r>
              <a:rPr lang="en-GB" noProof="0"/>
              <a:t>Third level</a:t>
            </a:r>
          </a:p>
          <a:p>
            <a:pPr lvl="3"/>
            <a:r>
              <a:rPr lang="en-GB" noProof="0"/>
              <a:t>Fourth level</a:t>
            </a:r>
          </a:p>
        </p:txBody>
      </p:sp>
      <p:sp>
        <p:nvSpPr>
          <p:cNvPr id="2"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54EE0F39-9ECA-4FC4-AE99-E6DAA8FA17A5}"/>
              </a:ext>
            </a:extLst>
          </p:cNvPr>
          <p:cNvSpPr txBox="1"/>
          <p:nvPr userDrawn="1"/>
        </p:nvSpPr>
        <p:spPr>
          <a:xfrm>
            <a:off x="5729039" y="6595656"/>
            <a:ext cx="733923" cy="262344"/>
          </a:xfrm>
          <a:prstGeom prst="rect">
            <a:avLst/>
          </a:prstGeom>
        </p:spPr>
        <p:txBody>
          <a:bodyPr vert="horz" wrap="square" lIns="0" tIns="0" rIns="0" bIns="0" rtlCol="0" anchor="ctr" anchorCtr="1">
            <a:normAutofit/>
          </a:bodyPr>
          <a:lstStyle/>
          <a:p>
            <a:pPr algn="ctr">
              <a:spcBef>
                <a:spcPts val="0"/>
              </a:spcBef>
              <a:spcAft>
                <a:spcPts val="0"/>
              </a:spcAft>
            </a:pPr>
            <a:r>
              <a:rPr lang="en-GB" sz="1000">
                <a:solidFill>
                  <a:srgbClr val="000000"/>
                </a:solidFill>
                <a:latin typeface="Calibri" panose="020F0502020204030204" pitchFamily="34" charset="0"/>
                <a:cs typeface="Arial" panose="020B0604020202020204" pitchFamily="34" charset="0"/>
              </a:rPr>
              <a:t>OFFICIAL</a:t>
            </a:r>
            <a:endParaRPr lang="en-GB" sz="1000" dirty="0">
              <a:solidFill>
                <a:srgbClr val="000000"/>
              </a:solidFill>
              <a:latin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1602680796"/>
      </p:ext>
    </p:extLst>
  </p:cSld>
  <p:clrMap bg1="lt1" tx1="dk1" bg2="lt2" tx2="dk2" accent1="accent1" accent2="accent2" accent3="accent3" accent4="accent4" accent5="accent5" accent6="accent6" hlink="hlink" folHlink="folHlink"/>
  <p:sldLayoutIdLst>
    <p:sldLayoutId id="2147483667" r:id="rId1"/>
    <p:sldLayoutId id="2147483661" r:id="rId2"/>
    <p:sldLayoutId id="2147483663" r:id="rId3"/>
    <p:sldLayoutId id="2147483660" r:id="rId4"/>
    <p:sldLayoutId id="2147483664" r:id="rId5"/>
    <p:sldLayoutId id="2147483662" r:id="rId6"/>
    <p:sldLayoutId id="2147483665" r:id="rId7"/>
    <p:sldLayoutId id="2147483649" r:id="rId8"/>
    <p:sldLayoutId id="2147483679" r:id="rId9"/>
    <p:sldLayoutId id="2147483650" r:id="rId10"/>
    <p:sldLayoutId id="2147483652" r:id="rId11"/>
    <p:sldLayoutId id="2147483677" r:id="rId12"/>
    <p:sldLayoutId id="2147483666" r:id="rId13"/>
    <p:sldLayoutId id="2147483678" r:id="rId14"/>
    <p:sldLayoutId id="2147483668" r:id="rId15"/>
    <p:sldLayoutId id="2147483670" r:id="rId16"/>
    <p:sldLayoutId id="2147483671" r:id="rId17"/>
    <p:sldLayoutId id="2147483672" r:id="rId18"/>
    <p:sldLayoutId id="2147483673" r:id="rId19"/>
    <p:sldLayoutId id="2147483674" r:id="rId20"/>
    <p:sldLayoutId id="2147483675" r:id="rId21"/>
    <p:sldLayoutId id="2147483676" r:id="rId22"/>
    <p:sldLayoutId id="2147483680" r:id="rId23"/>
    <p:sldLayoutId id="2147483681" r:id="rId24"/>
  </p:sldLayoutIdLst>
  <p:hf sldNum="0" hdr="0" dt="0"/>
  <p:txStyles>
    <p:titleStyle>
      <a:lvl1pPr algn="l" defTabSz="914400" rtl="0" eaLnBrk="1" latinLnBrk="0" hangingPunct="1">
        <a:lnSpc>
          <a:spcPct val="90000"/>
        </a:lnSpc>
        <a:spcBef>
          <a:spcPct val="0"/>
        </a:spcBef>
        <a:buNone/>
        <a:defRPr sz="4000" b="1" i="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114000"/>
        </a:lnSpc>
        <a:spcBef>
          <a:spcPts val="1000"/>
        </a:spcBef>
        <a:buFont typeface="Arial"/>
        <a:buChar char="•"/>
        <a:defRPr sz="2400" kern="1200">
          <a:solidFill>
            <a:srgbClr val="5E5E5E"/>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114000"/>
        </a:lnSpc>
        <a:spcBef>
          <a:spcPts val="500"/>
        </a:spcBef>
        <a:buFont typeface="Arial" panose="020B0604020202020204" pitchFamily="34" charset="0"/>
        <a:buChar char="-"/>
        <a:defRPr sz="2000" kern="1200">
          <a:solidFill>
            <a:srgbClr val="5E5E5E"/>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114000"/>
        </a:lnSpc>
        <a:spcBef>
          <a:spcPts val="500"/>
        </a:spcBef>
        <a:buFont typeface="Arial" panose="020B0604020202020204" pitchFamily="34" charset="0"/>
        <a:buChar char="-"/>
        <a:defRPr sz="1800" kern="1200">
          <a:solidFill>
            <a:srgbClr val="5E5E5E"/>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114000"/>
        </a:lnSpc>
        <a:spcBef>
          <a:spcPts val="500"/>
        </a:spcBef>
        <a:buFont typeface="Arial" panose="020B0604020202020204" pitchFamily="34" charset="0"/>
        <a:buChar char="-"/>
        <a:defRPr sz="1600" kern="1200">
          <a:solidFill>
            <a:srgbClr val="5E5E5E"/>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114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594784" y="476250"/>
            <a:ext cx="10972800" cy="10805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Main heading on two line</a:t>
            </a:r>
            <a:br>
              <a:rPr lang="en-GB"/>
            </a:br>
            <a:r>
              <a:rPr lang="en-GB"/>
              <a:t>Click to edit Master title style</a:t>
            </a:r>
            <a:endParaRPr lang="en-US"/>
          </a:p>
        </p:txBody>
      </p:sp>
      <p:sp>
        <p:nvSpPr>
          <p:cNvPr id="2051" name="Rectangle 3"/>
          <p:cNvSpPr>
            <a:spLocks noGrp="1" noChangeArrowheads="1"/>
          </p:cNvSpPr>
          <p:nvPr>
            <p:ph type="body" idx="1"/>
          </p:nvPr>
        </p:nvSpPr>
        <p:spPr bwMode="auto">
          <a:xfrm>
            <a:off x="594784" y="1628776"/>
            <a:ext cx="10972800" cy="3946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3076" name="Rectangle 4"/>
          <p:cNvSpPr>
            <a:spLocks noGrp="1" noChangeArrowheads="1"/>
          </p:cNvSpPr>
          <p:nvPr>
            <p:ph type="sldNum" sz="quarter" idx="4"/>
          </p:nvPr>
        </p:nvSpPr>
        <p:spPr bwMode="auto">
          <a:xfrm>
            <a:off x="11279718" y="6269038"/>
            <a:ext cx="306916" cy="13811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1" hangingPunct="1">
              <a:defRPr sz="900">
                <a:solidFill>
                  <a:schemeClr val="tx2"/>
                </a:solidFill>
              </a:defRPr>
            </a:lvl1pPr>
          </a:lstStyle>
          <a:p>
            <a:pPr>
              <a:defRPr/>
            </a:pPr>
            <a:fld id="{388566CB-7C49-4866-A3DC-6474DCC44F35}" type="slidenum">
              <a:rPr lang="en-US"/>
              <a:pPr>
                <a:defRPr/>
              </a:pPr>
              <a:t>‹#›</a:t>
            </a:fld>
            <a:endParaRPr lang="en-US"/>
          </a:p>
        </p:txBody>
      </p:sp>
      <p:sp>
        <p:nvSpPr>
          <p:cNvPr id="2" name="Footer Placeholder 1"/>
          <p:cNvSpPr>
            <a:spLocks noGrp="1"/>
          </p:cNvSpPr>
          <p:nvPr>
            <p:ph type="ftr" sz="quarter" idx="3"/>
          </p:nvPr>
        </p:nvSpPr>
        <p:spPr>
          <a:xfrm>
            <a:off x="2446867" y="6269038"/>
            <a:ext cx="8737600" cy="144462"/>
          </a:xfrm>
          <a:prstGeom prst="rect">
            <a:avLst/>
          </a:prstGeom>
        </p:spPr>
        <p:txBody>
          <a:bodyPr vert="horz" lIns="0" tIns="0" rIns="0" bIns="0" rtlCol="0" anchor="ctr"/>
          <a:lstStyle>
            <a:lvl1pPr algn="r">
              <a:defRPr sz="900" dirty="0" smtClean="0">
                <a:solidFill>
                  <a:schemeClr val="tx1"/>
                </a:solidFill>
              </a:defRPr>
            </a:lvl1pPr>
          </a:lstStyle>
          <a:p>
            <a:pPr>
              <a:defRPr/>
            </a:pPr>
            <a:r>
              <a:rPr lang="en-GB"/>
              <a:t>OFFICIAL, OFFICIAL - SENSITIVE (delete as required)   |   Presentation title   |</a:t>
            </a:r>
            <a:endParaRPr lang="en-GB" b="1"/>
          </a:p>
        </p:txBody>
      </p:sp>
      <p:sp>
        <p:nvSpPr>
          <p:cNvPr id="3" name="MSIPCMContentMarking" descr="{&quot;HashCode&quot;:-1264847310,&quot;Placement&quot;:&quot;Footer&quot;,&quot;Top&quot;:519.343,&quot;Left&quot;:451.105438,&quot;SlideWidth&quot;:960,&quot;SlideHeight&quot;:540}">
            <a:extLst>
              <a:ext uri="{FF2B5EF4-FFF2-40B4-BE49-F238E27FC236}">
                <a16:creationId xmlns:a16="http://schemas.microsoft.com/office/drawing/2014/main" id="{24B18B73-28FE-413E-98D4-89044BC342EC}"/>
              </a:ext>
            </a:extLst>
          </p:cNvPr>
          <p:cNvSpPr txBox="1"/>
          <p:nvPr userDrawn="1"/>
        </p:nvSpPr>
        <p:spPr>
          <a:xfrm>
            <a:off x="5729039" y="6595656"/>
            <a:ext cx="733923" cy="262344"/>
          </a:xfrm>
          <a:prstGeom prst="rect">
            <a:avLst/>
          </a:prstGeom>
          <a:noFill/>
        </p:spPr>
        <p:txBody>
          <a:bodyPr vert="horz" wrap="square" lIns="0" tIns="0" rIns="0" bIns="0" rtlCol="0" anchor="ctr" anchorCtr="1">
            <a:spAutoFit/>
          </a:bodyPr>
          <a:lstStyle/>
          <a:p>
            <a:pPr algn="ctr">
              <a:spcBef>
                <a:spcPct val="0"/>
              </a:spcBef>
              <a:spcAft>
                <a:spcPct val="0"/>
              </a:spcAft>
            </a:pPr>
            <a:r>
              <a:rPr lang="en-GB" sz="1000">
                <a:solidFill>
                  <a:srgbClr val="000000"/>
                </a:solidFill>
                <a:latin typeface="Calibri" panose="020F0502020204030204" pitchFamily="34" charset="0"/>
              </a:rPr>
              <a:t>OFFICIAL</a:t>
            </a:r>
          </a:p>
        </p:txBody>
      </p:sp>
    </p:spTree>
    <p:extLst>
      <p:ext uri="{BB962C8B-B14F-4D97-AF65-F5344CB8AC3E}">
        <p14:creationId xmlns:p14="http://schemas.microsoft.com/office/powerpoint/2010/main" val="1098818550"/>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3" r:id="rId10"/>
  </p:sldLayoutIdLst>
  <p:transition>
    <p:fade/>
  </p:transition>
  <p:hf hdr="0" dt="0"/>
  <p:txStyles>
    <p:titleStyle>
      <a:lvl1pPr algn="l" rtl="0" eaLnBrk="0" fontAlgn="base" hangingPunct="0">
        <a:lnSpc>
          <a:spcPts val="4000"/>
        </a:lnSpc>
        <a:spcBef>
          <a:spcPct val="0"/>
        </a:spcBef>
        <a:spcAft>
          <a:spcPts val="800"/>
        </a:spcAft>
        <a:defRPr sz="3600">
          <a:solidFill>
            <a:schemeClr val="tx2"/>
          </a:solidFill>
          <a:latin typeface="+mj-lt"/>
          <a:ea typeface="+mj-ea"/>
          <a:cs typeface="Geneva" charset="0"/>
        </a:defRPr>
      </a:lvl1pPr>
      <a:lvl2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2pPr>
      <a:lvl3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3pPr>
      <a:lvl4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4pPr>
      <a:lvl5pPr algn="l" rtl="0" eaLnBrk="0" fontAlgn="base" hangingPunct="0">
        <a:lnSpc>
          <a:spcPts val="3200"/>
        </a:lnSpc>
        <a:spcBef>
          <a:spcPct val="0"/>
        </a:spcBef>
        <a:spcAft>
          <a:spcPct val="0"/>
        </a:spcAft>
        <a:defRPr sz="2600">
          <a:solidFill>
            <a:schemeClr val="tx2"/>
          </a:solidFill>
          <a:latin typeface="Arial" charset="0"/>
          <a:ea typeface="Geneva" charset="0"/>
          <a:cs typeface="Geneva" charset="0"/>
        </a:defRPr>
      </a:lvl5pPr>
      <a:lvl6pPr marL="4572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6pPr>
      <a:lvl7pPr marL="9144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7pPr>
      <a:lvl8pPr marL="13716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8pPr>
      <a:lvl9pPr marL="1828800" algn="l" rtl="0" eaLnBrk="1" fontAlgn="base" hangingPunct="1">
        <a:lnSpc>
          <a:spcPts val="2700"/>
        </a:lnSpc>
        <a:spcBef>
          <a:spcPct val="0"/>
        </a:spcBef>
        <a:spcAft>
          <a:spcPct val="0"/>
        </a:spcAft>
        <a:defRPr sz="2600">
          <a:solidFill>
            <a:schemeClr val="tx2"/>
          </a:solidFill>
          <a:latin typeface="Arial" charset="0"/>
          <a:ea typeface="Geneva" charset="0"/>
          <a:cs typeface="Arial" charset="0"/>
        </a:defRPr>
      </a:lvl9pPr>
    </p:titleStyle>
    <p:bodyStyle>
      <a:lvl1pPr marL="27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2400">
          <a:solidFill>
            <a:schemeClr val="tx1"/>
          </a:solidFill>
          <a:latin typeface="+mn-lt"/>
          <a:ea typeface="+mn-ea"/>
          <a:cs typeface="Geneva" charset="0"/>
        </a:defRPr>
      </a:lvl1pPr>
      <a:lvl2pPr marL="540000" indent="-270000" algn="l" rtl="0" eaLnBrk="0" fontAlgn="base" hangingPunct="0">
        <a:lnSpc>
          <a:spcPts val="2200"/>
        </a:lnSpc>
        <a:spcBef>
          <a:spcPct val="0"/>
        </a:spcBef>
        <a:spcAft>
          <a:spcPts val="800"/>
        </a:spcAft>
        <a:buClr>
          <a:schemeClr val="tx2"/>
        </a:buClr>
        <a:buChar char="•"/>
        <a:defRPr sz="2000">
          <a:solidFill>
            <a:schemeClr val="tx1"/>
          </a:solidFill>
          <a:latin typeface="+mn-lt"/>
          <a:ea typeface="Geneva" charset="0"/>
          <a:cs typeface="+mn-cs"/>
        </a:defRPr>
      </a:lvl2pPr>
      <a:lvl3pPr marL="810000" indent="-270000" algn="l" rtl="0" eaLnBrk="0" fontAlgn="base" hangingPunct="0">
        <a:lnSpc>
          <a:spcPts val="2200"/>
        </a:lnSpc>
        <a:spcBef>
          <a:spcPct val="0"/>
        </a:spcBef>
        <a:spcAft>
          <a:spcPts val="800"/>
        </a:spcAft>
        <a:buClr>
          <a:schemeClr val="tx2"/>
        </a:buClr>
        <a:buChar char="•"/>
        <a:defRPr sz="1800">
          <a:solidFill>
            <a:schemeClr val="tx1"/>
          </a:solidFill>
          <a:latin typeface="+mn-lt"/>
          <a:ea typeface="Arial" charset="0"/>
          <a:cs typeface="+mn-cs"/>
        </a:defRPr>
      </a:lvl3pPr>
      <a:lvl4pPr marL="1080000" indent="-270000" algn="l" rtl="0" eaLnBrk="0" fontAlgn="base" hangingPunct="0">
        <a:lnSpc>
          <a:spcPts val="2200"/>
        </a:lnSpc>
        <a:spcBef>
          <a:spcPct val="0"/>
        </a:spcBef>
        <a:spcAft>
          <a:spcPts val="800"/>
        </a:spcAft>
        <a:buClr>
          <a:schemeClr val="tx2"/>
        </a:buClr>
        <a:buChar char="•"/>
        <a:defRPr sz="1600">
          <a:solidFill>
            <a:schemeClr val="tx1"/>
          </a:solidFill>
          <a:latin typeface="+mn-lt"/>
          <a:ea typeface="Arial" charset="0"/>
          <a:cs typeface="+mn-cs"/>
        </a:defRPr>
      </a:lvl4pPr>
      <a:lvl5pPr marL="1350000" indent="-270000" algn="l" rtl="0" eaLnBrk="0" fontAlgn="base" hangingPunct="0">
        <a:lnSpc>
          <a:spcPts val="2200"/>
        </a:lnSpc>
        <a:spcBef>
          <a:spcPct val="0"/>
        </a:spcBef>
        <a:spcAft>
          <a:spcPts val="800"/>
        </a:spcAft>
        <a:buClr>
          <a:schemeClr val="tx2"/>
        </a:buClr>
        <a:buFont typeface="Arial" panose="020B0604020202020204" pitchFamily="34" charset="0"/>
        <a:buChar char="•"/>
        <a:defRPr sz="1400">
          <a:solidFill>
            <a:schemeClr val="tx1"/>
          </a:solidFill>
          <a:latin typeface="+mn-lt"/>
          <a:ea typeface="Arial" charset="0"/>
          <a:cs typeface="+mn-cs"/>
        </a:defRPr>
      </a:lvl5pPr>
      <a:lvl6pPr marL="18923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6pPr>
      <a:lvl7pPr marL="23495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7pPr>
      <a:lvl8pPr marL="28067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8pPr>
      <a:lvl9pPr marL="3263900" indent="-381000" algn="l" rtl="0" eaLnBrk="1" fontAlgn="base" hangingPunct="1">
        <a:spcBef>
          <a:spcPct val="0"/>
        </a:spcBef>
        <a:spcAft>
          <a:spcPct val="40000"/>
        </a:spcAft>
        <a:buFont typeface="Arial" charset="0"/>
        <a:buChar char="–"/>
        <a:defRPr sz="1400">
          <a:solidFill>
            <a:schemeClr val="tx1"/>
          </a:solidFill>
          <a:latin typeface="+mn-lt"/>
          <a:ea typeface="Arial" charset="0"/>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EDC52B0-8B80-4D51-8BB2-B6A70D8C508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1465DA8-157E-4079-AC6E-CB541354B49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348B358-8EC7-4E72-8AD5-C35346518B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211EA5-C5CB-4412-AD8F-13AD1596A985}" type="datetimeFigureOut">
              <a:rPr lang="en-GB" smtClean="0"/>
              <a:t>20/09/2022</a:t>
            </a:fld>
            <a:endParaRPr lang="en-GB"/>
          </a:p>
        </p:txBody>
      </p:sp>
      <p:sp>
        <p:nvSpPr>
          <p:cNvPr id="5" name="Footer Placeholder 4">
            <a:extLst>
              <a:ext uri="{FF2B5EF4-FFF2-40B4-BE49-F238E27FC236}">
                <a16:creationId xmlns:a16="http://schemas.microsoft.com/office/drawing/2014/main" id="{2A08E365-5EA3-4A0E-916A-5D8F817B1C8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4C7B876E-B30F-4D78-BDEC-0DDFCE2A687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341EB1-328D-4BC7-9D6C-3A7C37A6012F}" type="slidenum">
              <a:rPr lang="en-GB" smtClean="0"/>
              <a:t>‹#›</a:t>
            </a:fld>
            <a:endParaRPr lang="en-GB"/>
          </a:p>
        </p:txBody>
      </p:sp>
    </p:spTree>
    <p:extLst>
      <p:ext uri="{BB962C8B-B14F-4D97-AF65-F5344CB8AC3E}">
        <p14:creationId xmlns:p14="http://schemas.microsoft.com/office/powerpoint/2010/main" val="4161693294"/>
      </p:ext>
    </p:extLst>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3" r:id="rId9"/>
    <p:sldLayoutId id="2147483704" r:id="rId10"/>
    <p:sldLayoutId id="214748370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0.xml"/></Relationships>
</file>

<file path=ppt/slides/_rels/slide14.xml.rels><?xml version="1.0" encoding="UTF-8" standalone="yes"?>
<Relationships xmlns="http://schemas.openxmlformats.org/package/2006/relationships"><Relationship Id="rId3" Type="http://schemas.openxmlformats.org/officeDocument/2006/relationships/hyperlink" Target="https://www.gov.uk/guidance/find-software-thats-compatible-with-making-tax-digital-for-income-tax" TargetMode="External"/><Relationship Id="rId2" Type="http://schemas.openxmlformats.org/officeDocument/2006/relationships/notesSlide" Target="../notesSlides/notesSlide14.xml"/><Relationship Id="rId1" Type="http://schemas.openxmlformats.org/officeDocument/2006/relationships/slideLayout" Target="../slideLayouts/slideLayout10.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0.xml"/></Relationships>
</file>

<file path=ppt/slides/_rels/slide1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8.xml"/><Relationship Id="rId1" Type="http://schemas.openxmlformats.org/officeDocument/2006/relationships/slideLayout" Target="../slideLayouts/slideLayout11.xml"/><Relationship Id="rId4" Type="http://schemas.openxmlformats.org/officeDocument/2006/relationships/image" Target="../media/image10.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3.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8BD3E6"/>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noProof="0" dirty="0"/>
              <a:t>MTDtalk September 2022</a:t>
            </a:r>
          </a:p>
        </p:txBody>
      </p:sp>
      <p:sp>
        <p:nvSpPr>
          <p:cNvPr id="3" name="Subtitle 2"/>
          <p:cNvSpPr>
            <a:spLocks noGrp="1"/>
          </p:cNvSpPr>
          <p:nvPr>
            <p:ph type="subTitle" idx="1"/>
          </p:nvPr>
        </p:nvSpPr>
        <p:spPr/>
        <p:txBody>
          <a:bodyPr>
            <a:normAutofit/>
          </a:bodyPr>
          <a:lstStyle/>
          <a:p>
            <a:r>
              <a:rPr lang="en-US" noProof="0" dirty="0"/>
              <a:t>Anita Monteith</a:t>
            </a:r>
          </a:p>
          <a:p>
            <a:r>
              <a:rPr lang="en-US" dirty="0"/>
              <a:t>C</a:t>
            </a:r>
            <a:r>
              <a:rPr lang="en-US" noProof="0" dirty="0" err="1"/>
              <a:t>aroline</a:t>
            </a:r>
            <a:r>
              <a:rPr lang="en-US" noProof="0" dirty="0"/>
              <a:t> Miskin</a:t>
            </a:r>
          </a:p>
        </p:txBody>
      </p:sp>
    </p:spTree>
    <p:extLst>
      <p:ext uri="{BB962C8B-B14F-4D97-AF65-F5344CB8AC3E}">
        <p14:creationId xmlns:p14="http://schemas.microsoft.com/office/powerpoint/2010/main" val="8094125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020D25A-B8E8-46E8-9948-12511A244B85}"/>
              </a:ext>
            </a:extLst>
          </p:cNvPr>
          <p:cNvSpPr/>
          <p:nvPr/>
        </p:nvSpPr>
        <p:spPr>
          <a:xfrm>
            <a:off x="1562470" y="2530137"/>
            <a:ext cx="1180730" cy="932157"/>
          </a:xfrm>
          <a:prstGeom prst="rect">
            <a:avLst/>
          </a:prstGeom>
          <a:solidFill>
            <a:srgbClr val="B1CFD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Digital records</a:t>
            </a:r>
          </a:p>
        </p:txBody>
      </p:sp>
      <p:sp>
        <p:nvSpPr>
          <p:cNvPr id="11" name="Rectangle 10">
            <a:extLst>
              <a:ext uri="{FF2B5EF4-FFF2-40B4-BE49-F238E27FC236}">
                <a16:creationId xmlns:a16="http://schemas.microsoft.com/office/drawing/2014/main" id="{BD1EA09B-B3C9-4147-81C8-8E0588F6B905}"/>
              </a:ext>
            </a:extLst>
          </p:cNvPr>
          <p:cNvSpPr/>
          <p:nvPr/>
        </p:nvSpPr>
        <p:spPr>
          <a:xfrm>
            <a:off x="3329126" y="1438182"/>
            <a:ext cx="1180730" cy="754601"/>
          </a:xfrm>
          <a:prstGeom prst="rect">
            <a:avLst/>
          </a:prstGeom>
          <a:solidFill>
            <a:srgbClr val="B1CFD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Quarterly updates</a:t>
            </a:r>
          </a:p>
        </p:txBody>
      </p:sp>
      <p:sp>
        <p:nvSpPr>
          <p:cNvPr id="13" name="Rectangle 12">
            <a:extLst>
              <a:ext uri="{FF2B5EF4-FFF2-40B4-BE49-F238E27FC236}">
                <a16:creationId xmlns:a16="http://schemas.microsoft.com/office/drawing/2014/main" id="{BE8E9D79-7C23-4545-9670-1876681569D1}"/>
              </a:ext>
            </a:extLst>
          </p:cNvPr>
          <p:cNvSpPr/>
          <p:nvPr/>
        </p:nvSpPr>
        <p:spPr>
          <a:xfrm>
            <a:off x="3391270" y="2530137"/>
            <a:ext cx="1180729" cy="594803"/>
          </a:xfrm>
          <a:prstGeom prst="rect">
            <a:avLst/>
          </a:prstGeom>
          <a:solidFill>
            <a:srgbClr val="B1CFD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Amend updates</a:t>
            </a:r>
          </a:p>
        </p:txBody>
      </p:sp>
      <p:sp>
        <p:nvSpPr>
          <p:cNvPr id="15" name="Rectangle 14">
            <a:extLst>
              <a:ext uri="{FF2B5EF4-FFF2-40B4-BE49-F238E27FC236}">
                <a16:creationId xmlns:a16="http://schemas.microsoft.com/office/drawing/2014/main" id="{651C11D0-891D-4A9B-BFC4-B4ACDF6B1C3F}"/>
              </a:ext>
            </a:extLst>
          </p:cNvPr>
          <p:cNvSpPr/>
          <p:nvPr/>
        </p:nvSpPr>
        <p:spPr>
          <a:xfrm>
            <a:off x="5477521" y="1731145"/>
            <a:ext cx="1189608" cy="2929631"/>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HMRC data</a:t>
            </a:r>
            <a:b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br>
            <a: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base</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and</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rPr>
              <a:t>calculator</a:t>
            </a:r>
          </a:p>
        </p:txBody>
      </p:sp>
      <p:sp>
        <p:nvSpPr>
          <p:cNvPr id="16" name="Rectangle 15">
            <a:extLst>
              <a:ext uri="{FF2B5EF4-FFF2-40B4-BE49-F238E27FC236}">
                <a16:creationId xmlns:a16="http://schemas.microsoft.com/office/drawing/2014/main" id="{D17CD335-9FDA-4EAC-99FC-1C49D78B1FF2}"/>
              </a:ext>
            </a:extLst>
          </p:cNvPr>
          <p:cNvSpPr/>
          <p:nvPr/>
        </p:nvSpPr>
        <p:spPr>
          <a:xfrm>
            <a:off x="7244176" y="1025370"/>
            <a:ext cx="1571348" cy="790113"/>
          </a:xfrm>
          <a:prstGeom prst="rect">
            <a:avLst/>
          </a:prstGeom>
          <a:solidFill>
            <a:srgbClr val="B1CFD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Other (non-MTD) income</a:t>
            </a:r>
          </a:p>
        </p:txBody>
      </p:sp>
      <p:cxnSp>
        <p:nvCxnSpPr>
          <p:cNvPr id="18" name="Straight Arrow Connector 17">
            <a:extLst>
              <a:ext uri="{FF2B5EF4-FFF2-40B4-BE49-F238E27FC236}">
                <a16:creationId xmlns:a16="http://schemas.microsoft.com/office/drawing/2014/main" id="{CFD9E9C6-6B5B-4A04-BB96-EECFABF63584}"/>
              </a:ext>
            </a:extLst>
          </p:cNvPr>
          <p:cNvCxnSpPr>
            <a:cxnSpLocks/>
            <a:stCxn id="10" idx="3"/>
            <a:endCxn id="11" idx="1"/>
          </p:cNvCxnSpPr>
          <p:nvPr/>
        </p:nvCxnSpPr>
        <p:spPr>
          <a:xfrm flipV="1">
            <a:off x="2743200" y="1815483"/>
            <a:ext cx="585926" cy="1180733"/>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1" name="Straight Arrow Connector 20">
            <a:extLst>
              <a:ext uri="{FF2B5EF4-FFF2-40B4-BE49-F238E27FC236}">
                <a16:creationId xmlns:a16="http://schemas.microsoft.com/office/drawing/2014/main" id="{45C7308E-DAA2-47F9-8352-098EA4DBBFB0}"/>
              </a:ext>
            </a:extLst>
          </p:cNvPr>
          <p:cNvCxnSpPr>
            <a:cxnSpLocks/>
            <a:stCxn id="10" idx="3"/>
          </p:cNvCxnSpPr>
          <p:nvPr/>
        </p:nvCxnSpPr>
        <p:spPr>
          <a:xfrm>
            <a:off x="2743200" y="2996216"/>
            <a:ext cx="1238434" cy="79454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22" name="Rectangle 21">
            <a:extLst>
              <a:ext uri="{FF2B5EF4-FFF2-40B4-BE49-F238E27FC236}">
                <a16:creationId xmlns:a16="http://schemas.microsoft.com/office/drawing/2014/main" id="{0E56AFEF-13C9-4944-A3FA-DEFCB7E7B451}"/>
              </a:ext>
            </a:extLst>
          </p:cNvPr>
          <p:cNvSpPr/>
          <p:nvPr/>
        </p:nvSpPr>
        <p:spPr>
          <a:xfrm>
            <a:off x="3391270" y="3790764"/>
            <a:ext cx="1491448" cy="2441355"/>
          </a:xfrm>
          <a:prstGeom prst="rect">
            <a:avLst/>
          </a:prstGeom>
          <a:solidFill>
            <a:srgbClr val="B1CFDF"/>
          </a:solidFill>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Annual adjustments: Business</a:t>
            </a:r>
            <a:b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b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Source Adjustable Summary  (BSAS)</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1" i="0" u="none" strike="noStrike" kern="1200" cap="none" spc="0" normalizeH="0" baseline="0" noProof="0" dirty="0">
              <a:ln>
                <a:noFill/>
              </a:ln>
              <a:solidFill>
                <a:srgbClr val="FFFFFF"/>
              </a:solidFill>
              <a:effectLst/>
              <a:uLnTx/>
              <a:uFillTx/>
              <a:latin typeface="Arial" panose="020B0604020202020204" pitchFamily="34" charset="0"/>
              <a:ea typeface="+mn-ea"/>
              <a:cs typeface="Arial" panose="020B0604020202020204" pitchFamily="34" charset="0"/>
            </a:endParaRPr>
          </a:p>
        </p:txBody>
      </p:sp>
      <p:cxnSp>
        <p:nvCxnSpPr>
          <p:cNvPr id="26" name="Straight Arrow Connector 25">
            <a:extLst>
              <a:ext uri="{FF2B5EF4-FFF2-40B4-BE49-F238E27FC236}">
                <a16:creationId xmlns:a16="http://schemas.microsoft.com/office/drawing/2014/main" id="{0227CD93-64B8-4B58-B49B-68ABA83BC568}"/>
              </a:ext>
            </a:extLst>
          </p:cNvPr>
          <p:cNvCxnSpPr>
            <a:cxnSpLocks/>
            <a:stCxn id="10" idx="3"/>
            <a:endCxn id="13" idx="1"/>
          </p:cNvCxnSpPr>
          <p:nvPr/>
        </p:nvCxnSpPr>
        <p:spPr>
          <a:xfrm flipV="1">
            <a:off x="2743200" y="2827539"/>
            <a:ext cx="648070" cy="16867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28" name="Straight Arrow Connector 27">
            <a:extLst>
              <a:ext uri="{FF2B5EF4-FFF2-40B4-BE49-F238E27FC236}">
                <a16:creationId xmlns:a16="http://schemas.microsoft.com/office/drawing/2014/main" id="{21B15FCE-65AB-4BD3-A79C-97DE83D34197}"/>
              </a:ext>
            </a:extLst>
          </p:cNvPr>
          <p:cNvCxnSpPr/>
          <p:nvPr/>
        </p:nvCxnSpPr>
        <p:spPr>
          <a:xfrm>
            <a:off x="4509856" y="1815483"/>
            <a:ext cx="1100831" cy="492711"/>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0" name="Straight Arrow Connector 29">
            <a:extLst>
              <a:ext uri="{FF2B5EF4-FFF2-40B4-BE49-F238E27FC236}">
                <a16:creationId xmlns:a16="http://schemas.microsoft.com/office/drawing/2014/main" id="{AEA5E3CC-AE6A-4DA7-AE0F-731EA1690C96}"/>
              </a:ext>
            </a:extLst>
          </p:cNvPr>
          <p:cNvCxnSpPr>
            <a:cxnSpLocks/>
            <a:stCxn id="13" idx="3"/>
          </p:cNvCxnSpPr>
          <p:nvPr/>
        </p:nvCxnSpPr>
        <p:spPr>
          <a:xfrm flipV="1">
            <a:off x="4571999" y="2823101"/>
            <a:ext cx="905522" cy="443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2" name="Straight Arrow Connector 31">
            <a:extLst>
              <a:ext uri="{FF2B5EF4-FFF2-40B4-BE49-F238E27FC236}">
                <a16:creationId xmlns:a16="http://schemas.microsoft.com/office/drawing/2014/main" id="{2B3DAABB-8620-4C63-B608-150743C357F9}"/>
              </a:ext>
            </a:extLst>
          </p:cNvPr>
          <p:cNvCxnSpPr>
            <a:cxnSpLocks/>
          </p:cNvCxnSpPr>
          <p:nvPr/>
        </p:nvCxnSpPr>
        <p:spPr>
          <a:xfrm flipV="1">
            <a:off x="4882718" y="3599897"/>
            <a:ext cx="590366" cy="190868"/>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34" name="Straight Arrow Connector 33">
            <a:extLst>
              <a:ext uri="{FF2B5EF4-FFF2-40B4-BE49-F238E27FC236}">
                <a16:creationId xmlns:a16="http://schemas.microsoft.com/office/drawing/2014/main" id="{20DF0B97-4018-4B38-AE21-91C2E10F05AC}"/>
              </a:ext>
            </a:extLst>
          </p:cNvPr>
          <p:cNvCxnSpPr>
            <a:cxnSpLocks/>
          </p:cNvCxnSpPr>
          <p:nvPr/>
        </p:nvCxnSpPr>
        <p:spPr>
          <a:xfrm flipH="1">
            <a:off x="6667129" y="1815482"/>
            <a:ext cx="1207363" cy="590367"/>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5" name="Rectangle 34">
            <a:extLst>
              <a:ext uri="{FF2B5EF4-FFF2-40B4-BE49-F238E27FC236}">
                <a16:creationId xmlns:a16="http://schemas.microsoft.com/office/drawing/2014/main" id="{CB258387-BC7C-4A2B-ABA6-CB30A169F474}"/>
              </a:ext>
            </a:extLst>
          </p:cNvPr>
          <p:cNvSpPr/>
          <p:nvPr/>
        </p:nvSpPr>
        <p:spPr>
          <a:xfrm>
            <a:off x="7563774" y="3124940"/>
            <a:ext cx="1518081" cy="75460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Summary of submissions</a:t>
            </a:r>
          </a:p>
        </p:txBody>
      </p:sp>
      <p:cxnSp>
        <p:nvCxnSpPr>
          <p:cNvPr id="37" name="Straight Arrow Connector 36">
            <a:extLst>
              <a:ext uri="{FF2B5EF4-FFF2-40B4-BE49-F238E27FC236}">
                <a16:creationId xmlns:a16="http://schemas.microsoft.com/office/drawing/2014/main" id="{D2F8C3D2-1F80-4AE3-8966-B4B9B7BC77F9}"/>
              </a:ext>
            </a:extLst>
          </p:cNvPr>
          <p:cNvCxnSpPr>
            <a:cxnSpLocks/>
          </p:cNvCxnSpPr>
          <p:nvPr/>
        </p:nvCxnSpPr>
        <p:spPr>
          <a:xfrm>
            <a:off x="6596109" y="3599897"/>
            <a:ext cx="967665" cy="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39" name="Rectangle 38">
            <a:extLst>
              <a:ext uri="{FF2B5EF4-FFF2-40B4-BE49-F238E27FC236}">
                <a16:creationId xmlns:a16="http://schemas.microsoft.com/office/drawing/2014/main" id="{87C50386-CE43-4660-B40B-B3A343A3077D}"/>
              </a:ext>
            </a:extLst>
          </p:cNvPr>
          <p:cNvSpPr/>
          <p:nvPr/>
        </p:nvSpPr>
        <p:spPr>
          <a:xfrm>
            <a:off x="10093911" y="2530136"/>
            <a:ext cx="1274686" cy="1077975"/>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End of period statement EOPS</a:t>
            </a:r>
          </a:p>
        </p:txBody>
      </p:sp>
      <p:sp>
        <p:nvSpPr>
          <p:cNvPr id="40" name="Rectangle 39">
            <a:extLst>
              <a:ext uri="{FF2B5EF4-FFF2-40B4-BE49-F238E27FC236}">
                <a16:creationId xmlns:a16="http://schemas.microsoft.com/office/drawing/2014/main" id="{FDB1E799-324E-4A31-B749-4D84C8A0BCF1}"/>
              </a:ext>
            </a:extLst>
          </p:cNvPr>
          <p:cNvSpPr/>
          <p:nvPr/>
        </p:nvSpPr>
        <p:spPr>
          <a:xfrm>
            <a:off x="10093911" y="4142095"/>
            <a:ext cx="1313895" cy="705111"/>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Final declaration</a:t>
            </a:r>
          </a:p>
        </p:txBody>
      </p:sp>
      <p:cxnSp>
        <p:nvCxnSpPr>
          <p:cNvPr id="42" name="Straight Arrow Connector 41">
            <a:extLst>
              <a:ext uri="{FF2B5EF4-FFF2-40B4-BE49-F238E27FC236}">
                <a16:creationId xmlns:a16="http://schemas.microsoft.com/office/drawing/2014/main" id="{F42A59D6-2503-4156-B4CC-5D5EF41B8BA6}"/>
              </a:ext>
            </a:extLst>
          </p:cNvPr>
          <p:cNvCxnSpPr>
            <a:endCxn id="39" idx="1"/>
          </p:cNvCxnSpPr>
          <p:nvPr/>
        </p:nvCxnSpPr>
        <p:spPr>
          <a:xfrm flipV="1">
            <a:off x="9081855" y="3069124"/>
            <a:ext cx="1012056" cy="393170"/>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cxnSp>
        <p:nvCxnSpPr>
          <p:cNvPr id="44" name="Straight Arrow Connector 43">
            <a:extLst>
              <a:ext uri="{FF2B5EF4-FFF2-40B4-BE49-F238E27FC236}">
                <a16:creationId xmlns:a16="http://schemas.microsoft.com/office/drawing/2014/main" id="{0A3DDD70-EBE0-46C2-B9CB-E7DE685EF61B}"/>
              </a:ext>
            </a:extLst>
          </p:cNvPr>
          <p:cNvCxnSpPr>
            <a:cxnSpLocks/>
            <a:stCxn id="35" idx="3"/>
          </p:cNvCxnSpPr>
          <p:nvPr/>
        </p:nvCxnSpPr>
        <p:spPr>
          <a:xfrm>
            <a:off x="9081855" y="3502241"/>
            <a:ext cx="1012056" cy="91128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
        <p:nvSpPr>
          <p:cNvPr id="49" name="Rectangle 48">
            <a:extLst>
              <a:ext uri="{FF2B5EF4-FFF2-40B4-BE49-F238E27FC236}">
                <a16:creationId xmlns:a16="http://schemas.microsoft.com/office/drawing/2014/main" id="{D85FB4C0-04A7-4D0D-B6C6-9D2FC3893AD6}"/>
              </a:ext>
            </a:extLst>
          </p:cNvPr>
          <p:cNvSpPr/>
          <p:nvPr/>
        </p:nvSpPr>
        <p:spPr>
          <a:xfrm>
            <a:off x="5246703" y="4922670"/>
            <a:ext cx="2189086" cy="1176289"/>
          </a:xfrm>
          <a:prstGeom prst="rec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800" b="0" i="0" u="none" strike="noStrike" kern="1200" cap="none" spc="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Feedback calculation to software and digital tax accounts</a:t>
            </a:r>
          </a:p>
        </p:txBody>
      </p:sp>
      <p:cxnSp>
        <p:nvCxnSpPr>
          <p:cNvPr id="52" name="Straight Arrow Connector 51">
            <a:extLst>
              <a:ext uri="{FF2B5EF4-FFF2-40B4-BE49-F238E27FC236}">
                <a16:creationId xmlns:a16="http://schemas.microsoft.com/office/drawing/2014/main" id="{5C33D7AA-E6C5-424A-BC88-02B447883E06}"/>
              </a:ext>
            </a:extLst>
          </p:cNvPr>
          <p:cNvCxnSpPr/>
          <p:nvPr/>
        </p:nvCxnSpPr>
        <p:spPr>
          <a:xfrm>
            <a:off x="6096000" y="4660776"/>
            <a:ext cx="0" cy="261894"/>
          </a:xfrm>
          <a:prstGeom prst="straightConnector1">
            <a:avLst/>
          </a:prstGeom>
          <a:ln>
            <a:tailEnd type="triangle"/>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2326439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5FDFE-6A85-4873-8BD8-7D1C194BCBAD}"/>
              </a:ext>
            </a:extLst>
          </p:cNvPr>
          <p:cNvSpPr>
            <a:spLocks noGrp="1"/>
          </p:cNvSpPr>
          <p:nvPr>
            <p:ph type="title"/>
          </p:nvPr>
        </p:nvSpPr>
        <p:spPr/>
        <p:txBody>
          <a:bodyPr/>
          <a:lstStyle/>
          <a:p>
            <a:r>
              <a:rPr lang="en-GB" dirty="0"/>
              <a:t>Issues</a:t>
            </a:r>
          </a:p>
        </p:txBody>
      </p:sp>
      <p:sp>
        <p:nvSpPr>
          <p:cNvPr id="3" name="Content Placeholder 2">
            <a:extLst>
              <a:ext uri="{FF2B5EF4-FFF2-40B4-BE49-F238E27FC236}">
                <a16:creationId xmlns:a16="http://schemas.microsoft.com/office/drawing/2014/main" id="{4C9B0DBD-0312-4B08-8FE5-A753080BD4A2}"/>
              </a:ext>
            </a:extLst>
          </p:cNvPr>
          <p:cNvSpPr>
            <a:spLocks noGrp="1"/>
          </p:cNvSpPr>
          <p:nvPr>
            <p:ph idx="1"/>
          </p:nvPr>
        </p:nvSpPr>
        <p:spPr/>
        <p:txBody>
          <a:bodyPr/>
          <a:lstStyle/>
          <a:p>
            <a:r>
              <a:rPr lang="en-GB" dirty="0"/>
              <a:t>Adjustments by journal and BSAS vs resubmitting quarterly updates</a:t>
            </a:r>
          </a:p>
          <a:p>
            <a:pPr lvl="1"/>
            <a:r>
              <a:rPr lang="en-GB" dirty="0"/>
              <a:t>Accounting adjustments (eg, accruals, prepayments) and allowances in the BSAS</a:t>
            </a:r>
          </a:p>
          <a:p>
            <a:pPr lvl="1"/>
            <a:r>
              <a:rPr lang="en-GB" dirty="0"/>
              <a:t>Omissions, duplications, mis-categorisations still being discussed</a:t>
            </a:r>
          </a:p>
          <a:p>
            <a:r>
              <a:rPr lang="en-GB" dirty="0"/>
              <a:t>Regulations say corrections to be made by date of next update but not how</a:t>
            </a:r>
          </a:p>
          <a:p>
            <a:r>
              <a:rPr lang="en-GB" dirty="0"/>
              <a:t>Design for non-tax-year businesses has not been developed</a:t>
            </a:r>
          </a:p>
          <a:p>
            <a:pPr lvl="1"/>
            <a:r>
              <a:rPr lang="en-GB" dirty="0"/>
              <a:t>currently assumes quarterly updates match tax year</a:t>
            </a:r>
          </a:p>
          <a:p>
            <a:r>
              <a:rPr lang="en-GB" dirty="0"/>
              <a:t>Assumptions will need to be made upfront eg, cash or accruals, FHL qualifying, three line accounts</a:t>
            </a:r>
          </a:p>
        </p:txBody>
      </p:sp>
    </p:spTree>
    <p:extLst>
      <p:ext uri="{BB962C8B-B14F-4D97-AF65-F5344CB8AC3E}">
        <p14:creationId xmlns:p14="http://schemas.microsoft.com/office/powerpoint/2010/main" val="19836244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71A2D7-32EE-4653-AB84-6FDF4A4E2DDD}"/>
              </a:ext>
            </a:extLst>
          </p:cNvPr>
          <p:cNvSpPr>
            <a:spLocks noGrp="1"/>
          </p:cNvSpPr>
          <p:nvPr>
            <p:ph type="title"/>
          </p:nvPr>
        </p:nvSpPr>
        <p:spPr/>
        <p:txBody>
          <a:bodyPr/>
          <a:lstStyle/>
          <a:p>
            <a:r>
              <a:rPr lang="en-GB" dirty="0"/>
              <a:t>Property</a:t>
            </a:r>
          </a:p>
        </p:txBody>
      </p:sp>
      <p:sp>
        <p:nvSpPr>
          <p:cNvPr id="3" name="Content Placeholder 2">
            <a:extLst>
              <a:ext uri="{FF2B5EF4-FFF2-40B4-BE49-F238E27FC236}">
                <a16:creationId xmlns:a16="http://schemas.microsoft.com/office/drawing/2014/main" id="{146A4961-6A5B-4526-9853-077B193EAA12}"/>
              </a:ext>
            </a:extLst>
          </p:cNvPr>
          <p:cNvSpPr>
            <a:spLocks noGrp="1"/>
          </p:cNvSpPr>
          <p:nvPr>
            <p:ph idx="1"/>
          </p:nvPr>
        </p:nvSpPr>
        <p:spPr/>
        <p:txBody>
          <a:bodyPr/>
          <a:lstStyle/>
          <a:p>
            <a:r>
              <a:rPr lang="en-GB" dirty="0"/>
              <a:t>Can only submit one dataset for each of:</a:t>
            </a:r>
            <a:br>
              <a:rPr lang="en-GB" dirty="0"/>
            </a:br>
            <a:r>
              <a:rPr lang="en-GB" dirty="0"/>
              <a:t>UK property income, UK FHL, EEA FHL, Foreign property income</a:t>
            </a:r>
          </a:p>
          <a:p>
            <a:r>
              <a:rPr lang="en-GB" dirty="0"/>
              <a:t>Joint property – each joint owner responsible for their share</a:t>
            </a:r>
          </a:p>
          <a:p>
            <a:r>
              <a:rPr lang="en-GB" dirty="0"/>
              <a:t>How will this work in practice</a:t>
            </a:r>
          </a:p>
          <a:p>
            <a:pPr lvl="1"/>
            <a:r>
              <a:rPr lang="en-GB" dirty="0"/>
              <a:t>Who keeps the records? Are property level records acceptable?</a:t>
            </a:r>
          </a:p>
          <a:p>
            <a:pPr lvl="1"/>
            <a:r>
              <a:rPr lang="en-GB" dirty="0"/>
              <a:t>How is property income from different sources combined before submission?</a:t>
            </a:r>
          </a:p>
          <a:p>
            <a:pPr lvl="1"/>
            <a:r>
              <a:rPr lang="en-GB" dirty="0"/>
              <a:t>How are digital links maintained?</a:t>
            </a:r>
          </a:p>
          <a:p>
            <a:r>
              <a:rPr lang="en-GB"/>
              <a:t>Software products </a:t>
            </a:r>
            <a:r>
              <a:rPr lang="en-GB" dirty="0"/>
              <a:t>only starting to emerge</a:t>
            </a:r>
          </a:p>
          <a:p>
            <a:pPr lvl="1"/>
            <a:endParaRPr lang="en-GB" dirty="0"/>
          </a:p>
        </p:txBody>
      </p:sp>
    </p:spTree>
    <p:extLst>
      <p:ext uri="{BB962C8B-B14F-4D97-AF65-F5344CB8AC3E}">
        <p14:creationId xmlns:p14="http://schemas.microsoft.com/office/powerpoint/2010/main" val="32416074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F6D7EF-D69D-49BD-83F9-826A3585F8BA}"/>
              </a:ext>
            </a:extLst>
          </p:cNvPr>
          <p:cNvSpPr>
            <a:spLocks noGrp="1"/>
          </p:cNvSpPr>
          <p:nvPr>
            <p:ph type="title"/>
          </p:nvPr>
        </p:nvSpPr>
        <p:spPr/>
        <p:txBody>
          <a:bodyPr/>
          <a:lstStyle/>
          <a:p>
            <a:r>
              <a:rPr lang="en-GB" dirty="0"/>
              <a:t>MTD - software</a:t>
            </a:r>
          </a:p>
        </p:txBody>
      </p:sp>
      <p:sp>
        <p:nvSpPr>
          <p:cNvPr id="3" name="Content Placeholder 2">
            <a:extLst>
              <a:ext uri="{FF2B5EF4-FFF2-40B4-BE49-F238E27FC236}">
                <a16:creationId xmlns:a16="http://schemas.microsoft.com/office/drawing/2014/main" id="{1A39C476-80D3-4333-B7CD-F69EA1D69807}"/>
              </a:ext>
            </a:extLst>
          </p:cNvPr>
          <p:cNvSpPr>
            <a:spLocks noGrp="1"/>
          </p:cNvSpPr>
          <p:nvPr>
            <p:ph idx="1"/>
          </p:nvPr>
        </p:nvSpPr>
        <p:spPr/>
        <p:txBody>
          <a:bodyPr>
            <a:normAutofit fontScale="85000" lnSpcReduction="20000"/>
          </a:bodyPr>
          <a:lstStyle/>
          <a:p>
            <a:pPr marL="228600" marR="0" lvl="0" indent="-228600" algn="l" defTabSz="914400" rtl="0" eaLnBrk="1" fontAlgn="auto" latinLnBrk="0" hangingPunct="1">
              <a:lnSpc>
                <a:spcPct val="114000"/>
              </a:lnSpc>
              <a:spcBef>
                <a:spcPts val="1000"/>
              </a:spcBef>
              <a:spcAft>
                <a:spcPts val="0"/>
              </a:spcAft>
              <a:buClrTx/>
              <a:buSzTx/>
              <a:buFont typeface="Arial"/>
              <a:buChar char="•"/>
              <a:tabLst/>
              <a:defRPr/>
            </a:pPr>
            <a:r>
              <a:rPr kumimoji="0" lang="en-GB" sz="2400" b="0" i="0" u="none" strike="noStrike" kern="1200" cap="none" spc="0" normalizeH="0" baseline="0" noProof="0" dirty="0">
                <a:ln>
                  <a:noFill/>
                </a:ln>
                <a:solidFill>
                  <a:srgbClr val="5E5E5E"/>
                </a:solidFill>
                <a:effectLst/>
                <a:uLnTx/>
                <a:uFillTx/>
                <a:latin typeface="Arial" charset="0"/>
                <a:cs typeface="Arial" charset="0"/>
              </a:rPr>
              <a:t>HMRC is still committed to free software for the simplest businesses</a:t>
            </a:r>
          </a:p>
          <a:p>
            <a:pPr marL="228600" marR="0" lvl="0" indent="-228600" algn="l" defTabSz="914400" rtl="0" eaLnBrk="1" fontAlgn="auto" latinLnBrk="0" hangingPunct="1">
              <a:lnSpc>
                <a:spcPct val="114000"/>
              </a:lnSpc>
              <a:spcBef>
                <a:spcPts val="1000"/>
              </a:spcBef>
              <a:spcAft>
                <a:spcPts val="0"/>
              </a:spcAft>
              <a:buClrTx/>
              <a:buSzTx/>
              <a:buFont typeface="Arial"/>
              <a:buChar char="•"/>
              <a:tabLst/>
              <a:defRPr/>
            </a:pPr>
            <a:r>
              <a:rPr kumimoji="0" lang="en-GB" sz="2400" b="0" i="0" u="none" strike="noStrike" kern="1200" cap="none" spc="0" normalizeH="0" baseline="0" noProof="0" dirty="0">
                <a:ln>
                  <a:noFill/>
                </a:ln>
                <a:solidFill>
                  <a:srgbClr val="5E5E5E"/>
                </a:solidFill>
                <a:effectLst/>
                <a:uLnTx/>
                <a:uFillTx/>
                <a:latin typeface="Arial" charset="0"/>
                <a:cs typeface="Arial" charset="0"/>
              </a:rPr>
              <a:t>The following steps must be done in software for income from self-employment and property:</a:t>
            </a:r>
          </a:p>
          <a:p>
            <a:pPr lvl="1">
              <a:spcBef>
                <a:spcPts val="1000"/>
              </a:spcBef>
              <a:buFont typeface="Arial"/>
              <a:buChar char="•"/>
              <a:defRPr/>
            </a:pPr>
            <a:r>
              <a:rPr lang="en-GB" dirty="0"/>
              <a:t>Record transactions (this can be in a digitally linked spreadsheet)</a:t>
            </a:r>
          </a:p>
          <a:p>
            <a:pPr lvl="1">
              <a:spcBef>
                <a:spcPts val="1000"/>
              </a:spcBef>
              <a:buFont typeface="Arial"/>
              <a:buChar char="•"/>
              <a:defRPr/>
            </a:pPr>
            <a:r>
              <a:rPr kumimoji="0" lang="en-GB" b="0" i="0" u="none" strike="noStrike" kern="1200" cap="none" spc="0" normalizeH="0" baseline="0" noProof="0" dirty="0">
                <a:ln>
                  <a:noFill/>
                </a:ln>
                <a:solidFill>
                  <a:srgbClr val="5E5E5E"/>
                </a:solidFill>
                <a:effectLst/>
                <a:uLnTx/>
                <a:uFillTx/>
                <a:latin typeface="Arial" charset="0"/>
                <a:cs typeface="Arial" charset="0"/>
              </a:rPr>
              <a:t>Submit quarterly updates</a:t>
            </a:r>
          </a:p>
          <a:p>
            <a:pPr lvl="1">
              <a:spcBef>
                <a:spcPts val="1000"/>
              </a:spcBef>
              <a:buFont typeface="Arial"/>
              <a:buChar char="•"/>
              <a:defRPr/>
            </a:pPr>
            <a:r>
              <a:rPr lang="en-GB" dirty="0"/>
              <a:t>Submit annual adjustments (BSAS) and end of period statements (EOPS)</a:t>
            </a:r>
            <a:r>
              <a:rPr kumimoji="0" lang="en-GB" b="0" i="0" u="none" strike="noStrike" kern="1200" cap="none" spc="0" normalizeH="0" baseline="0" noProof="0" dirty="0">
                <a:ln>
                  <a:noFill/>
                </a:ln>
                <a:solidFill>
                  <a:srgbClr val="5E5E5E"/>
                </a:solidFill>
                <a:effectLst/>
                <a:uLnTx/>
                <a:uFillTx/>
                <a:latin typeface="Arial" charset="0"/>
                <a:cs typeface="Arial" charset="0"/>
              </a:rPr>
              <a:t> </a:t>
            </a:r>
          </a:p>
          <a:p>
            <a:pPr>
              <a:defRPr/>
            </a:pPr>
            <a:r>
              <a:rPr lang="en-GB" dirty="0"/>
              <a:t>Software does not have to be able to handle the full process - but most will</a:t>
            </a:r>
          </a:p>
          <a:p>
            <a:pPr>
              <a:defRPr/>
            </a:pPr>
            <a:r>
              <a:rPr lang="en-GB" dirty="0"/>
              <a:t>Other (non-MTD) income can be submitted and the final declaration can be made in </a:t>
            </a:r>
          </a:p>
          <a:p>
            <a:pPr lvl="1">
              <a:defRPr/>
            </a:pPr>
            <a:r>
              <a:rPr lang="en-GB" dirty="0"/>
              <a:t>MTD ITSA software or</a:t>
            </a:r>
          </a:p>
          <a:p>
            <a:pPr lvl="1">
              <a:defRPr/>
            </a:pPr>
            <a:r>
              <a:rPr lang="en-GB" dirty="0"/>
              <a:t>Tax software (upgraded) or</a:t>
            </a:r>
          </a:p>
          <a:p>
            <a:pPr lvl="1">
              <a:defRPr/>
            </a:pPr>
            <a:r>
              <a:rPr lang="en-GB" dirty="0"/>
              <a:t>HMRC’s Update and Submit service</a:t>
            </a:r>
          </a:p>
          <a:p>
            <a:pPr>
              <a:defRPr/>
            </a:pPr>
            <a:r>
              <a:rPr lang="en-GB" dirty="0"/>
              <a:t>Tax calculation will be done by HMRC and played into software and digital tax accounts </a:t>
            </a:r>
            <a:br>
              <a:rPr lang="en-GB" dirty="0"/>
            </a:br>
            <a:endParaRPr kumimoji="0" lang="en-GB" b="0" i="0" u="none" strike="noStrike" kern="1200" cap="none" spc="0" normalizeH="0" baseline="0" noProof="0" dirty="0">
              <a:ln>
                <a:noFill/>
              </a:ln>
              <a:solidFill>
                <a:srgbClr val="5E5E5E"/>
              </a:solidFill>
              <a:effectLst/>
              <a:uLnTx/>
              <a:uFillTx/>
              <a:latin typeface="Arial" charset="0"/>
              <a:cs typeface="Arial" charset="0"/>
            </a:endParaRPr>
          </a:p>
        </p:txBody>
      </p:sp>
    </p:spTree>
    <p:extLst>
      <p:ext uri="{BB962C8B-B14F-4D97-AF65-F5344CB8AC3E}">
        <p14:creationId xmlns:p14="http://schemas.microsoft.com/office/powerpoint/2010/main" val="3284377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8E02CC-A0F0-474C-91F4-9E33005C221E}"/>
              </a:ext>
            </a:extLst>
          </p:cNvPr>
          <p:cNvSpPr>
            <a:spLocks noGrp="1"/>
          </p:cNvSpPr>
          <p:nvPr>
            <p:ph type="title"/>
          </p:nvPr>
        </p:nvSpPr>
        <p:spPr/>
        <p:txBody>
          <a:bodyPr/>
          <a:lstStyle/>
          <a:p>
            <a:r>
              <a:rPr lang="en-GB" dirty="0"/>
              <a:t>MTD ITSA pilot involves:</a:t>
            </a:r>
          </a:p>
        </p:txBody>
      </p:sp>
      <p:sp>
        <p:nvSpPr>
          <p:cNvPr id="3" name="Content Placeholder 2">
            <a:extLst>
              <a:ext uri="{FF2B5EF4-FFF2-40B4-BE49-F238E27FC236}">
                <a16:creationId xmlns:a16="http://schemas.microsoft.com/office/drawing/2014/main" id="{D61F3D40-8C8F-4482-9C87-2FA92904A0A4}"/>
              </a:ext>
            </a:extLst>
          </p:cNvPr>
          <p:cNvSpPr>
            <a:spLocks noGrp="1"/>
          </p:cNvSpPr>
          <p:nvPr>
            <p:ph idx="1"/>
          </p:nvPr>
        </p:nvSpPr>
        <p:spPr/>
        <p:txBody>
          <a:bodyPr/>
          <a:lstStyle/>
          <a:p>
            <a:r>
              <a:rPr lang="en-GB" dirty="0"/>
              <a:t>Maintaining digital records</a:t>
            </a:r>
          </a:p>
          <a:p>
            <a:r>
              <a:rPr lang="en-GB" dirty="0"/>
              <a:t>Acquiring MTD ITSA compatible software - from </a:t>
            </a:r>
            <a:r>
              <a:rPr lang="en-GB" b="1" dirty="0"/>
              <a:t>any</a:t>
            </a:r>
            <a:r>
              <a:rPr lang="en-GB" dirty="0"/>
              <a:t> of the providers on</a:t>
            </a:r>
            <a:br>
              <a:rPr lang="en-GB" dirty="0"/>
            </a:br>
            <a:r>
              <a:rPr lang="en-GB" dirty="0"/>
              <a:t> </a:t>
            </a:r>
            <a:r>
              <a:rPr lang="en-US" sz="2000" dirty="0">
                <a:hlinkClick r:id="rId3"/>
              </a:rPr>
              <a:t>Find software that's compatible with Making Tax Digital for Income Tax - GOV.UK</a:t>
            </a:r>
            <a:endParaRPr lang="en-GB" sz="2000" dirty="0"/>
          </a:p>
          <a:p>
            <a:r>
              <a:rPr lang="en-GB" dirty="0"/>
              <a:t>Signing up only via software developers, for now</a:t>
            </a:r>
          </a:p>
          <a:p>
            <a:r>
              <a:rPr lang="en-US" dirty="0">
                <a:latin typeface="Arial" panose="020B0604020202020204" pitchFamily="34" charset="0"/>
              </a:rPr>
              <a:t>HMRC will check NINO against a list of those eligible</a:t>
            </a:r>
          </a:p>
          <a:p>
            <a:r>
              <a:rPr lang="en-US" dirty="0">
                <a:latin typeface="Arial" panose="020B0604020202020204" pitchFamily="34" charset="0"/>
              </a:rPr>
              <a:t>Join from 6 April 2022 – voluntary so no additional penalty risks</a:t>
            </a:r>
          </a:p>
        </p:txBody>
      </p:sp>
    </p:spTree>
    <p:extLst>
      <p:ext uri="{BB962C8B-B14F-4D97-AF65-F5344CB8AC3E}">
        <p14:creationId xmlns:p14="http://schemas.microsoft.com/office/powerpoint/2010/main" val="17665136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B183E-3184-4C1D-B51F-848551E3F997}"/>
              </a:ext>
            </a:extLst>
          </p:cNvPr>
          <p:cNvSpPr>
            <a:spLocks noGrp="1"/>
          </p:cNvSpPr>
          <p:nvPr>
            <p:ph type="title"/>
          </p:nvPr>
        </p:nvSpPr>
        <p:spPr/>
        <p:txBody>
          <a:bodyPr/>
          <a:lstStyle/>
          <a:p>
            <a:r>
              <a:rPr lang="en-GB"/>
              <a:t>MTD ITSA Pilot – who can join</a:t>
            </a:r>
          </a:p>
        </p:txBody>
      </p:sp>
      <p:sp>
        <p:nvSpPr>
          <p:cNvPr id="3" name="Content Placeholder 2">
            <a:extLst>
              <a:ext uri="{FF2B5EF4-FFF2-40B4-BE49-F238E27FC236}">
                <a16:creationId xmlns:a16="http://schemas.microsoft.com/office/drawing/2014/main" id="{3670EFB1-9C93-431B-A30E-4C1089BD2AF5}"/>
              </a:ext>
            </a:extLst>
          </p:cNvPr>
          <p:cNvSpPr>
            <a:spLocks noGrp="1"/>
          </p:cNvSpPr>
          <p:nvPr>
            <p:ph idx="1"/>
          </p:nvPr>
        </p:nvSpPr>
        <p:spPr/>
        <p:txBody>
          <a:bodyPr/>
          <a:lstStyle/>
          <a:p>
            <a:pPr marL="0" indent="0">
              <a:buNone/>
            </a:pPr>
            <a:r>
              <a:rPr lang="en-GB" b="1"/>
              <a:t>Can’t join if:</a:t>
            </a:r>
          </a:p>
          <a:p>
            <a:r>
              <a:rPr lang="en-GB" sz="2000"/>
              <a:t>Income tax charge (eg, high income child benefit or pension tax charges)</a:t>
            </a:r>
          </a:p>
          <a:p>
            <a:r>
              <a:rPr lang="en-GB" sz="2000"/>
              <a:t>Self assessment payment arrangement</a:t>
            </a:r>
          </a:p>
          <a:p>
            <a:r>
              <a:rPr lang="en-GB" sz="2000"/>
              <a:t>Partner in a partnership</a:t>
            </a:r>
          </a:p>
          <a:p>
            <a:r>
              <a:rPr lang="en-GB" sz="2000"/>
              <a:t>Minister of religion, Lloyds underwriter or qualifying carer (foster carer)</a:t>
            </a:r>
          </a:p>
          <a:p>
            <a:r>
              <a:rPr lang="en-GB" sz="2000"/>
              <a:t>Bankruptcy or insolvency proceedings</a:t>
            </a:r>
          </a:p>
          <a:p>
            <a:r>
              <a:rPr lang="en-GB" sz="2000"/>
              <a:t>Third party capacitor acting</a:t>
            </a:r>
          </a:p>
          <a:p>
            <a:endParaRPr lang="en-GB" sz="2000"/>
          </a:p>
        </p:txBody>
      </p:sp>
      <p:sp>
        <p:nvSpPr>
          <p:cNvPr id="4" name="Content Placeholder 3">
            <a:extLst>
              <a:ext uri="{FF2B5EF4-FFF2-40B4-BE49-F238E27FC236}">
                <a16:creationId xmlns:a16="http://schemas.microsoft.com/office/drawing/2014/main" id="{1717C2BF-2D80-4E13-BDB7-C13FF725A9C2}"/>
              </a:ext>
            </a:extLst>
          </p:cNvPr>
          <p:cNvSpPr>
            <a:spLocks noGrp="1"/>
          </p:cNvSpPr>
          <p:nvPr>
            <p:ph idx="12"/>
          </p:nvPr>
        </p:nvSpPr>
        <p:spPr/>
        <p:txBody>
          <a:bodyPr/>
          <a:lstStyle/>
          <a:p>
            <a:pPr marL="0" indent="0">
              <a:buNone/>
            </a:pPr>
            <a:r>
              <a:rPr lang="en-GB" b="1"/>
              <a:t>Can join if all the following apply:</a:t>
            </a:r>
          </a:p>
          <a:p>
            <a:pPr marR="0" lvl="1"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a:ln>
                  <a:noFill/>
                </a:ln>
                <a:solidFill>
                  <a:srgbClr val="5E5E5E"/>
                </a:solidFill>
                <a:effectLst/>
                <a:uLnTx/>
                <a:uFillTx/>
                <a:latin typeface="Arial" panose="020B0604020202020204" pitchFamily="34" charset="0"/>
                <a:cs typeface="Arial" charset="0"/>
              </a:rPr>
              <a:t>Accounting </a:t>
            </a:r>
            <a:r>
              <a:rPr kumimoji="0" lang="en-US" sz="2000" b="0" i="0" u="none" strike="noStrike" kern="1200" cap="none" spc="0" normalizeH="0" baseline="0" noProof="0">
                <a:ln>
                  <a:noFill/>
                </a:ln>
                <a:solidFill>
                  <a:srgbClr val="5E5E5E"/>
                </a:solidFill>
                <a:effectLst/>
                <a:uLnTx/>
                <a:uFillTx/>
                <a:latin typeface="Arial" panose="020B0604020202020204" pitchFamily="34" charset="0"/>
                <a:cs typeface="Arial" charset="0"/>
              </a:rPr>
              <a:t>period aligns exactly with the tax year (not 31 March)</a:t>
            </a:r>
          </a:p>
          <a:p>
            <a:pPr marR="0" lvl="1"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a:pPr>
            <a:r>
              <a:rPr kumimoji="0" lang="en-GB" sz="2000" b="0" i="0" u="none" strike="noStrike" kern="1200" cap="none" spc="0" normalizeH="0" baseline="0" noProof="0">
                <a:ln>
                  <a:noFill/>
                </a:ln>
                <a:solidFill>
                  <a:srgbClr val="5E5E5E"/>
                </a:solidFill>
                <a:effectLst/>
                <a:uLnTx/>
                <a:uFillTx/>
                <a:latin typeface="Arial" panose="020B0604020202020204" pitchFamily="34" charset="0"/>
                <a:cs typeface="Arial" charset="0"/>
              </a:rPr>
              <a:t>UK tax resident</a:t>
            </a:r>
          </a:p>
          <a:p>
            <a:pPr marR="0" lvl="1"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5E5E5E"/>
                </a:solidFill>
                <a:effectLst/>
                <a:uLnTx/>
                <a:uFillTx/>
                <a:latin typeface="Arial" panose="020B0604020202020204" pitchFamily="34" charset="0"/>
                <a:cs typeface="Arial" charset="0"/>
              </a:rPr>
              <a:t>Registered for SA and submitted at least one return with self-employment or UK or foreign property source</a:t>
            </a:r>
          </a:p>
          <a:p>
            <a:pPr marR="0" lvl="1"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5E5E5E"/>
                </a:solidFill>
                <a:effectLst/>
                <a:uLnTx/>
                <a:uFillTx/>
                <a:latin typeface="Arial" panose="020B0604020202020204" pitchFamily="34" charset="0"/>
                <a:cs typeface="Arial" charset="0"/>
              </a:rPr>
              <a:t>Everything up to date (eg, no outstanding returns or liabilities)</a:t>
            </a:r>
          </a:p>
          <a:p>
            <a:pPr marR="0" lvl="1"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a:pPr>
            <a:r>
              <a:rPr lang="en-US">
                <a:latin typeface="Arial" panose="020B0604020202020204" pitchFamily="34" charset="0"/>
              </a:rPr>
              <a:t>Have a national insurance number</a:t>
            </a:r>
          </a:p>
          <a:p>
            <a:pPr marR="0" lvl="1" algn="l" defTabSz="914400" rtl="0" eaLnBrk="1" fontAlgn="auto" latinLnBrk="0" hangingPunct="1">
              <a:lnSpc>
                <a:spcPct val="114000"/>
              </a:lnSpc>
              <a:spcBef>
                <a:spcPts val="500"/>
              </a:spcBef>
              <a:spcAft>
                <a:spcPts val="0"/>
              </a:spcAft>
              <a:buClrTx/>
              <a:buSzTx/>
              <a:buFont typeface="Arial" panose="020B0604020202020204" pitchFamily="34" charset="0"/>
              <a:buChar char="•"/>
              <a:tabLst/>
              <a:defRPr/>
            </a:pPr>
            <a:r>
              <a:rPr kumimoji="0" lang="en-US" sz="2000" b="0" i="0" u="none" strike="noStrike" kern="1200" cap="none" spc="0" normalizeH="0" baseline="0" noProof="0">
                <a:ln>
                  <a:noFill/>
                </a:ln>
                <a:solidFill>
                  <a:srgbClr val="5E5E5E"/>
                </a:solidFill>
                <a:effectLst/>
                <a:uLnTx/>
                <a:uFillTx/>
                <a:latin typeface="Arial" panose="020B0604020202020204" pitchFamily="34" charset="0"/>
                <a:cs typeface="Arial" charset="0"/>
              </a:rPr>
              <a:t>Address up to date</a:t>
            </a:r>
          </a:p>
        </p:txBody>
      </p:sp>
    </p:spTree>
    <p:extLst>
      <p:ext uri="{BB962C8B-B14F-4D97-AF65-F5344CB8AC3E}">
        <p14:creationId xmlns:p14="http://schemas.microsoft.com/office/powerpoint/2010/main" val="40765678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25A289-1654-4347-B5C7-54C87F54E562}"/>
              </a:ext>
            </a:extLst>
          </p:cNvPr>
          <p:cNvSpPr>
            <a:spLocks noGrp="1"/>
          </p:cNvSpPr>
          <p:nvPr>
            <p:ph type="title"/>
          </p:nvPr>
        </p:nvSpPr>
        <p:spPr/>
        <p:txBody>
          <a:bodyPr/>
          <a:lstStyle/>
          <a:p>
            <a:r>
              <a:rPr lang="en-GB"/>
              <a:t>What functionality is available</a:t>
            </a:r>
          </a:p>
        </p:txBody>
      </p:sp>
      <p:sp>
        <p:nvSpPr>
          <p:cNvPr id="3" name="Content Placeholder 2">
            <a:extLst>
              <a:ext uri="{FF2B5EF4-FFF2-40B4-BE49-F238E27FC236}">
                <a16:creationId xmlns:a16="http://schemas.microsoft.com/office/drawing/2014/main" id="{3623CAF9-AB98-4EF6-BDD0-A314BC86B5ED}"/>
              </a:ext>
            </a:extLst>
          </p:cNvPr>
          <p:cNvSpPr>
            <a:spLocks noGrp="1"/>
          </p:cNvSpPr>
          <p:nvPr>
            <p:ph idx="1"/>
          </p:nvPr>
        </p:nvSpPr>
        <p:spPr/>
        <p:txBody>
          <a:bodyPr>
            <a:normAutofit lnSpcReduction="10000"/>
          </a:bodyPr>
          <a:lstStyle/>
          <a:p>
            <a:pPr marL="0" indent="0">
              <a:buNone/>
            </a:pPr>
            <a:r>
              <a:rPr lang="en-GB" b="1" i="0" u="none" strike="noStrike" baseline="0">
                <a:solidFill>
                  <a:srgbClr val="706F6F"/>
                </a:solidFill>
                <a:latin typeface="Arial" panose="020B0604020202020204" pitchFamily="34" charset="0"/>
              </a:rPr>
              <a:t>Functionality coming next for:</a:t>
            </a:r>
          </a:p>
          <a:p>
            <a:r>
              <a:rPr lang="en-GB" sz="2000" b="0" i="0" u="none" strike="noStrike" baseline="0">
                <a:solidFill>
                  <a:srgbClr val="706F6F"/>
                </a:solidFill>
                <a:latin typeface="Arial" panose="020B0604020202020204" pitchFamily="34" charset="0"/>
              </a:rPr>
              <a:t>Construction Industry Scheme deductions</a:t>
            </a:r>
          </a:p>
          <a:p>
            <a:r>
              <a:rPr lang="en-GB" sz="2000" b="0" i="0" u="none" strike="noStrike" baseline="0">
                <a:solidFill>
                  <a:srgbClr val="706F6F"/>
                </a:solidFill>
                <a:latin typeface="Arial" panose="020B0604020202020204" pitchFamily="34" charset="0"/>
              </a:rPr>
              <a:t>Private pension contributions relief claims</a:t>
            </a:r>
          </a:p>
          <a:p>
            <a:pPr algn="l"/>
            <a:r>
              <a:rPr lang="en-US" sz="2000" b="0" i="0" u="none" strike="noStrike" baseline="0">
                <a:solidFill>
                  <a:srgbClr val="706F6F"/>
                </a:solidFill>
                <a:latin typeface="Arial" panose="020B0604020202020204" pitchFamily="34" charset="0"/>
              </a:rPr>
              <a:t>Student loan repayments </a:t>
            </a:r>
          </a:p>
          <a:p>
            <a:pPr algn="l"/>
            <a:r>
              <a:rPr lang="en-US" sz="2000" b="0" i="0" u="none" strike="noStrike" baseline="0">
                <a:solidFill>
                  <a:srgbClr val="706F6F"/>
                </a:solidFill>
                <a:latin typeface="Arial" panose="020B0604020202020204" pitchFamily="34" charset="0"/>
              </a:rPr>
              <a:t>Additional information (SA101)</a:t>
            </a:r>
          </a:p>
          <a:p>
            <a:r>
              <a:rPr lang="en-US" sz="2000" b="0" i="0" u="none" strike="noStrike" baseline="0">
                <a:solidFill>
                  <a:srgbClr val="706F6F"/>
                </a:solidFill>
                <a:latin typeface="Arial" panose="020B0604020202020204" pitchFamily="34" charset="0"/>
              </a:rPr>
              <a:t>Foreign income </a:t>
            </a:r>
          </a:p>
          <a:p>
            <a:r>
              <a:rPr lang="en-US" sz="2000" b="0" i="0" u="none" strike="noStrike" baseline="0">
                <a:solidFill>
                  <a:srgbClr val="706F6F"/>
                </a:solidFill>
                <a:latin typeface="Arial" panose="020B0604020202020204" pitchFamily="34" charset="0"/>
              </a:rPr>
              <a:t>Voluntary class 2 NI contributions</a:t>
            </a:r>
          </a:p>
          <a:p>
            <a:r>
              <a:rPr lang="en-US" sz="2000" b="0" i="0" u="none" strike="noStrike" baseline="0">
                <a:solidFill>
                  <a:srgbClr val="706F6F"/>
                </a:solidFill>
                <a:latin typeface="Arial" panose="020B0604020202020204" pitchFamily="34" charset="0"/>
              </a:rPr>
              <a:t>Recipients of transferable marriage allowance</a:t>
            </a:r>
          </a:p>
          <a:p>
            <a:r>
              <a:rPr lang="en-US" sz="2000">
                <a:solidFill>
                  <a:srgbClr val="706F6F"/>
                </a:solidFill>
                <a:latin typeface="Arial" panose="020B0604020202020204" pitchFamily="34" charset="0"/>
              </a:rPr>
              <a:t>CGT reporting</a:t>
            </a:r>
            <a:endParaRPr lang="en-US" sz="2000" b="0" i="0" u="none" strike="noStrike" baseline="0">
              <a:solidFill>
                <a:srgbClr val="706F6F"/>
              </a:solidFill>
              <a:latin typeface="Arial" panose="020B0604020202020204" pitchFamily="34" charset="0"/>
            </a:endParaRPr>
          </a:p>
          <a:p>
            <a:pPr marL="0" indent="0">
              <a:buNone/>
            </a:pPr>
            <a:endParaRPr lang="en-US" sz="1800" b="0" i="0" u="none" strike="noStrike" baseline="0">
              <a:solidFill>
                <a:srgbClr val="000000"/>
              </a:solidFill>
              <a:latin typeface="Arial" panose="020B0604020202020204" pitchFamily="34" charset="0"/>
            </a:endParaRPr>
          </a:p>
          <a:p>
            <a:endParaRPr lang="en-GB"/>
          </a:p>
        </p:txBody>
      </p:sp>
      <p:sp>
        <p:nvSpPr>
          <p:cNvPr id="4" name="Content Placeholder 3">
            <a:extLst>
              <a:ext uri="{FF2B5EF4-FFF2-40B4-BE49-F238E27FC236}">
                <a16:creationId xmlns:a16="http://schemas.microsoft.com/office/drawing/2014/main" id="{16669798-ADB0-4A4B-AFED-EBC68D9B37C3}"/>
              </a:ext>
            </a:extLst>
          </p:cNvPr>
          <p:cNvSpPr>
            <a:spLocks noGrp="1"/>
          </p:cNvSpPr>
          <p:nvPr>
            <p:ph idx="12"/>
          </p:nvPr>
        </p:nvSpPr>
        <p:spPr/>
        <p:txBody>
          <a:bodyPr/>
          <a:lstStyle/>
          <a:p>
            <a:pPr marL="0" indent="0">
              <a:buNone/>
            </a:pPr>
            <a:r>
              <a:rPr lang="en-GB" b="1"/>
              <a:t>Encouraged to join now with:</a:t>
            </a:r>
          </a:p>
          <a:p>
            <a:r>
              <a:rPr lang="en-GB" sz="2000"/>
              <a:t>Self-employment income (incl. multiple)</a:t>
            </a:r>
          </a:p>
          <a:p>
            <a:r>
              <a:rPr lang="en-GB" sz="2000"/>
              <a:t>UK property income (incl. FHL)</a:t>
            </a:r>
          </a:p>
          <a:p>
            <a:r>
              <a:rPr lang="en-GB" sz="2000"/>
              <a:t>Gift Aid</a:t>
            </a:r>
          </a:p>
          <a:p>
            <a:r>
              <a:rPr lang="en-GB" sz="2000"/>
              <a:t>PAYE source income (not with coded out debt)</a:t>
            </a:r>
          </a:p>
          <a:p>
            <a:r>
              <a:rPr lang="en-GB" sz="2000"/>
              <a:t>UK interest</a:t>
            </a:r>
          </a:p>
          <a:p>
            <a:r>
              <a:rPr lang="en-GB" sz="2000"/>
              <a:t>UK dividends</a:t>
            </a:r>
          </a:p>
        </p:txBody>
      </p:sp>
    </p:spTree>
    <p:extLst>
      <p:ext uri="{BB962C8B-B14F-4D97-AF65-F5344CB8AC3E}">
        <p14:creationId xmlns:p14="http://schemas.microsoft.com/office/powerpoint/2010/main" val="100863525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E9AD0-D065-4585-9C18-1942A66ECBDC}"/>
              </a:ext>
            </a:extLst>
          </p:cNvPr>
          <p:cNvSpPr>
            <a:spLocks noGrp="1"/>
          </p:cNvSpPr>
          <p:nvPr>
            <p:ph type="title"/>
          </p:nvPr>
        </p:nvSpPr>
        <p:spPr/>
        <p:txBody>
          <a:bodyPr/>
          <a:lstStyle/>
          <a:p>
            <a:r>
              <a:rPr lang="en-GB" dirty="0"/>
              <a:t>So where are we?</a:t>
            </a:r>
          </a:p>
        </p:txBody>
      </p:sp>
      <p:sp>
        <p:nvSpPr>
          <p:cNvPr id="3" name="Content Placeholder 2">
            <a:extLst>
              <a:ext uri="{FF2B5EF4-FFF2-40B4-BE49-F238E27FC236}">
                <a16:creationId xmlns:a16="http://schemas.microsoft.com/office/drawing/2014/main" id="{DA845962-1535-424A-937F-EAC2CB75AFC6}"/>
              </a:ext>
            </a:extLst>
          </p:cNvPr>
          <p:cNvSpPr>
            <a:spLocks noGrp="1"/>
          </p:cNvSpPr>
          <p:nvPr>
            <p:ph idx="1"/>
          </p:nvPr>
        </p:nvSpPr>
        <p:spPr/>
        <p:txBody>
          <a:bodyPr/>
          <a:lstStyle/>
          <a:p>
            <a:r>
              <a:rPr lang="en-GB" dirty="0"/>
              <a:t>Capacity to deliver – HMRC, software developers, agents, taxpayers?</a:t>
            </a:r>
          </a:p>
          <a:p>
            <a:r>
              <a:rPr lang="en-US" dirty="0"/>
              <a:t>Tiny numbers in the pilot</a:t>
            </a:r>
          </a:p>
          <a:p>
            <a:r>
              <a:rPr lang="en-GB" dirty="0"/>
              <a:t>Unresolved design issues</a:t>
            </a:r>
          </a:p>
          <a:p>
            <a:pPr lvl="1"/>
            <a:r>
              <a:rPr lang="en-GB" dirty="0"/>
              <a:t>Multiple agent functionality</a:t>
            </a:r>
          </a:p>
          <a:p>
            <a:pPr lvl="1"/>
            <a:r>
              <a:rPr lang="en-GB" dirty="0"/>
              <a:t>Aggregation of property income from different portfolios</a:t>
            </a:r>
          </a:p>
          <a:p>
            <a:pPr lvl="1"/>
            <a:r>
              <a:rPr lang="en-GB" dirty="0"/>
              <a:t>Design for non-tax year accounting dates and basis period reform</a:t>
            </a:r>
          </a:p>
          <a:p>
            <a:pPr lvl="1"/>
            <a:r>
              <a:rPr lang="en-GB" dirty="0"/>
              <a:t>Adjustments and corrections – revise quarterly updates vs year end adjustments</a:t>
            </a:r>
          </a:p>
          <a:p>
            <a:r>
              <a:rPr lang="en-GB" dirty="0"/>
              <a:t>What is ICAEW doing?</a:t>
            </a:r>
          </a:p>
        </p:txBody>
      </p:sp>
    </p:spTree>
    <p:extLst>
      <p:ext uri="{BB962C8B-B14F-4D97-AF65-F5344CB8AC3E}">
        <p14:creationId xmlns:p14="http://schemas.microsoft.com/office/powerpoint/2010/main" val="4897712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a:extLst>
              <a:ext uri="{FF2B5EF4-FFF2-40B4-BE49-F238E27FC236}">
                <a16:creationId xmlns:a16="http://schemas.microsoft.com/office/drawing/2014/main" id="{DF4FD84A-0252-4C18-9160-85D93F318727}"/>
              </a:ext>
            </a:extLst>
          </p:cNvPr>
          <p:cNvSpPr>
            <a:spLocks noGrp="1"/>
          </p:cNvSpPr>
          <p:nvPr>
            <p:ph type="title"/>
          </p:nvPr>
        </p:nvSpPr>
        <p:spPr/>
        <p:txBody>
          <a:bodyPr/>
          <a:lstStyle/>
          <a:p>
            <a:r>
              <a:rPr lang="en-GB" dirty="0"/>
              <a:t>Thank you for attending</a:t>
            </a:r>
            <a:r>
              <a:rPr lang="en-GB" b="0" i="0" dirty="0"/>
              <a:t>​</a:t>
            </a:r>
            <a:endParaRPr lang="en-GB" dirty="0"/>
          </a:p>
        </p:txBody>
      </p:sp>
      <p:sp>
        <p:nvSpPr>
          <p:cNvPr id="10" name="Content Placeholder 9">
            <a:extLst>
              <a:ext uri="{FF2B5EF4-FFF2-40B4-BE49-F238E27FC236}">
                <a16:creationId xmlns:a16="http://schemas.microsoft.com/office/drawing/2014/main" id="{E236307F-2F71-4540-A745-8090BAB36D5A}"/>
              </a:ext>
            </a:extLst>
          </p:cNvPr>
          <p:cNvSpPr>
            <a:spLocks noGrp="1"/>
          </p:cNvSpPr>
          <p:nvPr>
            <p:ph idx="1"/>
          </p:nvPr>
        </p:nvSpPr>
        <p:spPr>
          <a:xfrm>
            <a:off x="7620705" y="3723262"/>
            <a:ext cx="4068000" cy="2150343"/>
          </a:xfrm>
        </p:spPr>
        <p:txBody>
          <a:bodyPr vert="horz" wrap="square" lIns="91440" tIns="45720" rIns="91440" bIns="45720" numCol="1" rtlCol="0" anchor="t" anchorCtr="0" compatLnSpc="1">
            <a:prstTxWarp prst="textNoShape">
              <a:avLst/>
            </a:prstTxWarp>
            <a:normAutofit/>
          </a:bodyPr>
          <a:lstStyle/>
          <a:p>
            <a:pPr marL="0" indent="0">
              <a:buNone/>
              <a:defRPr/>
            </a:pPr>
            <a:r>
              <a:rPr lang="en-GB" sz="2200">
                <a:latin typeface="Arial"/>
                <a:cs typeface="Arial"/>
              </a:rPr>
              <a:t>Contact the Tax Faculty    </a:t>
            </a:r>
            <a:r>
              <a:rPr lang="en-GB" sz="2200">
                <a:solidFill>
                  <a:schemeClr val="bg1"/>
                </a:solidFill>
                <a:latin typeface="Arial"/>
                <a:cs typeface="Arial"/>
              </a:rPr>
              <a:t>.</a:t>
            </a:r>
            <a:endParaRPr lang="en-US" sz="2200">
              <a:solidFill>
                <a:schemeClr val="bg1"/>
              </a:solidFill>
              <a:latin typeface="Arial"/>
              <a:cs typeface="Arial"/>
            </a:endParaRPr>
          </a:p>
          <a:p>
            <a:pPr marL="0" indent="0">
              <a:buNone/>
              <a:defRPr/>
            </a:pPr>
            <a:r>
              <a:rPr lang="en-GB" sz="2200" b="1">
                <a:latin typeface="Arial"/>
                <a:cs typeface="Arial"/>
                <a:sym typeface="Wingdings"/>
              </a:rPr>
              <a:t>Phone: </a:t>
            </a:r>
            <a:r>
              <a:rPr lang="en-US" sz="2200">
                <a:latin typeface="Arial"/>
                <a:cs typeface="Arial"/>
              </a:rPr>
              <a:t>+44 (0)20 7920 8646</a:t>
            </a:r>
          </a:p>
          <a:p>
            <a:pPr marL="0" indent="0">
              <a:buNone/>
              <a:defRPr/>
            </a:pPr>
            <a:r>
              <a:rPr lang="en-US" sz="2200" b="1">
                <a:latin typeface="Arial"/>
                <a:cs typeface="Arial"/>
                <a:sym typeface="Wingdings"/>
              </a:rPr>
              <a:t>Email: </a:t>
            </a:r>
            <a:r>
              <a:rPr lang="en-US" sz="2200">
                <a:latin typeface="Arial"/>
                <a:cs typeface="Arial"/>
              </a:rPr>
              <a:t>taxfac@icaew.com </a:t>
            </a:r>
            <a:endParaRPr lang="en-US" sz="2200"/>
          </a:p>
          <a:p>
            <a:pPr marL="0" indent="0">
              <a:buNone/>
              <a:defRPr/>
            </a:pPr>
            <a:r>
              <a:rPr lang="en-GB" sz="2200" b="1">
                <a:latin typeface="Arial"/>
                <a:cs typeface="Arial"/>
                <a:sym typeface="Wingdings"/>
              </a:rPr>
              <a:t>Web: </a:t>
            </a:r>
            <a:r>
              <a:rPr lang="en-GB" sz="2200">
                <a:latin typeface="Arial"/>
                <a:cs typeface="Arial"/>
              </a:rPr>
              <a:t>icaew.com/taxfac</a:t>
            </a:r>
          </a:p>
        </p:txBody>
      </p:sp>
      <p:sp>
        <p:nvSpPr>
          <p:cNvPr id="11" name="Content Placeholder 10">
            <a:extLst>
              <a:ext uri="{FF2B5EF4-FFF2-40B4-BE49-F238E27FC236}">
                <a16:creationId xmlns:a16="http://schemas.microsoft.com/office/drawing/2014/main" id="{B73E463C-D7B8-482D-8682-5B26E5835588}"/>
              </a:ext>
            </a:extLst>
          </p:cNvPr>
          <p:cNvSpPr>
            <a:spLocks noGrp="1"/>
          </p:cNvSpPr>
          <p:nvPr>
            <p:ph idx="12"/>
          </p:nvPr>
        </p:nvSpPr>
        <p:spPr>
          <a:xfrm>
            <a:off x="2153523" y="3723260"/>
            <a:ext cx="4068000" cy="1828267"/>
          </a:xfrm>
        </p:spPr>
        <p:txBody>
          <a:bodyPr vert="horz" wrap="square" lIns="91440" tIns="45720" rIns="91440" bIns="45720" numCol="1" rtlCol="0" anchor="t" anchorCtr="0" compatLnSpc="1">
            <a:prstTxWarp prst="textNoShape">
              <a:avLst/>
            </a:prstTxWarp>
            <a:normAutofit/>
          </a:bodyPr>
          <a:lstStyle/>
          <a:p>
            <a:pPr marL="0" indent="0">
              <a:buNone/>
            </a:pPr>
            <a:r>
              <a:rPr lang="en-GB" dirty="0">
                <a:latin typeface="Arial"/>
                <a:cs typeface="Arial"/>
              </a:rPr>
              <a:t>Please take the time to fill out our short survey</a:t>
            </a:r>
            <a:endParaRPr lang="en-GB" u="sng" dirty="0">
              <a:latin typeface="Arial"/>
              <a:cs typeface="Arial"/>
            </a:endParaRPr>
          </a:p>
        </p:txBody>
      </p:sp>
      <p:sp>
        <p:nvSpPr>
          <p:cNvPr id="14" name="TextBox 13">
            <a:extLst>
              <a:ext uri="{FF2B5EF4-FFF2-40B4-BE49-F238E27FC236}">
                <a16:creationId xmlns:a16="http://schemas.microsoft.com/office/drawing/2014/main" id="{C33ED5CB-5A2D-48CD-9DFD-819ABC38D8E3}"/>
              </a:ext>
            </a:extLst>
          </p:cNvPr>
          <p:cNvSpPr txBox="1"/>
          <p:nvPr/>
        </p:nvSpPr>
        <p:spPr>
          <a:xfrm>
            <a:off x="618567" y="6011125"/>
            <a:ext cx="11155423" cy="410680"/>
          </a:xfrm>
          <a:prstGeom prst="rect">
            <a:avLst/>
          </a:prstGeom>
        </p:spPr>
        <p:txBody>
          <a:bodyPr wrap="square" rtlCol="0">
            <a:noAutofit/>
          </a:bodyPr>
          <a:lstStyle/>
          <a:p>
            <a:pPr algn="ctr" defTabSz="914354" fontAlgn="base">
              <a:defRPr/>
            </a:pPr>
            <a:r>
              <a:rPr lang="en-GB" sz="1200" dirty="0"/>
              <a:t>ICAEW will not be liable for any reliance you place on the information in this presentation. You should seek independent advice.</a:t>
            </a:r>
            <a:r>
              <a:rPr lang="en-US" sz="1200" dirty="0"/>
              <a:t>​</a:t>
            </a:r>
            <a:endParaRPr lang="en-GB" sz="1200" dirty="0"/>
          </a:p>
        </p:txBody>
      </p:sp>
      <p:pic>
        <p:nvPicPr>
          <p:cNvPr id="3" name="Picture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305007" y="3723260"/>
            <a:ext cx="1364400" cy="1364400"/>
          </a:xfrm>
          <a:prstGeom prst="rect">
            <a:avLst/>
          </a:prstGeom>
        </p:spPr>
      </p:pic>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36024" y="3723260"/>
            <a:ext cx="1364400" cy="1364400"/>
          </a:xfrm>
          <a:prstGeom prst="rect">
            <a:avLst/>
          </a:prstGeom>
        </p:spPr>
      </p:pic>
      <p:sp>
        <p:nvSpPr>
          <p:cNvPr id="2" name="TextBox 1">
            <a:extLst>
              <a:ext uri="{FF2B5EF4-FFF2-40B4-BE49-F238E27FC236}">
                <a16:creationId xmlns:a16="http://schemas.microsoft.com/office/drawing/2014/main" id="{B2BFF84C-8AEF-60B1-5797-C88A25405B74}"/>
              </a:ext>
            </a:extLst>
          </p:cNvPr>
          <p:cNvSpPr txBox="1"/>
          <p:nvPr/>
        </p:nvSpPr>
        <p:spPr>
          <a:xfrm>
            <a:off x="981306" y="1750738"/>
            <a:ext cx="10593659" cy="914400"/>
          </a:xfrm>
          <a:prstGeom prst="rect">
            <a:avLst/>
          </a:prstGeom>
        </p:spPr>
        <p:txBody>
          <a:bodyPr wrap="none" rtlCol="0">
            <a:normAutofit/>
          </a:bodyPr>
          <a:lstStyle/>
          <a:p>
            <a:pPr algn="l"/>
            <a:r>
              <a:rPr lang="en-GB" sz="2000" dirty="0">
                <a:solidFill>
                  <a:srgbClr val="000000"/>
                </a:solidFill>
                <a:latin typeface="Arial" panose="020B0604020202020204" pitchFamily="34" charset="0"/>
                <a:cs typeface="Arial" panose="020B0604020202020204" pitchFamily="34" charset="0"/>
              </a:rPr>
              <a:t>For details of upcoming events and webinars please visit icaew.com/</a:t>
            </a:r>
            <a:r>
              <a:rPr lang="en-GB" sz="2000" dirty="0" err="1">
                <a:solidFill>
                  <a:srgbClr val="000000"/>
                </a:solidFill>
                <a:latin typeface="Arial" panose="020B0604020202020204" pitchFamily="34" charset="0"/>
                <a:cs typeface="Arial" panose="020B0604020202020204" pitchFamily="34" charset="0"/>
              </a:rPr>
              <a:t>taxwebinars</a:t>
            </a:r>
            <a:r>
              <a:rPr lang="en-GB" sz="2000" dirty="0">
                <a:solidFill>
                  <a:srgbClr val="000000"/>
                </a:solidFill>
                <a:latin typeface="Arial" panose="020B0604020202020204" pitchFamily="34" charset="0"/>
                <a:cs typeface="Arial" panose="020B0604020202020204" pitchFamily="34" charset="0"/>
              </a:rPr>
              <a:t> </a:t>
            </a:r>
          </a:p>
        </p:txBody>
      </p:sp>
    </p:spTree>
    <p:extLst>
      <p:ext uri="{BB962C8B-B14F-4D97-AF65-F5344CB8AC3E}">
        <p14:creationId xmlns:p14="http://schemas.microsoft.com/office/powerpoint/2010/main" val="350275968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8BD3E6"/>
        </a:solidFill>
        <a:effectLst/>
      </p:bgPr>
    </p:bg>
    <p:spTree>
      <p:nvGrpSpPr>
        <p:cNvPr id="1" name=""/>
        <p:cNvGrpSpPr/>
        <p:nvPr/>
      </p:nvGrpSpPr>
      <p:grpSpPr>
        <a:xfrm>
          <a:off x="0" y="0"/>
          <a:ext cx="0" cy="0"/>
          <a:chOff x="0" y="0"/>
          <a:chExt cx="0" cy="0"/>
        </a:xfrm>
      </p:grpSpPr>
      <p:sp>
        <p:nvSpPr>
          <p:cNvPr id="5" name="Text Placeholder 4">
            <a:extLst>
              <a:ext uri="{FF2B5EF4-FFF2-40B4-BE49-F238E27FC236}">
                <a16:creationId xmlns:a16="http://schemas.microsoft.com/office/drawing/2014/main" id="{6E1C8CD6-BFD6-4AC8-8FF3-2EB4B21D51E6}"/>
              </a:ext>
            </a:extLst>
          </p:cNvPr>
          <p:cNvSpPr>
            <a:spLocks noGrp="1"/>
          </p:cNvSpPr>
          <p:nvPr>
            <p:ph type="body" sz="quarter" idx="10"/>
          </p:nvPr>
        </p:nvSpPr>
        <p:spPr/>
        <p:txBody>
          <a:bodyPr/>
          <a:lstStyle/>
          <a:p>
            <a:r>
              <a:rPr lang="en-GB" dirty="0"/>
              <a:t>2022</a:t>
            </a:r>
          </a:p>
        </p:txBody>
      </p:sp>
    </p:spTree>
    <p:extLst>
      <p:ext uri="{BB962C8B-B14F-4D97-AF65-F5344CB8AC3E}">
        <p14:creationId xmlns:p14="http://schemas.microsoft.com/office/powerpoint/2010/main" val="20313746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Presenters</a:t>
            </a:r>
          </a:p>
        </p:txBody>
      </p:sp>
      <p:sp>
        <p:nvSpPr>
          <p:cNvPr id="9" name="Rectangle 8"/>
          <p:cNvSpPr/>
          <p:nvPr/>
        </p:nvSpPr>
        <p:spPr>
          <a:xfrm>
            <a:off x="2152651" y="4250531"/>
            <a:ext cx="1361585" cy="87153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srgbClr val="FFFFFF"/>
              </a:solidFill>
              <a:effectLst/>
              <a:uLnTx/>
              <a:uFillTx/>
              <a:latin typeface="Arial" panose="020B0604020202020204"/>
              <a:ea typeface="+mn-ea"/>
              <a:cs typeface="+mn-cs"/>
            </a:endParaRPr>
          </a:p>
        </p:txBody>
      </p:sp>
      <p:sp>
        <p:nvSpPr>
          <p:cNvPr id="13" name="TextBox 12"/>
          <p:cNvSpPr txBox="1"/>
          <p:nvPr/>
        </p:nvSpPr>
        <p:spPr>
          <a:xfrm>
            <a:off x="4447802" y="4447761"/>
            <a:ext cx="2400240" cy="1600111"/>
          </a:xfrm>
          <a:prstGeom prst="rect">
            <a:avLst/>
          </a:prstGeom>
        </p:spPr>
        <p:txBody>
          <a:bodyPr wrap="none" rtlCol="0">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5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
        <p:nvSpPr>
          <p:cNvPr id="14" name="TextBox 13"/>
          <p:cNvSpPr txBox="1"/>
          <p:nvPr/>
        </p:nvSpPr>
        <p:spPr>
          <a:xfrm>
            <a:off x="8799095" y="4504727"/>
            <a:ext cx="1991653" cy="1126052"/>
          </a:xfrm>
          <a:prstGeom prst="rect">
            <a:avLst/>
          </a:prstGeom>
        </p:spPr>
        <p:txBody>
          <a:bodyPr wrap="none" lIns="91440" tIns="45720" rIns="91440" bIns="45720" rtlCol="0" anchor="t">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500" b="0" i="0" u="none" strike="noStrike" kern="1200" cap="none" spc="0" normalizeH="0" baseline="0" noProof="0" dirty="0">
              <a:ln>
                <a:noFill/>
              </a:ln>
              <a:solidFill>
                <a:srgbClr val="000000"/>
              </a:solidFill>
              <a:effectLst/>
              <a:uLnTx/>
              <a:uFillTx/>
              <a:latin typeface="Arial" panose="020B0604020202020204"/>
              <a:ea typeface="+mn-ea"/>
              <a:cs typeface="Arial"/>
            </a:endParaRPr>
          </a:p>
        </p:txBody>
      </p:sp>
      <p:sp>
        <p:nvSpPr>
          <p:cNvPr id="5" name="Rectangle 4">
            <a:extLst>
              <a:ext uri="{FF2B5EF4-FFF2-40B4-BE49-F238E27FC236}">
                <a16:creationId xmlns:a16="http://schemas.microsoft.com/office/drawing/2014/main" id="{C45687DA-A350-4950-A9CE-637964628D1C}"/>
              </a:ext>
            </a:extLst>
          </p:cNvPr>
          <p:cNvSpPr>
            <a:spLocks noGrp="1" noChangeArrowheads="1"/>
          </p:cNvSpPr>
          <p:nvPr/>
        </p:nvSpPr>
        <p:spPr bwMode="auto">
          <a:xfrm>
            <a:off x="2074982" y="4447762"/>
            <a:ext cx="1884797" cy="1348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68580" tIns="34290" rIns="68580" bIns="34290" numCol="1" anchor="t" anchorCtr="0" compatLnSpc="1">
            <a:prstTxWarp prst="textNoShape">
              <a:avLst/>
            </a:prstTxWarp>
          </a:bodyPr>
          <a:lstStyle>
            <a:lvl1pPr marL="252000" indent="-252000" algn="l" rtl="0" eaLnBrk="1" fontAlgn="base" hangingPunct="1">
              <a:spcBef>
                <a:spcPct val="0"/>
              </a:spcBef>
              <a:spcAft>
                <a:spcPct val="30000"/>
              </a:spcAft>
              <a:buClr>
                <a:schemeClr val="accent1"/>
              </a:buClr>
              <a:buFont typeface="Times" pitchFamily="18" charset="0"/>
              <a:buChar char="•"/>
              <a:defRPr sz="2200">
                <a:solidFill>
                  <a:schemeClr val="tx1"/>
                </a:solidFill>
                <a:latin typeface="+mn-lt"/>
                <a:ea typeface="+mn-ea"/>
                <a:cs typeface="+mn-cs"/>
              </a:defRPr>
            </a:lvl1pPr>
            <a:lvl2pPr marL="504000" indent="-252000" algn="l" rtl="0" eaLnBrk="1" fontAlgn="base" hangingPunct="1">
              <a:spcBef>
                <a:spcPct val="0"/>
              </a:spcBef>
              <a:spcAft>
                <a:spcPct val="30000"/>
              </a:spcAft>
              <a:buClr>
                <a:schemeClr val="accent1"/>
              </a:buClr>
              <a:buFont typeface="Times" pitchFamily="18" charset="0"/>
              <a:buChar char="–"/>
              <a:defRPr sz="2000">
                <a:solidFill>
                  <a:schemeClr val="tx1"/>
                </a:solidFill>
                <a:latin typeface="+mn-lt"/>
              </a:defRPr>
            </a:lvl2pPr>
            <a:lvl3pPr marL="756000" indent="-252000" algn="l" rtl="0" eaLnBrk="1" fontAlgn="base" hangingPunct="1">
              <a:spcBef>
                <a:spcPct val="0"/>
              </a:spcBef>
              <a:spcAft>
                <a:spcPct val="30000"/>
              </a:spcAft>
              <a:buClr>
                <a:schemeClr val="accent1"/>
              </a:buClr>
              <a:buFont typeface="Times" pitchFamily="18" charset="0"/>
              <a:buChar char="–"/>
              <a:defRPr>
                <a:solidFill>
                  <a:schemeClr val="tx1"/>
                </a:solidFill>
                <a:latin typeface="+mn-lt"/>
              </a:defRPr>
            </a:lvl3pPr>
            <a:lvl4pPr marL="1428750" indent="-228600" algn="l" rtl="0" eaLnBrk="1" fontAlgn="base" hangingPunct="1">
              <a:lnSpc>
                <a:spcPct val="110000"/>
              </a:lnSpc>
              <a:spcBef>
                <a:spcPct val="0"/>
              </a:spcBef>
              <a:spcAft>
                <a:spcPct val="0"/>
              </a:spcAft>
              <a:buClr>
                <a:schemeClr val="accent1"/>
              </a:buClr>
              <a:buFont typeface="Times" pitchFamily="18" charset="0"/>
              <a:defRPr sz="2000">
                <a:solidFill>
                  <a:schemeClr val="tx1"/>
                </a:solidFill>
                <a:latin typeface="+mn-lt"/>
              </a:defRPr>
            </a:lvl4pPr>
            <a:lvl5pPr marL="1771650" indent="-228600" algn="l" rtl="0" eaLnBrk="1" fontAlgn="base" hangingPunct="1">
              <a:lnSpc>
                <a:spcPct val="110000"/>
              </a:lnSpc>
              <a:spcBef>
                <a:spcPct val="0"/>
              </a:spcBef>
              <a:spcAft>
                <a:spcPct val="0"/>
              </a:spcAft>
              <a:buClr>
                <a:schemeClr val="accent1"/>
              </a:buClr>
              <a:buFont typeface="Times" pitchFamily="18" charset="0"/>
              <a:defRPr sz="2000">
                <a:solidFill>
                  <a:schemeClr val="tx1"/>
                </a:solidFill>
                <a:latin typeface="+mn-lt"/>
              </a:defRPr>
            </a:lvl5pPr>
            <a:lvl6pPr marL="2228850" indent="-228600" algn="l" rtl="0" eaLnBrk="1" fontAlgn="base" hangingPunct="1">
              <a:lnSpc>
                <a:spcPct val="110000"/>
              </a:lnSpc>
              <a:spcBef>
                <a:spcPct val="0"/>
              </a:spcBef>
              <a:spcAft>
                <a:spcPct val="0"/>
              </a:spcAft>
              <a:buClr>
                <a:schemeClr val="accent1"/>
              </a:buClr>
              <a:buFont typeface="Times" charset="0"/>
              <a:defRPr sz="2000">
                <a:solidFill>
                  <a:schemeClr val="tx1"/>
                </a:solidFill>
                <a:latin typeface="+mn-lt"/>
              </a:defRPr>
            </a:lvl6pPr>
            <a:lvl7pPr marL="2686050" indent="-228600" algn="l" rtl="0" eaLnBrk="1" fontAlgn="base" hangingPunct="1">
              <a:lnSpc>
                <a:spcPct val="110000"/>
              </a:lnSpc>
              <a:spcBef>
                <a:spcPct val="0"/>
              </a:spcBef>
              <a:spcAft>
                <a:spcPct val="0"/>
              </a:spcAft>
              <a:buClr>
                <a:schemeClr val="accent1"/>
              </a:buClr>
              <a:buFont typeface="Times" charset="0"/>
              <a:defRPr sz="2000">
                <a:solidFill>
                  <a:schemeClr val="tx1"/>
                </a:solidFill>
                <a:latin typeface="+mn-lt"/>
              </a:defRPr>
            </a:lvl7pPr>
            <a:lvl8pPr marL="3143250" indent="-228600" algn="l" rtl="0" eaLnBrk="1" fontAlgn="base" hangingPunct="1">
              <a:lnSpc>
                <a:spcPct val="110000"/>
              </a:lnSpc>
              <a:spcBef>
                <a:spcPct val="0"/>
              </a:spcBef>
              <a:spcAft>
                <a:spcPct val="0"/>
              </a:spcAft>
              <a:buClr>
                <a:schemeClr val="accent1"/>
              </a:buClr>
              <a:buFont typeface="Times" charset="0"/>
              <a:defRPr sz="2000">
                <a:solidFill>
                  <a:schemeClr val="tx1"/>
                </a:solidFill>
                <a:latin typeface="+mn-lt"/>
              </a:defRPr>
            </a:lvl8pPr>
            <a:lvl9pPr marL="3600450" indent="-228600" algn="l" rtl="0" eaLnBrk="1" fontAlgn="base" hangingPunct="1">
              <a:lnSpc>
                <a:spcPct val="110000"/>
              </a:lnSpc>
              <a:spcBef>
                <a:spcPct val="0"/>
              </a:spcBef>
              <a:spcAft>
                <a:spcPct val="0"/>
              </a:spcAft>
              <a:buClr>
                <a:schemeClr val="accent1"/>
              </a:buClr>
              <a:buFont typeface="Times" charset="0"/>
              <a:defRPr sz="2000">
                <a:solidFill>
                  <a:schemeClr val="tx1"/>
                </a:solidFill>
                <a:latin typeface="+mn-lt"/>
              </a:defRPr>
            </a:lvl9pPr>
          </a:lstStyle>
          <a:p>
            <a:pPr marL="252000" marR="0" lvl="0" indent="-252000" algn="l" defTabSz="914400" rtl="0" eaLnBrk="1" fontAlgn="base" latinLnBrk="0" hangingPunct="1">
              <a:lnSpc>
                <a:spcPct val="100000"/>
              </a:lnSpc>
              <a:spcBef>
                <a:spcPct val="0"/>
              </a:spcBef>
              <a:spcAft>
                <a:spcPct val="30000"/>
              </a:spcAft>
              <a:buClr>
                <a:srgbClr val="C6CA91"/>
              </a:buClr>
              <a:buSzTx/>
              <a:buFont typeface="Times" pitchFamily="18" charset="0"/>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mn-cs"/>
              </a:rPr>
              <a:t>Today’s speaker</a:t>
            </a:r>
          </a:p>
          <a:p>
            <a:pPr marL="252000" marR="0" lvl="0" indent="-252000" algn="l" defTabSz="914400" rtl="0" eaLnBrk="1" fontAlgn="base" latinLnBrk="0" hangingPunct="1">
              <a:lnSpc>
                <a:spcPct val="100000"/>
              </a:lnSpc>
              <a:spcBef>
                <a:spcPct val="0"/>
              </a:spcBef>
              <a:spcAft>
                <a:spcPct val="30000"/>
              </a:spcAft>
              <a:buClr>
                <a:srgbClr val="C6CA91"/>
              </a:buClr>
              <a:buSzTx/>
              <a:buFont typeface="Times" pitchFamily="18" charset="0"/>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mn-cs"/>
              </a:rPr>
              <a:t>Anita Monteith</a:t>
            </a:r>
          </a:p>
          <a:p>
            <a:pPr marL="252000" marR="0" lvl="0" indent="-252000" algn="l" defTabSz="914400" rtl="0" eaLnBrk="1" fontAlgn="base" latinLnBrk="0" hangingPunct="1">
              <a:lnSpc>
                <a:spcPct val="100000"/>
              </a:lnSpc>
              <a:spcBef>
                <a:spcPct val="0"/>
              </a:spcBef>
              <a:spcAft>
                <a:spcPct val="30000"/>
              </a:spcAft>
              <a:buClr>
                <a:srgbClr val="C6CA91"/>
              </a:buClr>
              <a:buSzTx/>
              <a:buFont typeface="Times" pitchFamily="18" charset="0"/>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mn-cs"/>
              </a:rPr>
              <a:t>Head of Policy</a:t>
            </a:r>
          </a:p>
          <a:p>
            <a:pPr marL="252000" marR="0" lvl="0" indent="-252000" algn="l" defTabSz="914400" rtl="0" eaLnBrk="1" fontAlgn="base" latinLnBrk="0" hangingPunct="1">
              <a:lnSpc>
                <a:spcPct val="100000"/>
              </a:lnSpc>
              <a:spcBef>
                <a:spcPct val="0"/>
              </a:spcBef>
              <a:spcAft>
                <a:spcPct val="30000"/>
              </a:spcAft>
              <a:buClr>
                <a:srgbClr val="C6CA91"/>
              </a:buClr>
              <a:buSzTx/>
              <a:buFont typeface="Times" pitchFamily="18" charset="0"/>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mn-cs"/>
              </a:rPr>
              <a:t>ICAEW Tax Faculty		</a:t>
            </a:r>
          </a:p>
        </p:txBody>
      </p:sp>
      <p:pic>
        <p:nvPicPr>
          <p:cNvPr id="1026" name="Picture 2">
            <a:extLst>
              <a:ext uri="{FF2B5EF4-FFF2-40B4-BE49-F238E27FC236}">
                <a16:creationId xmlns:a16="http://schemas.microsoft.com/office/drawing/2014/main" id="{96262FA3-2B1A-4D77-9C36-AD2D58BB9C4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64189" y="1967159"/>
            <a:ext cx="1706880" cy="2255520"/>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a:extLst>
              <a:ext uri="{FF2B5EF4-FFF2-40B4-BE49-F238E27FC236}">
                <a16:creationId xmlns:a16="http://schemas.microsoft.com/office/drawing/2014/main" id="{6F2A127B-BF77-413A-B437-EEC81DD659A1}"/>
              </a:ext>
            </a:extLst>
          </p:cNvPr>
          <p:cNvSpPr txBox="1"/>
          <p:nvPr/>
        </p:nvSpPr>
        <p:spPr>
          <a:xfrm>
            <a:off x="6267775" y="4515852"/>
            <a:ext cx="2400240" cy="1532021"/>
          </a:xfrm>
          <a:prstGeom prst="rect">
            <a:avLst/>
          </a:prstGeom>
        </p:spPr>
        <p:txBody>
          <a:bodyPr wrap="none" lIns="91440" tIns="45720" rIns="91440" bIns="45720" rtlCol="0" anchor="t">
            <a:no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mn-cs"/>
              </a:rPr>
              <a:t>Today's speaker</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Arial"/>
              </a:rPr>
              <a:t>Caroline Miskin</a:t>
            </a: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Arial"/>
              </a:rPr>
              <a:t>Senior Technical Manager</a:t>
            </a:r>
          </a:p>
          <a:p>
            <a:pPr marL="0" marR="0" lvl="0" indent="0" algn="l" defTabSz="914400" rtl="0" eaLnBrk="1" fontAlgn="auto" latinLnBrk="0" hangingPunct="1">
              <a:lnSpc>
                <a:spcPct val="100000"/>
              </a:lnSpc>
              <a:spcBef>
                <a:spcPts val="0"/>
              </a:spcBef>
              <a:spcAft>
                <a:spcPts val="600"/>
              </a:spcAft>
              <a:buClrTx/>
              <a:buSzTx/>
              <a:buFontTx/>
              <a:buNone/>
              <a:tabLst/>
              <a:defRPr/>
            </a:pPr>
            <a:r>
              <a:rPr lang="en-GB" sz="1500" dirty="0">
                <a:solidFill>
                  <a:srgbClr val="000000"/>
                </a:solidFill>
                <a:latin typeface="Arial" panose="020B0604020202020204"/>
                <a:cs typeface="Arial"/>
              </a:rPr>
              <a:t>Digital Tax</a:t>
            </a:r>
            <a:endParaRPr kumimoji="0" lang="en-GB" sz="1500" b="0" i="0" u="none" strike="noStrike" kern="1200" cap="none" spc="0" normalizeH="0" baseline="0" noProof="0" dirty="0">
              <a:ln>
                <a:noFill/>
              </a:ln>
              <a:solidFill>
                <a:srgbClr val="000000"/>
              </a:solidFill>
              <a:effectLst/>
              <a:uLnTx/>
              <a:uFillTx/>
              <a:latin typeface="Arial" panose="020B0604020202020204"/>
              <a:ea typeface="+mn-ea"/>
              <a:cs typeface="Arial"/>
            </a:endParaRPr>
          </a:p>
          <a:p>
            <a:pPr marL="0" marR="0" lvl="0" indent="0" algn="l" defTabSz="914400" rtl="0" eaLnBrk="1" fontAlgn="auto" latinLnBrk="0" hangingPunct="1">
              <a:lnSpc>
                <a:spcPct val="100000"/>
              </a:lnSpc>
              <a:spcBef>
                <a:spcPts val="0"/>
              </a:spcBef>
              <a:spcAft>
                <a:spcPts val="600"/>
              </a:spcAft>
              <a:buClrTx/>
              <a:buSzTx/>
              <a:buFontTx/>
              <a:buNone/>
              <a:tabLst/>
              <a:defRPr/>
            </a:pPr>
            <a:r>
              <a:rPr kumimoji="0" lang="en-GB" sz="1500" b="0" i="0" u="none" strike="noStrike" kern="1200" cap="none" spc="0" normalizeH="0" baseline="0" noProof="0" dirty="0">
                <a:ln>
                  <a:noFill/>
                </a:ln>
                <a:solidFill>
                  <a:srgbClr val="000000"/>
                </a:solidFill>
                <a:effectLst/>
                <a:uLnTx/>
                <a:uFillTx/>
                <a:latin typeface="Arial" panose="020B0604020202020204"/>
                <a:ea typeface="+mn-ea"/>
                <a:cs typeface="Arial"/>
              </a:rPr>
              <a:t>ICAEW Tax Faculty</a:t>
            </a:r>
          </a:p>
        </p:txBody>
      </p:sp>
      <p:pic>
        <p:nvPicPr>
          <p:cNvPr id="3" name="Picture 2">
            <a:extLst>
              <a:ext uri="{FF2B5EF4-FFF2-40B4-BE49-F238E27FC236}">
                <a16:creationId xmlns:a16="http://schemas.microsoft.com/office/drawing/2014/main" id="{5E06A9FF-CEB8-4EBE-8521-702349E9BE14}"/>
              </a:ext>
            </a:extLst>
          </p:cNvPr>
          <p:cNvPicPr>
            <a:picLocks noChangeAspect="1"/>
          </p:cNvPicPr>
          <p:nvPr/>
        </p:nvPicPr>
        <p:blipFill>
          <a:blip r:embed="rId4"/>
          <a:stretch>
            <a:fillRect/>
          </a:stretch>
        </p:blipFill>
        <p:spPr>
          <a:xfrm>
            <a:off x="6356988" y="1967159"/>
            <a:ext cx="1926503" cy="2255520"/>
          </a:xfrm>
          <a:prstGeom prst="rect">
            <a:avLst/>
          </a:prstGeom>
        </p:spPr>
      </p:pic>
      <p:sp>
        <p:nvSpPr>
          <p:cNvPr id="7" name="TextBox 6">
            <a:extLst>
              <a:ext uri="{FF2B5EF4-FFF2-40B4-BE49-F238E27FC236}">
                <a16:creationId xmlns:a16="http://schemas.microsoft.com/office/drawing/2014/main" id="{783BA587-B02C-45A2-B627-C70B73D839CC}"/>
              </a:ext>
            </a:extLst>
          </p:cNvPr>
          <p:cNvSpPr txBox="1"/>
          <p:nvPr/>
        </p:nvSpPr>
        <p:spPr>
          <a:xfrm>
            <a:off x="8373979" y="4515851"/>
            <a:ext cx="1860884" cy="1532021"/>
          </a:xfrm>
          <a:prstGeom prst="rect">
            <a:avLst/>
          </a:prstGeom>
        </p:spPr>
        <p:txBody>
          <a:bodyPr wrap="none" rtlCol="0">
            <a:normAutofit/>
          </a:bodyPr>
          <a:lstStyle/>
          <a:p>
            <a:pPr marL="0" marR="0" lvl="0" indent="0" algn="l" defTabSz="914400" rtl="0" eaLnBrk="1" fontAlgn="auto" latinLnBrk="0" hangingPunct="1">
              <a:lnSpc>
                <a:spcPct val="100000"/>
              </a:lnSpc>
              <a:spcBef>
                <a:spcPts val="0"/>
              </a:spcBef>
              <a:spcAft>
                <a:spcPts val="600"/>
              </a:spcAft>
              <a:buClrTx/>
              <a:buSzTx/>
              <a:buFontTx/>
              <a:buNone/>
              <a:tabLst/>
              <a:defRPr/>
            </a:pPr>
            <a:endParaRPr kumimoji="0" lang="en-GB" sz="1500" b="0" i="0" u="none" strike="noStrike" kern="1200" cap="none" spc="0" normalizeH="0" baseline="0" noProof="0" dirty="0">
              <a:ln>
                <a:noFill/>
              </a:ln>
              <a:solidFill>
                <a:srgbClr val="000000"/>
              </a:solidFill>
              <a:effectLst/>
              <a:uLnTx/>
              <a:uFillTx/>
              <a:latin typeface="Arial" panose="020B0604020202020204"/>
              <a:ea typeface="+mn-ea"/>
              <a:cs typeface="+mn-cs"/>
            </a:endParaRPr>
          </a:p>
        </p:txBody>
      </p:sp>
    </p:spTree>
    <p:extLst>
      <p:ext uri="{BB962C8B-B14F-4D97-AF65-F5344CB8AC3E}">
        <p14:creationId xmlns:p14="http://schemas.microsoft.com/office/powerpoint/2010/main" val="798965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800">
                <a:latin typeface="Times New Roman" panose="02020603050405020304" pitchFamily="18" charset="0"/>
                <a:cs typeface="Times New Roman" panose="02020603050405020304" pitchFamily="18" charset="0"/>
              </a:rPr>
              <a:t>Ask a question</a:t>
            </a:r>
          </a:p>
        </p:txBody>
      </p:sp>
      <p:sp>
        <p:nvSpPr>
          <p:cNvPr id="8" name="Rectangle 7"/>
          <p:cNvSpPr/>
          <p:nvPr/>
        </p:nvSpPr>
        <p:spPr>
          <a:xfrm>
            <a:off x="6711933" y="2924737"/>
            <a:ext cx="3642563" cy="1963230"/>
          </a:xfrm>
          <a:prstGeom prst="rect">
            <a:avLst/>
          </a:prstGeom>
        </p:spPr>
        <p:txBody>
          <a:bodyPr wrap="square">
            <a:spAutoFit/>
          </a:bodyPr>
          <a:lstStyle/>
          <a:p>
            <a:pPr defTabSz="914332">
              <a:defRPr/>
            </a:pPr>
            <a:r>
              <a:rPr lang="en-US" sz="1351" b="1" i="1" dirty="0"/>
              <a:t>To ask a question</a:t>
            </a:r>
          </a:p>
          <a:p>
            <a:pPr defTabSz="914332">
              <a:defRPr/>
            </a:pPr>
            <a:endParaRPr lang="en-US" sz="1351" b="1" i="1" dirty="0"/>
          </a:p>
          <a:p>
            <a:pPr defTabSz="914332">
              <a:defRPr/>
            </a:pPr>
            <a:r>
              <a:rPr lang="en-US" sz="1351" dirty="0"/>
              <a:t>Click on the </a:t>
            </a:r>
            <a:r>
              <a:rPr lang="en-US" sz="1351" b="1" dirty="0"/>
              <a:t>Q&amp;A</a:t>
            </a:r>
            <a:r>
              <a:rPr lang="en-US" sz="1351" dirty="0"/>
              <a:t> button in the bottom toolbar to open the submit question prompt.</a:t>
            </a:r>
          </a:p>
          <a:p>
            <a:pPr defTabSz="914332">
              <a:defRPr/>
            </a:pPr>
            <a:endParaRPr lang="en-US" sz="1351" dirty="0"/>
          </a:p>
          <a:p>
            <a:pPr defTabSz="914332">
              <a:defRPr/>
            </a:pPr>
            <a:r>
              <a:rPr lang="en-US" sz="1351" dirty="0"/>
              <a:t>Type in your question and click </a:t>
            </a:r>
            <a:r>
              <a:rPr lang="en-US" sz="1351" b="1" dirty="0"/>
              <a:t>send</a:t>
            </a:r>
            <a:r>
              <a:rPr lang="en-US" sz="1351" dirty="0"/>
              <a:t>.</a:t>
            </a:r>
          </a:p>
          <a:p>
            <a:pPr defTabSz="914332">
              <a:defRPr/>
            </a:pPr>
            <a:endParaRPr lang="en-US" sz="1351" dirty="0"/>
          </a:p>
          <a:p>
            <a:pPr defTabSz="914332">
              <a:defRPr/>
            </a:pPr>
            <a:r>
              <a:rPr lang="en-US" sz="1351" dirty="0"/>
              <a:t>You can also upvote other attendees questions.</a:t>
            </a:r>
          </a:p>
        </p:txBody>
      </p:sp>
      <p:sp>
        <p:nvSpPr>
          <p:cNvPr id="9" name="Footer Placeholder 3">
            <a:extLst>
              <a:ext uri="{FF2B5EF4-FFF2-40B4-BE49-F238E27FC236}">
                <a16:creationId xmlns:a16="http://schemas.microsoft.com/office/drawing/2014/main" id="{C0F97EA9-2DB7-48BA-8642-E0E77E76FE39}"/>
              </a:ext>
            </a:extLst>
          </p:cNvPr>
          <p:cNvSpPr txBox="1">
            <a:spLocks/>
          </p:cNvSpPr>
          <p:nvPr/>
        </p:nvSpPr>
        <p:spPr>
          <a:xfrm>
            <a:off x="10852704" y="6483352"/>
            <a:ext cx="1339296" cy="365125"/>
          </a:xfrm>
          <a:prstGeom prst="rect">
            <a:avLst/>
          </a:prstGeom>
        </p:spPr>
        <p:txBody>
          <a:bodyPr/>
          <a:lstStyle>
            <a:defPPr>
              <a:defRPr lang="en-US"/>
            </a:defPPr>
            <a:lvl1pPr marL="0" algn="l" defTabSz="914400" rtl="0" eaLnBrk="1" fontAlgn="auto" latinLnBrk="0" hangingPunct="1">
              <a:spcBef>
                <a:spcPts val="0"/>
              </a:spcBef>
              <a:spcAft>
                <a:spcPts val="0"/>
              </a:spcAft>
              <a:defRPr sz="1000" kern="1200" dirty="0" smtClean="0">
                <a:solidFill>
                  <a:srgbClr val="5E5E5E"/>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defTabSz="609539">
              <a:defRPr/>
            </a:pPr>
            <a:endParaRPr lang="en-US">
              <a:latin typeface="Arial" panose="020B0604020202020204"/>
              <a:ea typeface="ＭＳ Ｐゴシック" charset="0"/>
            </a:endParaRPr>
          </a:p>
        </p:txBody>
      </p:sp>
      <p:pic>
        <p:nvPicPr>
          <p:cNvPr id="4" name="Picture 3">
            <a:extLst>
              <a:ext uri="{FF2B5EF4-FFF2-40B4-BE49-F238E27FC236}">
                <a16:creationId xmlns:a16="http://schemas.microsoft.com/office/drawing/2014/main" id="{7E8CE30E-F9DE-4886-B94C-5D1E03605597}"/>
              </a:ext>
            </a:extLst>
          </p:cNvPr>
          <p:cNvPicPr>
            <a:picLocks noChangeAspect="1"/>
          </p:cNvPicPr>
          <p:nvPr/>
        </p:nvPicPr>
        <p:blipFill>
          <a:blip r:embed="rId3"/>
          <a:stretch>
            <a:fillRect/>
          </a:stretch>
        </p:blipFill>
        <p:spPr>
          <a:xfrm>
            <a:off x="2298878" y="2069071"/>
            <a:ext cx="3220145" cy="3588781"/>
          </a:xfrm>
          <a:prstGeom prst="rect">
            <a:avLst/>
          </a:prstGeom>
        </p:spPr>
      </p:pic>
    </p:spTree>
    <p:extLst>
      <p:ext uri="{BB962C8B-B14F-4D97-AF65-F5344CB8AC3E}">
        <p14:creationId xmlns:p14="http://schemas.microsoft.com/office/powerpoint/2010/main" val="1847747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690C52-20BA-4E54-AD8C-8A0B81F9E738}"/>
              </a:ext>
            </a:extLst>
          </p:cNvPr>
          <p:cNvSpPr>
            <a:spLocks noGrp="1"/>
          </p:cNvSpPr>
          <p:nvPr>
            <p:ph type="title"/>
          </p:nvPr>
        </p:nvSpPr>
        <p:spPr/>
        <p:txBody>
          <a:bodyPr/>
          <a:lstStyle/>
          <a:p>
            <a:r>
              <a:rPr lang="en-GB" dirty="0"/>
              <a:t>Topics for today</a:t>
            </a:r>
          </a:p>
        </p:txBody>
      </p:sp>
      <p:sp>
        <p:nvSpPr>
          <p:cNvPr id="3" name="Content Placeholder 2">
            <a:extLst>
              <a:ext uri="{FF2B5EF4-FFF2-40B4-BE49-F238E27FC236}">
                <a16:creationId xmlns:a16="http://schemas.microsoft.com/office/drawing/2014/main" id="{3C4F85D1-1F7E-4356-9986-116F8D5BAD51}"/>
              </a:ext>
            </a:extLst>
          </p:cNvPr>
          <p:cNvSpPr>
            <a:spLocks noGrp="1"/>
          </p:cNvSpPr>
          <p:nvPr>
            <p:ph idx="1"/>
          </p:nvPr>
        </p:nvSpPr>
        <p:spPr/>
        <p:txBody>
          <a:bodyPr>
            <a:normAutofit/>
          </a:bodyPr>
          <a:lstStyle/>
          <a:p>
            <a:r>
              <a:rPr lang="en-GB" dirty="0"/>
              <a:t>MTD VAT – closure of the online VAT return on 1 November 2022</a:t>
            </a:r>
          </a:p>
          <a:p>
            <a:r>
              <a:rPr lang="en-GB" dirty="0"/>
              <a:t>MTD ITSA – what we have learnt from</a:t>
            </a:r>
          </a:p>
          <a:p>
            <a:pPr lvl="1"/>
            <a:r>
              <a:rPr lang="en-GB" dirty="0"/>
              <a:t>Draft MTD notices</a:t>
            </a:r>
          </a:p>
          <a:p>
            <a:pPr lvl="1"/>
            <a:r>
              <a:rPr lang="en-GB" dirty="0"/>
              <a:t>Minor updates to gov.uk guidance</a:t>
            </a:r>
          </a:p>
          <a:p>
            <a:r>
              <a:rPr lang="en-GB" dirty="0"/>
              <a:t>MTD ITSA - what we don’t know – detailed design and guidance awaited</a:t>
            </a:r>
          </a:p>
          <a:p>
            <a:pPr marL="228600" marR="0" lvl="0" indent="-228600" algn="l" defTabSz="914400" rtl="0" eaLnBrk="1" fontAlgn="auto" latinLnBrk="0" hangingPunct="1">
              <a:lnSpc>
                <a:spcPct val="114000"/>
              </a:lnSpc>
              <a:spcBef>
                <a:spcPts val="1000"/>
              </a:spcBef>
              <a:spcAft>
                <a:spcPts val="0"/>
              </a:spcAft>
              <a:buClrTx/>
              <a:buSzTx/>
              <a:buFont typeface="Arial"/>
              <a:buChar char="•"/>
              <a:tabLst/>
              <a:defRPr/>
            </a:pPr>
            <a:r>
              <a:rPr kumimoji="0" lang="en-GB" sz="2200" b="0" i="0" u="none" strike="noStrike" kern="1200" cap="none" spc="0" normalizeH="0" baseline="0" noProof="0" dirty="0">
                <a:ln>
                  <a:noFill/>
                </a:ln>
                <a:solidFill>
                  <a:srgbClr val="5E5E5E"/>
                </a:solidFill>
                <a:effectLst/>
                <a:uLnTx/>
                <a:uFillTx/>
                <a:latin typeface="Arial" charset="0"/>
                <a:cs typeface="Arial" charset="0"/>
              </a:rPr>
              <a:t>MTD ITSA - software</a:t>
            </a:r>
          </a:p>
          <a:p>
            <a:r>
              <a:rPr lang="en-GB" dirty="0"/>
              <a:t>MTD ITSA - pilot</a:t>
            </a:r>
          </a:p>
          <a:p>
            <a:r>
              <a:rPr lang="en-US" dirty="0"/>
              <a:t>MTD ITSA – so where are we?</a:t>
            </a:r>
            <a:endParaRPr lang="en-GB" dirty="0"/>
          </a:p>
          <a:p>
            <a:endParaRPr lang="en-GB" dirty="0"/>
          </a:p>
        </p:txBody>
      </p:sp>
    </p:spTree>
    <p:extLst>
      <p:ext uri="{BB962C8B-B14F-4D97-AF65-F5344CB8AC3E}">
        <p14:creationId xmlns:p14="http://schemas.microsoft.com/office/powerpoint/2010/main" val="11665805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9D5DA7-138A-4EC3-9E93-7B1CE22B351F}"/>
              </a:ext>
            </a:extLst>
          </p:cNvPr>
          <p:cNvSpPr>
            <a:spLocks noGrp="1"/>
          </p:cNvSpPr>
          <p:nvPr>
            <p:ph type="title"/>
          </p:nvPr>
        </p:nvSpPr>
        <p:spPr/>
        <p:txBody>
          <a:bodyPr/>
          <a:lstStyle/>
          <a:p>
            <a:r>
              <a:rPr lang="en-GB" dirty="0"/>
              <a:t>MTD VAT</a:t>
            </a:r>
          </a:p>
        </p:txBody>
      </p:sp>
      <p:sp>
        <p:nvSpPr>
          <p:cNvPr id="3" name="Content Placeholder 2">
            <a:extLst>
              <a:ext uri="{FF2B5EF4-FFF2-40B4-BE49-F238E27FC236}">
                <a16:creationId xmlns:a16="http://schemas.microsoft.com/office/drawing/2014/main" id="{AAACD98A-92EE-4D89-8250-81EAFF03C705}"/>
              </a:ext>
            </a:extLst>
          </p:cNvPr>
          <p:cNvSpPr>
            <a:spLocks noGrp="1"/>
          </p:cNvSpPr>
          <p:nvPr>
            <p:ph idx="1"/>
          </p:nvPr>
        </p:nvSpPr>
        <p:spPr/>
        <p:txBody>
          <a:bodyPr/>
          <a:lstStyle/>
          <a:p>
            <a:r>
              <a:rPr lang="en-GB" dirty="0"/>
              <a:t>Online VAT return closing 1 November 2022</a:t>
            </a:r>
          </a:p>
          <a:p>
            <a:r>
              <a:rPr lang="en-GB" dirty="0"/>
              <a:t>Risk of not filing/paying and default surcharge</a:t>
            </a:r>
          </a:p>
          <a:p>
            <a:r>
              <a:rPr lang="en-GB" dirty="0"/>
              <a:t>c.600,000 businesses still to sign up</a:t>
            </a:r>
          </a:p>
          <a:p>
            <a:r>
              <a:rPr lang="en-GB" dirty="0"/>
              <a:t>Some businesses using MTD VAT software have not signed up</a:t>
            </a:r>
          </a:p>
          <a:p>
            <a:r>
              <a:rPr lang="en-GB" dirty="0"/>
              <a:t>New VAT registration service automatically signs business up to MTD</a:t>
            </a:r>
          </a:p>
          <a:p>
            <a:r>
              <a:rPr lang="en-GB" dirty="0"/>
              <a:t>Online VAT return can be switched on for digitally excluded</a:t>
            </a:r>
          </a:p>
        </p:txBody>
      </p:sp>
    </p:spTree>
    <p:extLst>
      <p:ext uri="{BB962C8B-B14F-4D97-AF65-F5344CB8AC3E}">
        <p14:creationId xmlns:p14="http://schemas.microsoft.com/office/powerpoint/2010/main" val="32821849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78D4964B-6C73-4F86-B61B-7CEECF3A6C1E}"/>
              </a:ext>
            </a:extLst>
          </p:cNvPr>
          <p:cNvSpPr>
            <a:spLocks noGrp="1"/>
          </p:cNvSpPr>
          <p:nvPr>
            <p:ph type="title"/>
          </p:nvPr>
        </p:nvSpPr>
        <p:spPr/>
        <p:txBody>
          <a:bodyPr/>
          <a:lstStyle/>
          <a:p>
            <a:r>
              <a:rPr lang="en-GB" dirty="0"/>
              <a:t>MTD ITSA – what we have learnt</a:t>
            </a:r>
          </a:p>
        </p:txBody>
      </p:sp>
      <p:sp>
        <p:nvSpPr>
          <p:cNvPr id="6" name="Content Placeholder 5">
            <a:extLst>
              <a:ext uri="{FF2B5EF4-FFF2-40B4-BE49-F238E27FC236}">
                <a16:creationId xmlns:a16="http://schemas.microsoft.com/office/drawing/2014/main" id="{7DA61322-E300-4E18-9093-90FB10799A55}"/>
              </a:ext>
            </a:extLst>
          </p:cNvPr>
          <p:cNvSpPr>
            <a:spLocks noGrp="1"/>
          </p:cNvSpPr>
          <p:nvPr>
            <p:ph idx="1"/>
          </p:nvPr>
        </p:nvSpPr>
        <p:spPr/>
        <p:txBody>
          <a:bodyPr/>
          <a:lstStyle/>
          <a:p>
            <a:r>
              <a:rPr lang="en-GB" dirty="0"/>
              <a:t>Details of who is in - £10,000 turnover threshold</a:t>
            </a:r>
          </a:p>
          <a:p>
            <a:r>
              <a:rPr lang="en-GB" dirty="0"/>
              <a:t>Categories for recording transactions</a:t>
            </a:r>
          </a:p>
        </p:txBody>
      </p:sp>
    </p:spTree>
    <p:extLst>
      <p:ext uri="{BB962C8B-B14F-4D97-AF65-F5344CB8AC3E}">
        <p14:creationId xmlns:p14="http://schemas.microsoft.com/office/powerpoint/2010/main" val="38447552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9B627E-FFD3-412D-A631-43F73383DA38}"/>
              </a:ext>
            </a:extLst>
          </p:cNvPr>
          <p:cNvSpPr>
            <a:spLocks noGrp="1"/>
          </p:cNvSpPr>
          <p:nvPr>
            <p:ph type="title"/>
          </p:nvPr>
        </p:nvSpPr>
        <p:spPr>
          <a:xfrm>
            <a:off x="838199" y="365125"/>
            <a:ext cx="10935789" cy="1325563"/>
          </a:xfrm>
        </p:spPr>
        <p:txBody>
          <a:bodyPr anchor="ctr">
            <a:normAutofit/>
          </a:bodyPr>
          <a:lstStyle/>
          <a:p>
            <a:r>
              <a:rPr lang="en-GB" dirty="0"/>
              <a:t>Who’s in – the £10,000</a:t>
            </a:r>
          </a:p>
        </p:txBody>
      </p:sp>
      <p:sp>
        <p:nvSpPr>
          <p:cNvPr id="3" name="Content Placeholder 2">
            <a:extLst>
              <a:ext uri="{FF2B5EF4-FFF2-40B4-BE49-F238E27FC236}">
                <a16:creationId xmlns:a16="http://schemas.microsoft.com/office/drawing/2014/main" id="{B2ED8794-F48A-4722-B6FF-94C5A8D8D520}"/>
              </a:ext>
            </a:extLst>
          </p:cNvPr>
          <p:cNvSpPr>
            <a:spLocks noGrp="1"/>
          </p:cNvSpPr>
          <p:nvPr>
            <p:ph idx="12"/>
          </p:nvPr>
        </p:nvSpPr>
        <p:spPr>
          <a:xfrm>
            <a:off x="836024" y="1825625"/>
            <a:ext cx="5207726" cy="4351338"/>
          </a:xfrm>
        </p:spPr>
        <p:txBody>
          <a:bodyPr>
            <a:normAutofit fontScale="92500" lnSpcReduction="10000"/>
          </a:bodyPr>
          <a:lstStyle/>
          <a:p>
            <a:r>
              <a:rPr lang="en-GB" dirty="0"/>
              <a:t>HMRC will identify April 2024 MTD ITSA population from 2022/23 SA returns</a:t>
            </a:r>
          </a:p>
          <a:p>
            <a:r>
              <a:rPr lang="en-GB" dirty="0"/>
              <a:t>£10k turnover test applied against specific SA boxes</a:t>
            </a:r>
          </a:p>
          <a:p>
            <a:r>
              <a:rPr lang="en-GB" dirty="0"/>
              <a:t>Part year figures will be annualised</a:t>
            </a:r>
          </a:p>
          <a:p>
            <a:r>
              <a:rPr lang="en-GB" dirty="0"/>
              <a:t>Income not on the return is not included for £10k test</a:t>
            </a:r>
          </a:p>
          <a:p>
            <a:r>
              <a:rPr lang="en-GB" dirty="0"/>
              <a:t>Requirements once in MTD ITSA to be confirmed</a:t>
            </a:r>
          </a:p>
          <a:p>
            <a:endParaRPr lang="en-GB" dirty="0"/>
          </a:p>
          <a:p>
            <a:endParaRPr lang="en-GB" dirty="0"/>
          </a:p>
          <a:p>
            <a:endParaRPr lang="en-GB" dirty="0"/>
          </a:p>
        </p:txBody>
      </p:sp>
      <p:graphicFrame>
        <p:nvGraphicFramePr>
          <p:cNvPr id="189" name="Table 188">
            <a:extLst>
              <a:ext uri="{FF2B5EF4-FFF2-40B4-BE49-F238E27FC236}">
                <a16:creationId xmlns:a16="http://schemas.microsoft.com/office/drawing/2014/main" id="{CC90C934-E308-469E-8ED2-2DF3E1E8306D}"/>
              </a:ext>
            </a:extLst>
          </p:cNvPr>
          <p:cNvGraphicFramePr>
            <a:graphicFrameLocks noGrp="1"/>
          </p:cNvGraphicFramePr>
          <p:nvPr>
            <p:extLst>
              <p:ext uri="{D42A27DB-BD31-4B8C-83A1-F6EECF244321}">
                <p14:modId xmlns:p14="http://schemas.microsoft.com/office/powerpoint/2010/main" val="3490079004"/>
              </p:ext>
            </p:extLst>
          </p:nvPr>
        </p:nvGraphicFramePr>
        <p:xfrm>
          <a:off x="6418217" y="2031355"/>
          <a:ext cx="5355772" cy="3248616"/>
        </p:xfrm>
        <a:graphic>
          <a:graphicData uri="http://schemas.openxmlformats.org/drawingml/2006/table">
            <a:tbl>
              <a:tblPr>
                <a:noFill/>
                <a:tableStyleId>{5C22544A-7EE6-4342-B048-85BDC9FD1C3A}</a:tableStyleId>
              </a:tblPr>
              <a:tblGrid>
                <a:gridCol w="2128550">
                  <a:extLst>
                    <a:ext uri="{9D8B030D-6E8A-4147-A177-3AD203B41FA5}">
                      <a16:colId xmlns:a16="http://schemas.microsoft.com/office/drawing/2014/main" val="2894744640"/>
                    </a:ext>
                  </a:extLst>
                </a:gridCol>
                <a:gridCol w="3227222">
                  <a:extLst>
                    <a:ext uri="{9D8B030D-6E8A-4147-A177-3AD203B41FA5}">
                      <a16:colId xmlns:a16="http://schemas.microsoft.com/office/drawing/2014/main" val="1759086835"/>
                    </a:ext>
                  </a:extLst>
                </a:gridCol>
              </a:tblGrid>
              <a:tr h="316689">
                <a:tc>
                  <a:txBody>
                    <a:bodyPr/>
                    <a:lstStyle/>
                    <a:p>
                      <a:pPr algn="l" fontAlgn="b"/>
                      <a:r>
                        <a:rPr lang="en-GB" sz="1200" u="none" strike="noStrike" cap="none" spc="0" dirty="0">
                          <a:solidFill>
                            <a:schemeClr val="tx1"/>
                          </a:solidFill>
                          <a:effectLst/>
                        </a:rPr>
                        <a:t>Self-employment turnover</a:t>
                      </a:r>
                      <a:endParaRPr lang="en-GB" sz="1200" b="0" i="0" u="none" strike="noStrike" cap="none" spc="0" dirty="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28575" cap="flat" cmpd="sng" algn="ctr">
                      <a:noFill/>
                      <a:prstDash val="solid"/>
                    </a:lnT>
                    <a:lnB w="12700" cmpd="sng">
                      <a:noFill/>
                      <a:prstDash val="solid"/>
                    </a:lnB>
                    <a:solidFill>
                      <a:schemeClr val="accent3">
                        <a:lumMod val="75000"/>
                      </a:schemeClr>
                    </a:solidFill>
                  </a:tcPr>
                </a:tc>
                <a:tc>
                  <a:txBody>
                    <a:bodyPr/>
                    <a:lstStyle/>
                    <a:p>
                      <a:pPr algn="l" fontAlgn="b"/>
                      <a:r>
                        <a:rPr lang="fr-FR" sz="1200" i="1" u="none" strike="noStrike" cap="none" spc="0">
                          <a:solidFill>
                            <a:schemeClr val="tx1"/>
                          </a:solidFill>
                          <a:effectLst/>
                        </a:rPr>
                        <a:t>SA103F box 15, SA103S box 9, SA200 box 3.6</a:t>
                      </a:r>
                      <a:endParaRPr lang="fr-FR" sz="1200" b="0" i="1" u="none" strike="noStrike" cap="none" spc="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28575" cap="flat" cmpd="sng" algn="ctr">
                      <a:noFill/>
                      <a:prstDash val="solid"/>
                    </a:lnT>
                    <a:lnB w="12700" cmpd="sng">
                      <a:noFill/>
                      <a:prstDash val="solid"/>
                    </a:lnB>
                    <a:solidFill>
                      <a:schemeClr val="accent3"/>
                    </a:solidFill>
                  </a:tcPr>
                </a:tc>
                <a:extLst>
                  <a:ext uri="{0D108BD9-81ED-4DB2-BD59-A6C34878D82A}">
                    <a16:rowId xmlns:a16="http://schemas.microsoft.com/office/drawing/2014/main" val="3408369459"/>
                  </a:ext>
                </a:extLst>
              </a:tr>
              <a:tr h="316689">
                <a:tc>
                  <a:txBody>
                    <a:bodyPr/>
                    <a:lstStyle/>
                    <a:p>
                      <a:pPr algn="l" fontAlgn="b"/>
                      <a:r>
                        <a:rPr lang="en-GB" sz="1200" u="none" strike="noStrike" cap="none" spc="0">
                          <a:solidFill>
                            <a:schemeClr val="tx1"/>
                          </a:solidFill>
                          <a:effectLst/>
                        </a:rPr>
                        <a:t>Self-employment other income</a:t>
                      </a:r>
                      <a:endParaRPr lang="en-GB" sz="1200" b="0" i="0" u="none" strike="noStrike" cap="none" spc="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12700" cmpd="sng">
                      <a:noFill/>
                      <a:prstDash val="solid"/>
                    </a:lnT>
                    <a:lnB w="12700" cmpd="sng">
                      <a:noFill/>
                      <a:prstDash val="solid"/>
                    </a:lnB>
                    <a:solidFill>
                      <a:schemeClr val="accent3">
                        <a:lumMod val="75000"/>
                      </a:schemeClr>
                    </a:solidFill>
                  </a:tcPr>
                </a:tc>
                <a:tc>
                  <a:txBody>
                    <a:bodyPr/>
                    <a:lstStyle/>
                    <a:p>
                      <a:pPr algn="l" fontAlgn="b"/>
                      <a:r>
                        <a:rPr lang="fr-FR" sz="1200" i="1" u="none" strike="noStrike" cap="none" spc="0">
                          <a:solidFill>
                            <a:schemeClr val="tx1"/>
                          </a:solidFill>
                          <a:effectLst/>
                        </a:rPr>
                        <a:t>SA103F box 16, SA103S box 10</a:t>
                      </a:r>
                      <a:endParaRPr lang="fr-FR" sz="1200" b="0" i="1" u="none" strike="noStrike" cap="none" spc="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12700" cmpd="sng">
                      <a:noFill/>
                      <a:prstDash val="solid"/>
                    </a:lnT>
                    <a:lnB w="12700" cmpd="sng">
                      <a:noFill/>
                      <a:prstDash val="solid"/>
                    </a:lnB>
                    <a:solidFill>
                      <a:schemeClr val="accent3"/>
                    </a:solidFill>
                  </a:tcPr>
                </a:tc>
                <a:extLst>
                  <a:ext uri="{0D108BD9-81ED-4DB2-BD59-A6C34878D82A}">
                    <a16:rowId xmlns:a16="http://schemas.microsoft.com/office/drawing/2014/main" val="1961065610"/>
                  </a:ext>
                </a:extLst>
              </a:tr>
              <a:tr h="316689">
                <a:tc>
                  <a:txBody>
                    <a:bodyPr/>
                    <a:lstStyle/>
                    <a:p>
                      <a:pPr algn="l" fontAlgn="b"/>
                      <a:r>
                        <a:rPr lang="en-GB" sz="1200" u="none" strike="noStrike" cap="none" spc="0" dirty="0">
                          <a:solidFill>
                            <a:schemeClr val="tx1"/>
                          </a:solidFill>
                          <a:effectLst/>
                        </a:rPr>
                        <a:t>UK property income</a:t>
                      </a:r>
                      <a:endParaRPr lang="en-GB" sz="1200" b="0" i="0" u="none" strike="noStrike" cap="none" spc="0" dirty="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12700" cmpd="sng">
                      <a:noFill/>
                      <a:prstDash val="solid"/>
                    </a:lnT>
                    <a:lnB w="12700" cmpd="sng">
                      <a:noFill/>
                      <a:prstDash val="solid"/>
                    </a:lnB>
                    <a:solidFill>
                      <a:schemeClr val="accent3">
                        <a:lumMod val="75000"/>
                      </a:schemeClr>
                    </a:solidFill>
                  </a:tcPr>
                </a:tc>
                <a:tc>
                  <a:txBody>
                    <a:bodyPr/>
                    <a:lstStyle/>
                    <a:p>
                      <a:pPr algn="l" fontAlgn="b"/>
                      <a:r>
                        <a:rPr lang="fr-FR" sz="1200" i="1" u="none" strike="noStrike" cap="none" spc="0" dirty="0">
                          <a:solidFill>
                            <a:schemeClr val="tx1"/>
                          </a:solidFill>
                          <a:effectLst/>
                        </a:rPr>
                        <a:t>SA105 box 20, SA200 box 6.1</a:t>
                      </a:r>
                      <a:endParaRPr lang="fr-FR" sz="1200" b="0" i="1" u="none" strike="noStrike" cap="none" spc="0" dirty="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12700" cmpd="sng">
                      <a:noFill/>
                      <a:prstDash val="solid"/>
                    </a:lnT>
                    <a:lnB w="12700" cmpd="sng">
                      <a:noFill/>
                      <a:prstDash val="solid"/>
                    </a:lnB>
                    <a:solidFill>
                      <a:schemeClr val="accent3"/>
                    </a:solidFill>
                  </a:tcPr>
                </a:tc>
                <a:extLst>
                  <a:ext uri="{0D108BD9-81ED-4DB2-BD59-A6C34878D82A}">
                    <a16:rowId xmlns:a16="http://schemas.microsoft.com/office/drawing/2014/main" val="1334598868"/>
                  </a:ext>
                </a:extLst>
              </a:tr>
              <a:tr h="495465">
                <a:tc>
                  <a:txBody>
                    <a:bodyPr/>
                    <a:lstStyle/>
                    <a:p>
                      <a:pPr algn="l" fontAlgn="b"/>
                      <a:r>
                        <a:rPr lang="en-US" sz="1200" u="none" strike="noStrike" cap="none" spc="0">
                          <a:solidFill>
                            <a:schemeClr val="tx1"/>
                          </a:solidFill>
                          <a:effectLst/>
                        </a:rPr>
                        <a:t>Other UK property income (grant of lease)</a:t>
                      </a:r>
                      <a:endParaRPr lang="en-US" sz="1200" b="0" i="0" u="none" strike="noStrike" cap="none" spc="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12700" cmpd="sng">
                      <a:noFill/>
                      <a:prstDash val="solid"/>
                    </a:lnT>
                    <a:lnB w="12700" cmpd="sng">
                      <a:noFill/>
                      <a:prstDash val="solid"/>
                    </a:lnB>
                    <a:solidFill>
                      <a:schemeClr val="accent3">
                        <a:lumMod val="75000"/>
                      </a:schemeClr>
                    </a:solidFill>
                  </a:tcPr>
                </a:tc>
                <a:tc>
                  <a:txBody>
                    <a:bodyPr/>
                    <a:lstStyle/>
                    <a:p>
                      <a:pPr algn="l" fontAlgn="b"/>
                      <a:r>
                        <a:rPr lang="en-GB" sz="1200" i="1" u="none" strike="noStrike" cap="none" spc="0" dirty="0">
                          <a:solidFill>
                            <a:schemeClr val="tx1"/>
                          </a:solidFill>
                          <a:effectLst/>
                        </a:rPr>
                        <a:t>SA105 box 22</a:t>
                      </a:r>
                      <a:endParaRPr lang="en-GB" sz="1200" b="0" i="1" u="none" strike="noStrike" cap="none" spc="0" dirty="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12700" cmpd="sng">
                      <a:noFill/>
                      <a:prstDash val="solid"/>
                    </a:lnT>
                    <a:lnB w="12700" cmpd="sng">
                      <a:noFill/>
                      <a:prstDash val="solid"/>
                    </a:lnB>
                    <a:solidFill>
                      <a:schemeClr val="accent3"/>
                    </a:solidFill>
                  </a:tcPr>
                </a:tc>
                <a:extLst>
                  <a:ext uri="{0D108BD9-81ED-4DB2-BD59-A6C34878D82A}">
                    <a16:rowId xmlns:a16="http://schemas.microsoft.com/office/drawing/2014/main" val="2716065149"/>
                  </a:ext>
                </a:extLst>
              </a:tr>
              <a:tr h="495465">
                <a:tc>
                  <a:txBody>
                    <a:bodyPr/>
                    <a:lstStyle/>
                    <a:p>
                      <a:pPr algn="l" fontAlgn="b"/>
                      <a:r>
                        <a:rPr lang="en-US" sz="1200" u="none" strike="noStrike" cap="none" spc="0">
                          <a:solidFill>
                            <a:schemeClr val="tx1"/>
                          </a:solidFill>
                          <a:effectLst/>
                        </a:rPr>
                        <a:t>Other UK property income (reverse premiums)</a:t>
                      </a:r>
                      <a:endParaRPr lang="en-US" sz="1200" b="0" i="0" u="none" strike="noStrike" cap="none" spc="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12700" cmpd="sng">
                      <a:noFill/>
                      <a:prstDash val="solid"/>
                    </a:lnT>
                    <a:lnB w="12700" cmpd="sng">
                      <a:noFill/>
                      <a:prstDash val="solid"/>
                    </a:lnB>
                    <a:solidFill>
                      <a:schemeClr val="accent3">
                        <a:lumMod val="75000"/>
                      </a:schemeClr>
                    </a:solidFill>
                  </a:tcPr>
                </a:tc>
                <a:tc>
                  <a:txBody>
                    <a:bodyPr/>
                    <a:lstStyle/>
                    <a:p>
                      <a:pPr algn="l" fontAlgn="b"/>
                      <a:r>
                        <a:rPr lang="en-GB" sz="1200" i="1" u="none" strike="noStrike" cap="none" spc="0">
                          <a:solidFill>
                            <a:schemeClr val="tx1"/>
                          </a:solidFill>
                          <a:effectLst/>
                        </a:rPr>
                        <a:t>SA105 box 23</a:t>
                      </a:r>
                      <a:endParaRPr lang="en-GB" sz="1200" b="0" i="1" u="none" strike="noStrike" cap="none" spc="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12700" cmpd="sng">
                      <a:noFill/>
                      <a:prstDash val="solid"/>
                    </a:lnT>
                    <a:lnB w="12700" cmpd="sng">
                      <a:noFill/>
                      <a:prstDash val="solid"/>
                    </a:lnB>
                    <a:solidFill>
                      <a:schemeClr val="accent3"/>
                    </a:solidFill>
                  </a:tcPr>
                </a:tc>
                <a:extLst>
                  <a:ext uri="{0D108BD9-81ED-4DB2-BD59-A6C34878D82A}">
                    <a16:rowId xmlns:a16="http://schemas.microsoft.com/office/drawing/2014/main" val="3276528858"/>
                  </a:ext>
                </a:extLst>
              </a:tr>
              <a:tr h="495465">
                <a:tc>
                  <a:txBody>
                    <a:bodyPr/>
                    <a:lstStyle/>
                    <a:p>
                      <a:pPr algn="l" fontAlgn="b"/>
                      <a:r>
                        <a:rPr lang="en-US" sz="1200" u="none" strike="noStrike" cap="none" spc="0">
                          <a:solidFill>
                            <a:schemeClr val="tx1"/>
                          </a:solidFill>
                          <a:effectLst/>
                        </a:rPr>
                        <a:t>Other UK property income (FHL)</a:t>
                      </a:r>
                      <a:endParaRPr lang="en-US" sz="1200" b="0" i="0" u="none" strike="noStrike" cap="none" spc="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12700" cmpd="sng">
                      <a:noFill/>
                      <a:prstDash val="solid"/>
                    </a:lnT>
                    <a:lnB w="12700" cmpd="sng">
                      <a:noFill/>
                      <a:prstDash val="solid"/>
                    </a:lnB>
                    <a:solidFill>
                      <a:schemeClr val="accent3">
                        <a:lumMod val="75000"/>
                      </a:schemeClr>
                    </a:solidFill>
                  </a:tcPr>
                </a:tc>
                <a:tc>
                  <a:txBody>
                    <a:bodyPr/>
                    <a:lstStyle/>
                    <a:p>
                      <a:pPr algn="l" fontAlgn="b"/>
                      <a:r>
                        <a:rPr lang="en-GB" sz="1200" i="1" u="none" strike="noStrike" cap="none" spc="0">
                          <a:solidFill>
                            <a:schemeClr val="tx1"/>
                          </a:solidFill>
                          <a:effectLst/>
                        </a:rPr>
                        <a:t>SA105 box 5</a:t>
                      </a:r>
                      <a:endParaRPr lang="en-GB" sz="1200" b="0" i="1" u="none" strike="noStrike" cap="none" spc="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12700" cmpd="sng">
                      <a:noFill/>
                      <a:prstDash val="solid"/>
                    </a:lnT>
                    <a:lnB w="12700" cmpd="sng">
                      <a:noFill/>
                      <a:prstDash val="solid"/>
                    </a:lnB>
                    <a:solidFill>
                      <a:schemeClr val="accent3"/>
                    </a:solidFill>
                  </a:tcPr>
                </a:tc>
                <a:extLst>
                  <a:ext uri="{0D108BD9-81ED-4DB2-BD59-A6C34878D82A}">
                    <a16:rowId xmlns:a16="http://schemas.microsoft.com/office/drawing/2014/main" val="1032143806"/>
                  </a:ext>
                </a:extLst>
              </a:tr>
              <a:tr h="316689">
                <a:tc>
                  <a:txBody>
                    <a:bodyPr/>
                    <a:lstStyle/>
                    <a:p>
                      <a:pPr algn="l" fontAlgn="b"/>
                      <a:r>
                        <a:rPr lang="en-GB" sz="1200" u="none" strike="noStrike" cap="none" spc="0" dirty="0">
                          <a:solidFill>
                            <a:schemeClr val="tx1"/>
                          </a:solidFill>
                          <a:effectLst/>
                        </a:rPr>
                        <a:t>Foreign property gross income</a:t>
                      </a:r>
                      <a:endParaRPr lang="en-GB" sz="1200" b="0" i="0" u="none" strike="noStrike" cap="none" spc="0" dirty="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12700" cmpd="sng">
                      <a:noFill/>
                      <a:prstDash val="solid"/>
                    </a:lnT>
                    <a:lnB w="12700" cmpd="sng">
                      <a:noFill/>
                      <a:prstDash val="solid"/>
                    </a:lnB>
                    <a:solidFill>
                      <a:schemeClr val="accent3">
                        <a:lumMod val="75000"/>
                      </a:schemeClr>
                    </a:solidFill>
                  </a:tcPr>
                </a:tc>
                <a:tc>
                  <a:txBody>
                    <a:bodyPr/>
                    <a:lstStyle/>
                    <a:p>
                      <a:pPr algn="l" fontAlgn="b"/>
                      <a:r>
                        <a:rPr lang="en-GB" sz="1200" i="1" u="none" strike="noStrike" cap="none" spc="0" dirty="0">
                          <a:solidFill>
                            <a:schemeClr val="tx1"/>
                          </a:solidFill>
                          <a:effectLst/>
                        </a:rPr>
                        <a:t>SA106 box 14</a:t>
                      </a:r>
                      <a:endParaRPr lang="en-GB" sz="1200" b="0" i="1" u="none" strike="noStrike" cap="none" spc="0" dirty="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12700" cmpd="sng">
                      <a:noFill/>
                      <a:prstDash val="solid"/>
                    </a:lnT>
                    <a:lnB w="12700" cmpd="sng">
                      <a:noFill/>
                      <a:prstDash val="solid"/>
                    </a:lnB>
                    <a:solidFill>
                      <a:schemeClr val="accent3"/>
                    </a:solidFill>
                  </a:tcPr>
                </a:tc>
                <a:extLst>
                  <a:ext uri="{0D108BD9-81ED-4DB2-BD59-A6C34878D82A}">
                    <a16:rowId xmlns:a16="http://schemas.microsoft.com/office/drawing/2014/main" val="114095450"/>
                  </a:ext>
                </a:extLst>
              </a:tr>
              <a:tr h="495465">
                <a:tc>
                  <a:txBody>
                    <a:bodyPr/>
                    <a:lstStyle/>
                    <a:p>
                      <a:pPr algn="l" fontAlgn="b"/>
                      <a:r>
                        <a:rPr lang="en-US" sz="1200" u="none" strike="noStrike" cap="none" spc="0" dirty="0">
                          <a:solidFill>
                            <a:schemeClr val="tx1"/>
                          </a:solidFill>
                          <a:effectLst/>
                        </a:rPr>
                        <a:t>Foreign property income (reverse premiums)</a:t>
                      </a:r>
                      <a:endParaRPr lang="en-US" sz="1200" b="0" i="0" u="none" strike="noStrike" cap="none" spc="0" dirty="0">
                        <a:solidFill>
                          <a:schemeClr val="tx1"/>
                        </a:solidFill>
                        <a:effectLst/>
                        <a:latin typeface="Arial" panose="020B0604020202020204" pitchFamily="34" charset="0"/>
                      </a:endParaRPr>
                    </a:p>
                  </a:txBody>
                  <a:tcPr marL="7981" marR="7981" marT="53633" marB="53633" anchor="b">
                    <a:lnL w="28575" cap="flat" cmpd="sng" algn="ctr">
                      <a:noFill/>
                      <a:prstDash val="solid"/>
                    </a:lnL>
                    <a:lnR w="12700" cmpd="sng">
                      <a:noFill/>
                      <a:prstDash val="solid"/>
                    </a:lnR>
                    <a:lnT w="12700" cmpd="sng">
                      <a:noFill/>
                      <a:prstDash val="solid"/>
                    </a:lnT>
                    <a:lnB w="28575" cap="flat" cmpd="sng" algn="ctr">
                      <a:noFill/>
                      <a:prstDash val="solid"/>
                    </a:lnB>
                    <a:solidFill>
                      <a:schemeClr val="accent3">
                        <a:lumMod val="75000"/>
                      </a:schemeClr>
                    </a:solidFill>
                  </a:tcPr>
                </a:tc>
                <a:tc>
                  <a:txBody>
                    <a:bodyPr/>
                    <a:lstStyle/>
                    <a:p>
                      <a:pPr algn="l" fontAlgn="b"/>
                      <a:r>
                        <a:rPr lang="en-GB" sz="1200" i="1" u="none" strike="noStrike" cap="none" spc="0" dirty="0">
                          <a:solidFill>
                            <a:schemeClr val="tx1"/>
                          </a:solidFill>
                          <a:effectLst/>
                        </a:rPr>
                        <a:t>SA106 box 16</a:t>
                      </a:r>
                      <a:endParaRPr lang="en-GB" sz="1200" b="0" i="1" u="none" strike="noStrike" cap="none" spc="0" dirty="0">
                        <a:solidFill>
                          <a:schemeClr val="tx1"/>
                        </a:solidFill>
                        <a:effectLst/>
                        <a:latin typeface="Arial" panose="020B0604020202020204" pitchFamily="34" charset="0"/>
                      </a:endParaRPr>
                    </a:p>
                  </a:txBody>
                  <a:tcPr marL="7981" marR="7981" marT="53633" marB="53633" anchor="b">
                    <a:lnL w="12700" cmpd="sng">
                      <a:noFill/>
                      <a:prstDash val="solid"/>
                    </a:lnL>
                    <a:lnR w="28575" cap="flat" cmpd="sng" algn="ctr">
                      <a:noFill/>
                      <a:prstDash val="solid"/>
                    </a:lnR>
                    <a:lnT w="12700" cmpd="sng">
                      <a:noFill/>
                      <a:prstDash val="solid"/>
                    </a:lnT>
                    <a:lnB w="28575" cap="flat" cmpd="sng" algn="ctr">
                      <a:noFill/>
                      <a:prstDash val="solid"/>
                    </a:lnB>
                    <a:solidFill>
                      <a:schemeClr val="accent3"/>
                    </a:solidFill>
                  </a:tcPr>
                </a:tc>
                <a:extLst>
                  <a:ext uri="{0D108BD9-81ED-4DB2-BD59-A6C34878D82A}">
                    <a16:rowId xmlns:a16="http://schemas.microsoft.com/office/drawing/2014/main" val="263889224"/>
                  </a:ext>
                </a:extLst>
              </a:tr>
            </a:tbl>
          </a:graphicData>
        </a:graphic>
      </p:graphicFrame>
    </p:spTree>
    <p:extLst>
      <p:ext uri="{BB962C8B-B14F-4D97-AF65-F5344CB8AC3E}">
        <p14:creationId xmlns:p14="http://schemas.microsoft.com/office/powerpoint/2010/main" val="42113098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18B34-26BA-48CF-A6F0-CCC9B3E35F10}"/>
              </a:ext>
            </a:extLst>
          </p:cNvPr>
          <p:cNvSpPr>
            <a:spLocks noGrp="1"/>
          </p:cNvSpPr>
          <p:nvPr>
            <p:ph type="title"/>
          </p:nvPr>
        </p:nvSpPr>
        <p:spPr/>
        <p:txBody>
          <a:bodyPr/>
          <a:lstStyle/>
          <a:p>
            <a:r>
              <a:rPr lang="en-GB" dirty="0"/>
              <a:t>Categories for recording transactions</a:t>
            </a:r>
          </a:p>
        </p:txBody>
      </p:sp>
      <p:sp>
        <p:nvSpPr>
          <p:cNvPr id="3" name="Content Placeholder 2">
            <a:extLst>
              <a:ext uri="{FF2B5EF4-FFF2-40B4-BE49-F238E27FC236}">
                <a16:creationId xmlns:a16="http://schemas.microsoft.com/office/drawing/2014/main" id="{B2FB8940-F15E-45DB-84DF-7C75BF1791B5}"/>
              </a:ext>
            </a:extLst>
          </p:cNvPr>
          <p:cNvSpPr>
            <a:spLocks noGrp="1"/>
          </p:cNvSpPr>
          <p:nvPr>
            <p:ph idx="1"/>
          </p:nvPr>
        </p:nvSpPr>
        <p:spPr/>
        <p:txBody>
          <a:bodyPr/>
          <a:lstStyle/>
          <a:p>
            <a:r>
              <a:rPr lang="en-GB" dirty="0"/>
              <a:t>Three line accounts permitted where turnover is below the VAT threshold</a:t>
            </a:r>
          </a:p>
          <a:p>
            <a:r>
              <a:rPr lang="en-GB" dirty="0"/>
              <a:t>At all points from recording transactions through to final return</a:t>
            </a:r>
          </a:p>
          <a:p>
            <a:r>
              <a:rPr lang="en-GB" dirty="0"/>
              <a:t>Otherwise categories are per SA103F</a:t>
            </a:r>
          </a:p>
        </p:txBody>
      </p:sp>
    </p:spTree>
    <p:extLst>
      <p:ext uri="{BB962C8B-B14F-4D97-AF65-F5344CB8AC3E}">
        <p14:creationId xmlns:p14="http://schemas.microsoft.com/office/powerpoint/2010/main" val="13513967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15AC95-8630-454F-9697-A26EE33708B4}"/>
              </a:ext>
            </a:extLst>
          </p:cNvPr>
          <p:cNvSpPr>
            <a:spLocks noGrp="1"/>
          </p:cNvSpPr>
          <p:nvPr>
            <p:ph type="title"/>
          </p:nvPr>
        </p:nvSpPr>
        <p:spPr/>
        <p:txBody>
          <a:bodyPr/>
          <a:lstStyle/>
          <a:p>
            <a:r>
              <a:rPr lang="en-GB" dirty="0"/>
              <a:t>What we don’t know</a:t>
            </a:r>
          </a:p>
        </p:txBody>
      </p:sp>
      <p:sp>
        <p:nvSpPr>
          <p:cNvPr id="3" name="Content Placeholder 2">
            <a:extLst>
              <a:ext uri="{FF2B5EF4-FFF2-40B4-BE49-F238E27FC236}">
                <a16:creationId xmlns:a16="http://schemas.microsoft.com/office/drawing/2014/main" id="{2E76633D-B933-4BC7-A445-A6989CEF3C27}"/>
              </a:ext>
            </a:extLst>
          </p:cNvPr>
          <p:cNvSpPr>
            <a:spLocks noGrp="1"/>
          </p:cNvSpPr>
          <p:nvPr>
            <p:ph idx="1"/>
          </p:nvPr>
        </p:nvSpPr>
        <p:spPr/>
        <p:txBody>
          <a:bodyPr>
            <a:normAutofit fontScale="92500"/>
          </a:bodyPr>
          <a:lstStyle/>
          <a:p>
            <a:r>
              <a:rPr lang="en-GB" dirty="0"/>
              <a:t>Updates, amendments, annual adjustments, end of period statements and final declaration – </a:t>
            </a:r>
            <a:r>
              <a:rPr lang="en-GB" i="1" dirty="0"/>
              <a:t>how exactly do they all fit together?</a:t>
            </a:r>
          </a:p>
          <a:p>
            <a:r>
              <a:rPr lang="en-GB" dirty="0"/>
              <a:t>Design for non-tax-year accounting</a:t>
            </a:r>
          </a:p>
          <a:p>
            <a:r>
              <a:rPr lang="en-GB" dirty="0"/>
              <a:t>Property – </a:t>
            </a:r>
            <a:r>
              <a:rPr lang="en-GB" i="1" dirty="0"/>
              <a:t>how will it work for </a:t>
            </a:r>
            <a:r>
              <a:rPr lang="en-US" i="1" dirty="0"/>
              <a:t>several holdings with different ownership, different software, different management</a:t>
            </a:r>
          </a:p>
          <a:p>
            <a:r>
              <a:rPr lang="en-US" dirty="0"/>
              <a:t>Solution for more than one agent</a:t>
            </a:r>
          </a:p>
          <a:p>
            <a:r>
              <a:rPr lang="en-US" dirty="0"/>
              <a:t>Exactly what HMRC means by a transaction – supplier and letting agent statements?</a:t>
            </a:r>
          </a:p>
          <a:p>
            <a:r>
              <a:rPr lang="en-US" dirty="0"/>
              <a:t>Lots of processes - signing up, calendar quarter elections, digital exclusion exemptions – to be </a:t>
            </a:r>
            <a:r>
              <a:rPr lang="en-US" dirty="0" err="1"/>
              <a:t>finalised</a:t>
            </a:r>
            <a:endParaRPr lang="en-US" dirty="0"/>
          </a:p>
          <a:p>
            <a:pPr lvl="1"/>
            <a:endParaRPr lang="en-GB" dirty="0"/>
          </a:p>
        </p:txBody>
      </p:sp>
    </p:spTree>
    <p:extLst>
      <p:ext uri="{BB962C8B-B14F-4D97-AF65-F5344CB8AC3E}">
        <p14:creationId xmlns:p14="http://schemas.microsoft.com/office/powerpoint/2010/main" val="1693946226"/>
      </p:ext>
    </p:extLst>
  </p:cSld>
  <p:clrMapOvr>
    <a:masterClrMapping/>
  </p:clrMapOvr>
</p:sld>
</file>

<file path=ppt/theme/theme1.xml><?xml version="1.0" encoding="utf-8"?>
<a:theme xmlns:a="http://schemas.openxmlformats.org/drawingml/2006/main" name="Office Theme">
  <a:themeElements>
    <a:clrScheme name="ICAEW Office">
      <a:dk1>
        <a:srgbClr val="000000"/>
      </a:dk1>
      <a:lt1>
        <a:srgbClr val="FFFFFF"/>
      </a:lt1>
      <a:dk2>
        <a:srgbClr val="706F6F"/>
      </a:dk2>
      <a:lt2>
        <a:srgbClr val="E30613"/>
      </a:lt2>
      <a:accent1>
        <a:srgbClr val="C6CA91"/>
      </a:accent1>
      <a:accent2>
        <a:srgbClr val="A7C8C4"/>
      </a:accent2>
      <a:accent3>
        <a:srgbClr val="B1CFDF"/>
      </a:accent3>
      <a:accent4>
        <a:srgbClr val="DDC7D4"/>
      </a:accent4>
      <a:accent5>
        <a:srgbClr val="F1C09D"/>
      </a:accent5>
      <a:accent6>
        <a:srgbClr val="FFE8B6"/>
      </a:accent6>
      <a:hlink>
        <a:srgbClr val="E30613"/>
      </a:hlink>
      <a:folHlink>
        <a:srgbClr val="706F6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dirty="0" smtClean="0">
            <a:latin typeface="Arial" panose="020B0604020202020204" pitchFamily="34" charset="0"/>
            <a:cs typeface="Arial" panose="020B0604020202020204" pitchFamily="34" charset="0"/>
          </a:defRPr>
        </a:defPPr>
      </a:lstStyle>
      <a:style>
        <a:lnRef idx="2">
          <a:schemeClr val="accent1">
            <a:shade val="50000"/>
          </a:schemeClr>
        </a:lnRef>
        <a:fillRef idx="1">
          <a:schemeClr val="accent1"/>
        </a:fillRef>
        <a:effectRef idx="0">
          <a:schemeClr val="accent1"/>
        </a:effectRef>
        <a:fontRef idx="minor">
          <a:schemeClr val="lt1"/>
        </a:fontRef>
      </a:style>
    </a:spDef>
    <a:txDef>
      <a:spPr/>
      <a:bodyPr wrap="square" rtlCol="0">
        <a:normAutofit/>
      </a:bodyPr>
      <a:lstStyle>
        <a:defPPr algn="l">
          <a:defRPr dirty="0" smtClean="0">
            <a:solidFill>
              <a:srgbClr val="000000"/>
            </a:solidFill>
            <a:latin typeface="Arial" panose="020B0604020202020204" pitchFamily="34" charset="0"/>
            <a:cs typeface="Arial" panose="020B0604020202020204" pitchFamily="34" charset="0"/>
          </a:defRPr>
        </a:defPPr>
      </a:lstStyle>
    </a:txDef>
  </a:objectDefaults>
  <a:extraClrSchemeLst/>
  <a:extLst>
    <a:ext uri="{05A4C25C-085E-4340-85A3-A5531E510DB2}">
      <thm15:themeFamily xmlns:thm15="http://schemas.microsoft.com/office/thememl/2012/main" name="ICAEW_Powerpoint Template.potx" id="{BCE2C959-A11C-48F9-88D3-A75F580D8C73}" vid="{BE62B598-3DFF-45D5-9345-0E8ED3EB5B0A}"/>
    </a:ext>
  </a:extLst>
</a:theme>
</file>

<file path=ppt/theme/theme2.xml><?xml version="1.0" encoding="utf-8"?>
<a:theme xmlns:a="http://schemas.openxmlformats.org/drawingml/2006/main" name="HMRC_standard_2015_No logo">
  <a:themeElements>
    <a:clrScheme name="HMRC_2015">
      <a:dk1>
        <a:srgbClr val="3B3A3D"/>
      </a:dk1>
      <a:lt1>
        <a:srgbClr val="FFFFFF"/>
      </a:lt1>
      <a:dk2>
        <a:srgbClr val="008D8E"/>
      </a:dk2>
      <a:lt2>
        <a:srgbClr val="576B00"/>
      </a:lt2>
      <a:accent1>
        <a:srgbClr val="9E3039"/>
      </a:accent1>
      <a:accent2>
        <a:srgbClr val="641F45"/>
      </a:accent2>
      <a:accent3>
        <a:srgbClr val="614D7D"/>
      </a:accent3>
      <a:accent4>
        <a:srgbClr val="002F5F"/>
      </a:accent4>
      <a:accent5>
        <a:srgbClr val="BBBE0A"/>
      </a:accent5>
      <a:accent6>
        <a:srgbClr val="009DDB"/>
      </a:accent6>
      <a:hlink>
        <a:srgbClr val="D30B54"/>
      </a:hlink>
      <a:folHlink>
        <a:srgbClr val="EF7D00"/>
      </a:folHlink>
    </a:clrScheme>
    <a:fontScheme name="HMRC_NL_Standard">
      <a:majorFont>
        <a:latin typeface="Arial"/>
        <a:ea typeface="Geneva"/>
        <a:cs typeface="Arial"/>
      </a:majorFont>
      <a:minorFont>
        <a:latin typeface="Arial"/>
        <a:ea typeface="Geneva"/>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spDef>
    <a:lnDef>
      <a:spPr bwMode="auto">
        <a:xfrm>
          <a:off x="0" y="0"/>
          <a:ext cx="1" cy="1"/>
        </a:xfrm>
        <a:custGeom>
          <a:avLst/>
          <a:gdLst/>
          <a:ahLst/>
          <a:cxnLst/>
          <a:rect l="0" t="0" r="0" b="0"/>
          <a:pathLst/>
        </a:custGeom>
        <a:solidFill>
          <a:schemeClr val="tx2"/>
        </a:solidFill>
        <a:ln w="9525" cap="flat" cmpd="sng" algn="ctr">
          <a:solidFill>
            <a:srgbClr val="000000"/>
          </a:solidFill>
          <a:prstDash val="solid"/>
          <a:round/>
          <a:headEnd type="none" w="med" len="med"/>
          <a:tailEnd type="none" w="med" len="med"/>
        </a:ln>
        <a:effectLst/>
        <a:extLst>
          <a:ext uri="{AF507438-7753-43e0-B8FC-AC1667EBCBE1}">
            <a14:hiddenEffects xmlns="" xmlns:a14="http://schemas.microsoft.com/office/drawing/2010/main">
              <a:effectLst>
                <a:outerShdw blurRad="63500"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rgbClr val="000000"/>
            </a:solidFill>
            <a:effectLst/>
            <a:latin typeface="Arial" charset="0"/>
            <a:ea typeface="Geneva" charset="0"/>
            <a:cs typeface="Arial" charset="0"/>
          </a:defRPr>
        </a:defPPr>
      </a:lstStyle>
    </a:lnDef>
  </a:objectDefaults>
  <a:extraClrSchemeLst/>
  <a:custClrLst>
    <a:custClr name="HMRC Green">
      <a:srgbClr val="008D8E"/>
    </a:custClr>
    <a:custClr name="HMRC Lt Green">
      <a:srgbClr val="576B00"/>
    </a:custClr>
    <a:custClr name="HMRC Yellow">
      <a:srgbClr val="C8B51B"/>
    </a:custClr>
    <a:custClr name="HMRC Red">
      <a:srgbClr val="B7000D"/>
    </a:custClr>
    <a:custClr name="HMRC Orange">
      <a:srgbClr val="ED7C59"/>
    </a:custClr>
    <a:custClr name="HMRC Lt Yellow">
      <a:srgbClr val="F3CB84"/>
    </a:custClr>
    <a:custClr name="HMRC Brown">
      <a:srgbClr val="AE5000"/>
    </a:custClr>
    <a:custClr name="HMRC Maroon">
      <a:srgbClr val="7A0043"/>
    </a:custClr>
    <a:custClr name="HMRC Purple">
      <a:srgbClr val="594884"/>
    </a:custClr>
    <a:custClr name="HMRC Dk Blue">
      <a:srgbClr val="002D62"/>
    </a:custClr>
  </a:custClrLst>
  <a:extLst>
    <a:ext uri="{05A4C25C-085E-4340-85A3-A5531E510DB2}">
      <thm15:themeFamily xmlns:thm15="http://schemas.microsoft.com/office/thememl/2012/main" name="HMRC Template Widescreen v2a.potx" id="{E9F66E7D-82B4-4CBC-BF4A-DEDC865D39A3}" vid="{E123755B-74F8-44B2-BE0E-92F00A0877B6}"/>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6B38A6B1FB4C5499AAC96906127A8F5" ma:contentTypeVersion="4" ma:contentTypeDescription="Create a new document." ma:contentTypeScope="" ma:versionID="364be2a3aec10e9828829ae1c25edc06">
  <xsd:schema xmlns:xsd="http://www.w3.org/2001/XMLSchema" xmlns:xs="http://www.w3.org/2001/XMLSchema" xmlns:p="http://schemas.microsoft.com/office/2006/metadata/properties" xmlns:ns3="c82becd5-a2a8-4f63-998d-c2b72338965a" targetNamespace="http://schemas.microsoft.com/office/2006/metadata/properties" ma:root="true" ma:fieldsID="55376eeb44e45d25df8450394e09085a" ns3:_="">
    <xsd:import namespace="c82becd5-a2a8-4f63-998d-c2b72338965a"/>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2becd5-a2a8-4f63-998d-c2b72338965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793FF421-9D3B-4AA2-A7ED-C3E3132F507F}">
  <ds:schemaRefs>
    <ds:schemaRef ds:uri="http://schemas.microsoft.com/sharepoint/v3/contenttype/forms"/>
  </ds:schemaRefs>
</ds:datastoreItem>
</file>

<file path=customXml/itemProps2.xml><?xml version="1.0" encoding="utf-8"?>
<ds:datastoreItem xmlns:ds="http://schemas.openxmlformats.org/officeDocument/2006/customXml" ds:itemID="{07AF42F4-6480-4B37-8D0C-61361AED42E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2becd5-a2a8-4f63-998d-c2b72338965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8A086B-63B9-4EFC-84D3-73C55267443B}">
  <ds:schemaRefs>
    <ds:schemaRef ds:uri="http://schemas.microsoft.com/office/2006/documentManagement/types"/>
    <ds:schemaRef ds:uri="http://purl.org/dc/dcmitype/"/>
    <ds:schemaRef ds:uri="c82becd5-a2a8-4f63-998d-c2b72338965a"/>
    <ds:schemaRef ds:uri="http://schemas.microsoft.com/office/2006/metadata/properties"/>
    <ds:schemaRef ds:uri="http://purl.org/dc/elements/1.1/"/>
    <ds:schemaRef ds:uri="http://purl.org/dc/terms/"/>
    <ds:schemaRef ds:uri="http://schemas.openxmlformats.org/package/2006/metadata/core-properties"/>
    <ds:schemaRef ds:uri="http://schemas.microsoft.com/office/infopath/2007/PartnerControl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ICAEW_Powerpoint Template</Template>
  <TotalTime>1075</TotalTime>
  <Words>1517</Words>
  <Application>Microsoft Office PowerPoint</Application>
  <PresentationFormat>Widescreen</PresentationFormat>
  <Paragraphs>213</Paragraphs>
  <Slides>19</Slides>
  <Notes>18</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19</vt:i4>
      </vt:variant>
    </vt:vector>
  </HeadingPairs>
  <TitlesOfParts>
    <vt:vector size="27" baseType="lpstr">
      <vt:lpstr>Arial</vt:lpstr>
      <vt:lpstr>Calibri</vt:lpstr>
      <vt:lpstr>Calibri Light</vt:lpstr>
      <vt:lpstr>Times</vt:lpstr>
      <vt:lpstr>Times New Roman</vt:lpstr>
      <vt:lpstr>Office Theme</vt:lpstr>
      <vt:lpstr>HMRC_standard_2015_No logo</vt:lpstr>
      <vt:lpstr>1_Office Theme</vt:lpstr>
      <vt:lpstr>MTDtalk September 2022</vt:lpstr>
      <vt:lpstr>Presenters</vt:lpstr>
      <vt:lpstr>Ask a question</vt:lpstr>
      <vt:lpstr>Topics for today</vt:lpstr>
      <vt:lpstr>MTD VAT</vt:lpstr>
      <vt:lpstr>MTD ITSA – what we have learnt</vt:lpstr>
      <vt:lpstr>Who’s in – the £10,000</vt:lpstr>
      <vt:lpstr>Categories for recording transactions</vt:lpstr>
      <vt:lpstr>What we don’t know</vt:lpstr>
      <vt:lpstr>PowerPoint Presentation</vt:lpstr>
      <vt:lpstr>Issues</vt:lpstr>
      <vt:lpstr>Property</vt:lpstr>
      <vt:lpstr>MTD - software</vt:lpstr>
      <vt:lpstr>MTD ITSA pilot involves:</vt:lpstr>
      <vt:lpstr>MTD ITSA Pilot – who can join</vt:lpstr>
      <vt:lpstr>What functionality is available</vt:lpstr>
      <vt:lpstr>So where are we?</vt:lpstr>
      <vt:lpstr>Thank you for attending​</vt:lpstr>
      <vt:lpstr>PowerPoint Presentation</vt:lpstr>
    </vt:vector>
  </TitlesOfParts>
  <Company>ICAEW</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MTDtalk February 2022</dc:title>
  <dc:subject>Anita Monteith and Caroline Miskin</dc:subject>
  <dc:creator>Caroline Miskin</dc:creator>
  <cp:lastModifiedBy>Kirsty Vassay</cp:lastModifiedBy>
  <cp:revision>10</cp:revision>
  <cp:lastPrinted>2016-12-19T19:56:25Z</cp:lastPrinted>
  <dcterms:created xsi:type="dcterms:W3CDTF">2022-02-07T15:41:10Z</dcterms:created>
  <dcterms:modified xsi:type="dcterms:W3CDTF">2022-09-20T09:12:11Z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AEW_RERUN">
    <vt:bool>true</vt:bool>
  </property>
  <property fmtid="{D5CDD505-2E9C-101B-9397-08002B2CF9AE}" pid="3" name="ICAEW_PresentationTitle">
    <vt:lpwstr>MTDtalk February 2022</vt:lpwstr>
  </property>
  <property fmtid="{D5CDD505-2E9C-101B-9397-08002B2CF9AE}" pid="4" name="ICAEW_Date">
    <vt:lpwstr>&lt;Date&gt;</vt:lpwstr>
  </property>
  <property fmtid="{D5CDD505-2E9C-101B-9397-08002B2CF9AE}" pid="5" name="ICAEW_PresentationSubtitle">
    <vt:lpwstr>Anita Monteith and Caroline Miskin</vt:lpwstr>
  </property>
  <property fmtid="{D5CDD505-2E9C-101B-9397-08002B2CF9AE}" pid="6" name="ICAEW_TitleImage">
    <vt:lpwstr>&lt;TitleImage&gt;</vt:lpwstr>
  </property>
  <property fmtid="{D5CDD505-2E9C-101B-9397-08002B2CF9AE}" pid="7" name="RERUN">
    <vt:lpwstr>RERUN</vt:lpwstr>
  </property>
  <property fmtid="{D5CDD505-2E9C-101B-9397-08002B2CF9AE}" pid="8" name="ContentTypeId">
    <vt:lpwstr>0x010100E6B38A6B1FB4C5499AAC96906127A8F5</vt:lpwstr>
  </property>
  <property fmtid="{D5CDD505-2E9C-101B-9397-08002B2CF9AE}" pid="9" name="SharedWithUsers">
    <vt:lpwstr>844;#Anita Monteith;#63;#Kirsty Vassay;#24261;#Richard Jones</vt:lpwstr>
  </property>
  <property fmtid="{D5CDD505-2E9C-101B-9397-08002B2CF9AE}" pid="10" name="Tags">
    <vt:lpwstr/>
  </property>
  <property fmtid="{D5CDD505-2E9C-101B-9397-08002B2CF9AE}" pid="11" name="MSIP_Label_f9af038e-07b4-4369-a678-c835687cb272_Enabled">
    <vt:lpwstr>true</vt:lpwstr>
  </property>
  <property fmtid="{D5CDD505-2E9C-101B-9397-08002B2CF9AE}" pid="12" name="MSIP_Label_f9af038e-07b4-4369-a678-c835687cb272_SetDate">
    <vt:lpwstr>2022-04-07T09:05:33Z</vt:lpwstr>
  </property>
  <property fmtid="{D5CDD505-2E9C-101B-9397-08002B2CF9AE}" pid="13" name="MSIP_Label_f9af038e-07b4-4369-a678-c835687cb272_Method">
    <vt:lpwstr>Standard</vt:lpwstr>
  </property>
  <property fmtid="{D5CDD505-2E9C-101B-9397-08002B2CF9AE}" pid="14" name="MSIP_Label_f9af038e-07b4-4369-a678-c835687cb272_Name">
    <vt:lpwstr>OFFICIAL</vt:lpwstr>
  </property>
  <property fmtid="{D5CDD505-2E9C-101B-9397-08002B2CF9AE}" pid="15" name="MSIP_Label_f9af038e-07b4-4369-a678-c835687cb272_SiteId">
    <vt:lpwstr>ac52f73c-fd1a-4a9a-8e7a-4a248f3139e1</vt:lpwstr>
  </property>
  <property fmtid="{D5CDD505-2E9C-101B-9397-08002B2CF9AE}" pid="16" name="MSIP_Label_f9af038e-07b4-4369-a678-c835687cb272_ActionId">
    <vt:lpwstr>27027957-cffe-4570-936a-03431b08002b</vt:lpwstr>
  </property>
  <property fmtid="{D5CDD505-2E9C-101B-9397-08002B2CF9AE}" pid="17" name="MSIP_Label_f9af038e-07b4-4369-a678-c835687cb272_ContentBits">
    <vt:lpwstr>2</vt:lpwstr>
  </property>
</Properties>
</file>