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79" r:id="rId2"/>
    <p:sldId id="257" r:id="rId3"/>
    <p:sldId id="258" r:id="rId4"/>
    <p:sldId id="280" r:id="rId5"/>
    <p:sldId id="260" r:id="rId6"/>
    <p:sldId id="261" r:id="rId7"/>
    <p:sldId id="262" r:id="rId8"/>
    <p:sldId id="263" r:id="rId9"/>
    <p:sldId id="264" r:id="rId10"/>
    <p:sldId id="281" r:id="rId11"/>
    <p:sldId id="266" r:id="rId12"/>
    <p:sldId id="267" r:id="rId13"/>
    <p:sldId id="268" r:id="rId14"/>
    <p:sldId id="269" r:id="rId15"/>
    <p:sldId id="282" r:id="rId16"/>
    <p:sldId id="271" r:id="rId17"/>
    <p:sldId id="272" r:id="rId18"/>
    <p:sldId id="273" r:id="rId19"/>
    <p:sldId id="283" r:id="rId20"/>
    <p:sldId id="277"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2276D1-6199-417B-B70D-0B3B1DF26952}" v="39" dt="2026-10-06T09:12:37.7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60"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Yeldham" userId="38f1bfb1-106d-473d-a761-e0c209bd1d10" providerId="ADAL" clId="{D5411CB5-A10C-4E5F-9DFC-4D4AB8905C2A}"/>
    <pc:docChg chg="custSel addSld delSld modSld">
      <pc:chgData name="John Yeldham" userId="38f1bfb1-106d-473d-a761-e0c209bd1d10" providerId="ADAL" clId="{D5411CB5-A10C-4E5F-9DFC-4D4AB8905C2A}" dt="2026-10-06T09:24:48.718" v="111"/>
      <pc:docMkLst>
        <pc:docMk/>
      </pc:docMkLst>
      <pc:sldChg chg="modSp del mod">
        <pc:chgData name="John Yeldham" userId="38f1bfb1-106d-473d-a761-e0c209bd1d10" providerId="ADAL" clId="{D5411CB5-A10C-4E5F-9DFC-4D4AB8905C2A}" dt="2026-10-06T09:24:22.989" v="100"/>
        <pc:sldMkLst>
          <pc:docMk/>
          <pc:sldMk cId="0" sldId="256"/>
        </pc:sldMkLst>
        <pc:spChg chg="mod">
          <ac:chgData name="John Yeldham" userId="38f1bfb1-106d-473d-a761-e0c209bd1d10" providerId="ADAL" clId="{D5411CB5-A10C-4E5F-9DFC-4D4AB8905C2A}" dt="2026-10-06T09:10:44.677" v="37" actId="20577"/>
          <ac:spMkLst>
            <pc:docMk/>
            <pc:sldMk cId="0" sldId="256"/>
            <ac:spMk id="7" creationId="{00000000-0000-0000-0000-000000000000}"/>
          </ac:spMkLst>
        </pc:spChg>
      </pc:sldChg>
      <pc:sldChg chg="del">
        <pc:chgData name="John Yeldham" userId="38f1bfb1-106d-473d-a761-e0c209bd1d10" providerId="ADAL" clId="{D5411CB5-A10C-4E5F-9DFC-4D4AB8905C2A}" dt="2026-10-06T09:24:23.735" v="102"/>
        <pc:sldMkLst>
          <pc:docMk/>
          <pc:sldMk cId="0" sldId="259"/>
        </pc:sldMkLst>
      </pc:sldChg>
      <pc:sldChg chg="del">
        <pc:chgData name="John Yeldham" userId="38f1bfb1-106d-473d-a761-e0c209bd1d10" providerId="ADAL" clId="{D5411CB5-A10C-4E5F-9DFC-4D4AB8905C2A}" dt="2026-10-06T09:24:24.681" v="104"/>
        <pc:sldMkLst>
          <pc:docMk/>
          <pc:sldMk cId="0" sldId="265"/>
        </pc:sldMkLst>
      </pc:sldChg>
      <pc:sldChg chg="del">
        <pc:chgData name="John Yeldham" userId="38f1bfb1-106d-473d-a761-e0c209bd1d10" providerId="ADAL" clId="{D5411CB5-A10C-4E5F-9DFC-4D4AB8905C2A}" dt="2026-10-06T09:23:18.416" v="98"/>
        <pc:sldMkLst>
          <pc:docMk/>
          <pc:sldMk cId="0" sldId="270"/>
        </pc:sldMkLst>
      </pc:sldChg>
      <pc:sldChg chg="modSp mod">
        <pc:chgData name="John Yeldham" userId="38f1bfb1-106d-473d-a761-e0c209bd1d10" providerId="ADAL" clId="{D5411CB5-A10C-4E5F-9DFC-4D4AB8905C2A}" dt="2026-10-06T09:12:37.855" v="38" actId="27636"/>
        <pc:sldMkLst>
          <pc:docMk/>
          <pc:sldMk cId="0" sldId="272"/>
        </pc:sldMkLst>
        <pc:spChg chg="mod">
          <ac:chgData name="John Yeldham" userId="38f1bfb1-106d-473d-a761-e0c209bd1d10" providerId="ADAL" clId="{D5411CB5-A10C-4E5F-9DFC-4D4AB8905C2A}" dt="2026-10-06T09:12:37.855" v="38" actId="27636"/>
          <ac:spMkLst>
            <pc:docMk/>
            <pc:sldMk cId="0" sldId="272"/>
            <ac:spMk id="28" creationId="{00000000-0000-0000-0000-000000000000}"/>
          </ac:spMkLst>
        </pc:spChg>
      </pc:sldChg>
      <pc:sldChg chg="del">
        <pc:chgData name="John Yeldham" userId="38f1bfb1-106d-473d-a761-e0c209bd1d10" providerId="ADAL" clId="{D5411CB5-A10C-4E5F-9DFC-4D4AB8905C2A}" dt="2026-10-06T09:24:26.462" v="108"/>
        <pc:sldMkLst>
          <pc:docMk/>
          <pc:sldMk cId="0" sldId="274"/>
        </pc:sldMkLst>
      </pc:sldChg>
      <pc:sldChg chg="del">
        <pc:chgData name="John Yeldham" userId="38f1bfb1-106d-473d-a761-e0c209bd1d10" providerId="ADAL" clId="{D5411CB5-A10C-4E5F-9DFC-4D4AB8905C2A}" dt="2026-10-06T09:19:29.297" v="40"/>
        <pc:sldMkLst>
          <pc:docMk/>
          <pc:sldMk cId="0" sldId="275"/>
        </pc:sldMkLst>
      </pc:sldChg>
      <pc:sldChg chg="add del">
        <pc:chgData name="John Yeldham" userId="38f1bfb1-106d-473d-a761-e0c209bd1d10" providerId="ADAL" clId="{D5411CB5-A10C-4E5F-9DFC-4D4AB8905C2A}" dt="2026-10-06T09:19:45.070" v="42"/>
        <pc:sldMkLst>
          <pc:docMk/>
          <pc:sldMk cId="2774301031" sldId="276"/>
        </pc:sldMkLst>
      </pc:sldChg>
      <pc:sldChg chg="modSp add mod">
        <pc:chgData name="John Yeldham" userId="38f1bfb1-106d-473d-a761-e0c209bd1d10" providerId="ADAL" clId="{D5411CB5-A10C-4E5F-9DFC-4D4AB8905C2A}" dt="2026-10-06T09:22:10.098" v="96" actId="20577"/>
        <pc:sldMkLst>
          <pc:docMk/>
          <pc:sldMk cId="2579930042" sldId="277"/>
        </pc:sldMkLst>
        <pc:spChg chg="mod">
          <ac:chgData name="John Yeldham" userId="38f1bfb1-106d-473d-a761-e0c209bd1d10" providerId="ADAL" clId="{D5411CB5-A10C-4E5F-9DFC-4D4AB8905C2A}" dt="2026-10-06T09:22:10.098" v="96" actId="20577"/>
          <ac:spMkLst>
            <pc:docMk/>
            <pc:sldMk cId="2579930042" sldId="277"/>
            <ac:spMk id="5" creationId="{00000000-0000-0000-0000-000000000000}"/>
          </ac:spMkLst>
        </pc:spChg>
      </pc:sldChg>
      <pc:sldChg chg="add del">
        <pc:chgData name="John Yeldham" userId="38f1bfb1-106d-473d-a761-e0c209bd1d10" providerId="ADAL" clId="{D5411CB5-A10C-4E5F-9DFC-4D4AB8905C2A}" dt="2026-10-06T09:24:25.772" v="106"/>
        <pc:sldMkLst>
          <pc:docMk/>
          <pc:sldMk cId="215077286" sldId="278"/>
        </pc:sldMkLst>
      </pc:sldChg>
      <pc:sldChg chg="add">
        <pc:chgData name="John Yeldham" userId="38f1bfb1-106d-473d-a761-e0c209bd1d10" providerId="ADAL" clId="{D5411CB5-A10C-4E5F-9DFC-4D4AB8905C2A}" dt="2026-10-06T09:24:22.979" v="99"/>
        <pc:sldMkLst>
          <pc:docMk/>
          <pc:sldMk cId="258588366" sldId="279"/>
        </pc:sldMkLst>
      </pc:sldChg>
      <pc:sldChg chg="modSp add mod">
        <pc:chgData name="John Yeldham" userId="38f1bfb1-106d-473d-a761-e0c209bd1d10" providerId="ADAL" clId="{D5411CB5-A10C-4E5F-9DFC-4D4AB8905C2A}" dt="2026-10-06T09:24:48.718" v="111"/>
        <pc:sldMkLst>
          <pc:docMk/>
          <pc:sldMk cId="2060903259" sldId="280"/>
        </pc:sldMkLst>
        <pc:spChg chg="mod">
          <ac:chgData name="John Yeldham" userId="38f1bfb1-106d-473d-a761-e0c209bd1d10" providerId="ADAL" clId="{D5411CB5-A10C-4E5F-9DFC-4D4AB8905C2A}" dt="2026-10-06T09:24:48.718" v="109"/>
          <ac:spMkLst>
            <pc:docMk/>
            <pc:sldMk cId="2060903259" sldId="280"/>
            <ac:spMk id="10" creationId="{00000000-0000-0000-0000-000000000000}"/>
          </ac:spMkLst>
        </pc:spChg>
        <pc:spChg chg="mod">
          <ac:chgData name="John Yeldham" userId="38f1bfb1-106d-473d-a761-e0c209bd1d10" providerId="ADAL" clId="{D5411CB5-A10C-4E5F-9DFC-4D4AB8905C2A}" dt="2026-10-06T09:24:48.718" v="110"/>
          <ac:spMkLst>
            <pc:docMk/>
            <pc:sldMk cId="2060903259" sldId="280"/>
            <ac:spMk id="16" creationId="{00000000-0000-0000-0000-000000000000}"/>
          </ac:spMkLst>
        </pc:spChg>
        <pc:spChg chg="mod">
          <ac:chgData name="John Yeldham" userId="38f1bfb1-106d-473d-a761-e0c209bd1d10" providerId="ADAL" clId="{D5411CB5-A10C-4E5F-9DFC-4D4AB8905C2A}" dt="2026-10-06T09:24:48.718" v="111"/>
          <ac:spMkLst>
            <pc:docMk/>
            <pc:sldMk cId="2060903259" sldId="280"/>
            <ac:spMk id="22" creationId="{00000000-0000-0000-0000-000000000000}"/>
          </ac:spMkLst>
        </pc:spChg>
      </pc:sldChg>
      <pc:sldChg chg="add">
        <pc:chgData name="John Yeldham" userId="38f1bfb1-106d-473d-a761-e0c209bd1d10" providerId="ADAL" clId="{D5411CB5-A10C-4E5F-9DFC-4D4AB8905C2A}" dt="2026-10-06T09:24:24.676" v="103"/>
        <pc:sldMkLst>
          <pc:docMk/>
          <pc:sldMk cId="3741066497" sldId="281"/>
        </pc:sldMkLst>
      </pc:sldChg>
      <pc:sldChg chg="add">
        <pc:chgData name="John Yeldham" userId="38f1bfb1-106d-473d-a761-e0c209bd1d10" providerId="ADAL" clId="{D5411CB5-A10C-4E5F-9DFC-4D4AB8905C2A}" dt="2026-10-06T09:24:25.756" v="105"/>
        <pc:sldMkLst>
          <pc:docMk/>
          <pc:sldMk cId="3891228229" sldId="282"/>
        </pc:sldMkLst>
      </pc:sldChg>
      <pc:sldChg chg="add">
        <pc:chgData name="John Yeldham" userId="38f1bfb1-106d-473d-a761-e0c209bd1d10" providerId="ADAL" clId="{D5411CB5-A10C-4E5F-9DFC-4D4AB8905C2A}" dt="2026-10-06T09:24:26.457" v="107"/>
        <pc:sldMkLst>
          <pc:docMk/>
          <pc:sldMk cId="184686388"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AA00EB50-70DD-424B-8DBB-E67B81CB6624}" type="datetimeFigureOut">
              <a:t>10/6/2026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261C68BA-641A-4DCF-98F3-A0820E546DE2}" type="slidenum">
              <a:t>‹#›</a:t>
            </a:fld>
            <a:endParaRPr lang="en-US"/>
          </a:p>
        </p:txBody>
      </p:sp>
    </p:spTree>
    <p:extLst>
      <p:ext uri="{BB962C8B-B14F-4D97-AF65-F5344CB8AC3E}">
        <p14:creationId xmlns:p14="http://schemas.microsoft.com/office/powerpoint/2010/main" val="3226523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and introductions (about 2 minutes). Then straight into the recap.</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we built in Session 1: the financial statement structure, the model sheets (inputs, calculations, outputs) and the timeline. Today we hang the core drivers on this skeleton.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Signs need attention. The model's convention is fairly non-standard, which proves the point: always check how a model handles signs. The matrix shows the system used in our model.</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Quick recap of the skeleton from Session 1, then what this session adds. Revenue and operating costs: driver-based blocks. Fixed assets: corkscrew accounts. Trade debtors and creditors: working capital and cash. Ruth walks through revenue and costs, builds fixed assets live, and walks through debtors and creditors.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Establishing the discipline of consistent rows, and formulas that reference the current column.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Two things from Session 1 we will keep using: styles and checks. What they looked like, and where they will turn up again today.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revenue drivers and how they link into the output statement. Driver-based approach generalises across business models (e.g. SaaS, manufacturing) even though the worked example uses one. Simple block structure. Left-hand column parameters. Variable versus fixed revenue: course revenue is courses run times revenue per course (both CPI-inflated); merchandise is a fixed £30k a year. Courses run can be calculated from staff capacity or fixed, via the course calc switch.</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Same linking principle as revenue, applied to operating costs, with the same fixed versus variable split. In the model: venue costs per course (variable), marketing per year (fixed), staff wages and expenses driven by the number of employees.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 the P&amp;L in the financial statements. The cash flow starts at EBITDA, so the double entry with cash is automatic. The agreed indirect cash flow is already in the model. Revenue and operating costs follow the same route. Statement tagging: each calculation line carries a tag (PL, CF or BS) for the statement it feeds; revenue and operating costs are tagged PL.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Ruth: revenue build walkthrough, then operating cost build walkthrough.</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Fixed assets is the opportunity to explain a corkscrew, or control account.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Name the roll-forward as a reusable technique: it resurfaces for debt in Session 3. Also called a corkscrew or control account. Closing balance becomes next period's opening balance. The opening balance sits in its own column before the timeline (column L in our model).</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 of a look-up or formula to look back in time, to additions in this case.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Fixed assets feed all three statements: depreciation to the P&amp;L, additions to the cash flow (as capex), and the closing balance to the balance sheet. In the model the roll-forward lines carry PL, CF and BS tags.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Ruth: live build of the fixed assets roll-forward from scratch.</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Principles of double entry for indirect cash flows.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Trade debtors as a driver-based calculation: three lines. Revenue links from the revenue build, debtor days is a single parameter in the left-hand column, and the trade debtors balance (tagged BS) is revenue times debtor days over days in the period. Creditors work the same way, driven by costs and creditor days.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Debtor days and creditor days as working-capital drivers. Linking revenue and costs to the balance sheet and cash flow. Principles of double entry for indirect cash flows. Working capital effect on cash.</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Ruth: trade debtors and creditors.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Questions from the audience.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7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53120"/>
            <a:ext cx="10566400" cy="502890"/>
          </a:xfrm>
          <a:prstGeom prst="rect">
            <a:avLst/>
          </a:prstGeom>
          <a:noFill/>
          <a:ln/>
        </p:spPr>
        <p:txBody>
          <a:bodyPr wrap="square" lIns="0" tIns="0" rIns="0" bIns="0" rtlCol="0" anchor="t"/>
          <a:lstStyle>
            <a:lvl1pPr marL="0" indent="0" algn="l">
              <a:lnSpc>
                <a:spcPct val="115000"/>
              </a:lnSpc>
              <a:buNone/>
              <a:defRPr lang="en-US" sz="3600" dirty="0">
                <a:solidFill>
                  <a:srgbClr val="303438"/>
                </a:solidFill>
                <a:latin typeface="Segoe UI" pitchFamily="34" charset="0"/>
                <a:ea typeface="Segoe UI" pitchFamily="34" charset="-122"/>
                <a:cs typeface="Segoe UI" pitchFamily="34" charset="-120"/>
              </a:defRPr>
            </a:lvl1pPr>
          </a:lstStyle>
          <a:p>
            <a:pPr marL="0" indent="0" algn="l">
              <a:lnSpc>
                <a:spcPct val="115000"/>
              </a:lnSpc>
              <a:buNone/>
            </a:pPr>
            <a:endParaRPr lang="en-US" sz="3600"/>
          </a:p>
        </p:txBody>
      </p:sp>
      <p:sp>
        <p:nvSpPr>
          <p:cNvPr id="3" name="Text Placeholder 2"/>
          <p:cNvSpPr>
            <a:spLocks noGrp="1"/>
          </p:cNvSpPr>
          <p:nvPr>
            <p:ph type="body" idx="101"/>
          </p:nvPr>
        </p:nvSpPr>
        <p:spPr>
          <a:xfrm>
            <a:off x="812800" y="1960811"/>
            <a:ext cx="10566400" cy="4084389"/>
          </a:xfrm>
          <a:prstGeom prst="rect">
            <a:avLst/>
          </a:prstGeom>
          <a:noFill/>
          <a:ln/>
        </p:spPr>
        <p:txBody>
          <a:bodyPr wrap="square" lIns="0" tIns="0" rIns="0" bIns="0" rtlCol="0" anchor="t"/>
          <a:lstStyle>
            <a:lvl1pPr marL="0" indent="0" algn="l">
              <a:lnSpc>
                <a:spcPct val="140000"/>
              </a:lnSpc>
              <a:buNone/>
              <a:defRPr lang="en-US" sz="1600" dirty="0">
                <a:solidFill>
                  <a:srgbClr val="303438"/>
                </a:solidFill>
                <a:latin typeface="Segoe UI" pitchFamily="34" charset="0"/>
                <a:ea typeface="Segoe UI" pitchFamily="34" charset="-122"/>
                <a:cs typeface="Segoe UI" pitchFamily="34" charset="-120"/>
              </a:defRPr>
            </a:lvl1pPr>
          </a:lstStyle>
          <a:p>
            <a:pPr marL="0" indent="0" algn="l">
              <a:lnSpc>
                <a:spcPct val="140000"/>
              </a:lnSpc>
              <a:buNone/>
            </a:pPr>
            <a:endParaRPr lang="en-US" sz="160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7F8"/>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582C83"/>
        </a:solidFill>
        <a:effectLst/>
      </p:bgPr>
    </p:bg>
    <p:spTree>
      <p:nvGrpSpPr>
        <p:cNvPr id="1" name=""/>
        <p:cNvGrpSpPr/>
        <p:nvPr/>
      </p:nvGrpSpPr>
      <p:grpSpPr>
        <a:xfrm>
          <a:off x="0" y="0"/>
          <a:ext cx="0" cy="0"/>
          <a:chOff x="0" y="0"/>
          <a:chExt cx="0" cy="0"/>
        </a:xfrm>
      </p:grpSpPr>
      <p:sp>
        <p:nvSpPr>
          <p:cNvPr id="2" name="Shape 0"/>
          <p:cNvSpPr/>
          <p:nvPr/>
        </p:nvSpPr>
        <p:spPr>
          <a:xfrm>
            <a:off x="9144000" y="0"/>
            <a:ext cx="3048000" cy="6858000"/>
          </a:xfrm>
          <a:prstGeom prst="rect">
            <a:avLst/>
          </a:prstGeom>
          <a:solidFill>
            <a:srgbClr val="2D6E3D"/>
          </a:solidFill>
          <a:ln/>
        </p:spPr>
        <p:txBody>
          <a:bodyPr/>
          <a:lstStyle/>
          <a:p>
            <a:endParaRPr lang="en-GB"/>
          </a:p>
        </p:txBody>
      </p:sp>
      <p:sp>
        <p:nvSpPr>
          <p:cNvPr id="3" name="Text 1"/>
          <p:cNvSpPr/>
          <p:nvPr/>
        </p:nvSpPr>
        <p:spPr>
          <a:xfrm>
            <a:off x="812800" y="812800"/>
            <a:ext cx="7743952" cy="523180"/>
          </a:xfrm>
          <a:prstGeom prst="rect">
            <a:avLst/>
          </a:prstGeom>
          <a:noFill/>
          <a:ln/>
        </p:spPr>
        <p:txBody>
          <a:bodyPr wrap="square" lIns="0" tIns="0" rIns="0" bIns="0" rtlCol="0" anchor="t">
            <a:normAutofit/>
          </a:bodyPr>
          <a:lstStyle/>
          <a:p>
            <a:pPr marL="0" indent="0" algn="l">
              <a:lnSpc>
                <a:spcPts val="1960"/>
              </a:lnSpc>
              <a:buNone/>
            </a:pPr>
            <a:r>
              <a:rPr lang="en-US" sz="1400" b="1" kern="0" spc="200">
                <a:solidFill>
                  <a:srgbClr val="EEEAF3"/>
                </a:solidFill>
                <a:latin typeface="Segoe UI" pitchFamily="34" charset="0"/>
                <a:ea typeface="Segoe UI" pitchFamily="34" charset="-122"/>
                <a:cs typeface="Segoe UI" pitchFamily="34" charset="-120"/>
              </a:rPr>
              <a:t>EXCEL LUNCH &amp; LEARN · FUNDAMENTALS OF 3-WAY FINANCIAL MODELLING</a:t>
            </a:r>
            <a:endParaRPr lang="en-US" sz="1400"/>
          </a:p>
        </p:txBody>
      </p:sp>
      <p:sp>
        <p:nvSpPr>
          <p:cNvPr id="4" name="Shape 2"/>
          <p:cNvSpPr/>
          <p:nvPr/>
        </p:nvSpPr>
        <p:spPr>
          <a:xfrm>
            <a:off x="812800" y="2382589"/>
            <a:ext cx="762000" cy="50800"/>
          </a:xfrm>
          <a:prstGeom prst="rect">
            <a:avLst/>
          </a:prstGeom>
          <a:solidFill>
            <a:srgbClr val="D4A72C"/>
          </a:solidFill>
          <a:ln/>
        </p:spPr>
        <p:txBody>
          <a:bodyPr/>
          <a:lstStyle/>
          <a:p>
            <a:endParaRPr lang="en-GB"/>
          </a:p>
        </p:txBody>
      </p:sp>
      <p:sp>
        <p:nvSpPr>
          <p:cNvPr id="5" name="Text 3"/>
          <p:cNvSpPr>
            <a:spLocks noGrp="1"/>
          </p:cNvSpPr>
          <p:nvPr>
            <p:ph type="title"/>
          </p:nvPr>
        </p:nvSpPr>
        <p:spPr>
          <a:xfrm>
            <a:off x="812800" y="2636589"/>
            <a:ext cx="7743952" cy="1518841"/>
          </a:xfrm>
          <a:prstGeom prst="rect">
            <a:avLst/>
          </a:prstGeom>
          <a:noFill/>
          <a:ln/>
        </p:spPr>
        <p:txBody>
          <a:bodyPr wrap="square" lIns="0" tIns="0" rIns="0" bIns="0" rtlCol="0" anchor="t">
            <a:normAutofit/>
          </a:bodyPr>
          <a:lstStyle/>
          <a:p>
            <a:pPr marL="0" indent="0" algn="l">
              <a:lnSpc>
                <a:spcPts val="5880"/>
              </a:lnSpc>
              <a:buNone/>
            </a:pPr>
            <a:r>
              <a:rPr lang="en-US" sz="5600" b="1" i="0">
                <a:solidFill>
                  <a:srgbClr val="F7F7F8"/>
                </a:solidFill>
                <a:latin typeface="Segoe UI" pitchFamily="34" charset="0"/>
                <a:ea typeface="Segoe UI" pitchFamily="34" charset="-122"/>
                <a:cs typeface="Segoe UI" pitchFamily="34" charset="-120"/>
              </a:rPr>
              <a:t>Session 2: Building Core Drivers</a:t>
            </a:r>
            <a:endParaRPr lang="en-US" sz="5600"/>
          </a:p>
        </p:txBody>
      </p:sp>
      <p:sp>
        <p:nvSpPr>
          <p:cNvPr id="6" name="Text 4"/>
          <p:cNvSpPr/>
          <p:nvPr/>
        </p:nvSpPr>
        <p:spPr>
          <a:xfrm>
            <a:off x="812800" y="4333230"/>
            <a:ext cx="8331200" cy="416520"/>
          </a:xfrm>
          <a:prstGeom prst="rect">
            <a:avLst/>
          </a:prstGeom>
          <a:noFill/>
          <a:ln/>
        </p:spPr>
        <p:txBody>
          <a:bodyPr wrap="square" lIns="0" tIns="0" rIns="0" bIns="0" rtlCol="0" anchor="t">
            <a:normAutofit/>
          </a:bodyPr>
          <a:lstStyle/>
          <a:p>
            <a:pPr marL="0" indent="0" algn="l">
              <a:lnSpc>
                <a:spcPts val="3080"/>
              </a:lnSpc>
              <a:buNone/>
            </a:pPr>
            <a:r>
              <a:rPr lang="en-US" sz="2200">
                <a:solidFill>
                  <a:srgbClr val="DED5E6"/>
                </a:solidFill>
                <a:latin typeface="Segoe UI" pitchFamily="34" charset="0"/>
                <a:ea typeface="Segoe UI" pitchFamily="34" charset="-122"/>
                <a:cs typeface="Segoe UI" pitchFamily="34" charset="-120"/>
              </a:rPr>
              <a:t>Revenue, operating costs, fixed assets, debtors and creditors</a:t>
            </a:r>
            <a:endParaRPr lang="en-US" sz="2200"/>
          </a:p>
        </p:txBody>
      </p:sp>
      <p:sp>
        <p:nvSpPr>
          <p:cNvPr id="7" name="Text 5"/>
          <p:cNvSpPr/>
          <p:nvPr/>
        </p:nvSpPr>
        <p:spPr>
          <a:xfrm>
            <a:off x="812800" y="5796310"/>
            <a:ext cx="7743952" cy="274290"/>
          </a:xfrm>
          <a:prstGeom prst="rect">
            <a:avLst/>
          </a:prstGeom>
          <a:noFill/>
          <a:ln/>
        </p:spPr>
        <p:txBody>
          <a:bodyPr wrap="square" lIns="0" tIns="0" rIns="0" bIns="0" rtlCol="0" anchor="t">
            <a:normAutofit/>
          </a:bodyPr>
          <a:lstStyle/>
          <a:p>
            <a:pPr marL="0" indent="0" algn="l">
              <a:lnSpc>
                <a:spcPts val="1960"/>
              </a:lnSpc>
              <a:buNone/>
            </a:pPr>
            <a:r>
              <a:rPr lang="en-US" sz="1400">
                <a:solidFill>
                  <a:srgbClr val="DED5E6"/>
                </a:solidFill>
                <a:latin typeface="Segoe UI" pitchFamily="34" charset="0"/>
                <a:ea typeface="Segoe UI" pitchFamily="34" charset="-122"/>
                <a:cs typeface="Segoe UI" pitchFamily="34" charset="-120"/>
              </a:rPr>
              <a:t>John Yeldham · Ruth Butler-Lee · Ben Ducker</a:t>
            </a:r>
            <a:endParaRPr lang="en-US" sz="1400"/>
          </a:p>
        </p:txBody>
      </p:sp>
      <p:sp>
        <p:nvSpPr>
          <p:cNvPr id="8" name="Text 6"/>
          <p:cNvSpPr/>
          <p:nvPr/>
        </p:nvSpPr>
        <p:spPr>
          <a:xfrm>
            <a:off x="9550400" y="5153720"/>
            <a:ext cx="2302256" cy="916880"/>
          </a:xfrm>
          <a:prstGeom prst="rect">
            <a:avLst/>
          </a:prstGeom>
          <a:noFill/>
          <a:ln/>
        </p:spPr>
        <p:txBody>
          <a:bodyPr wrap="square" lIns="0" tIns="0" rIns="0" bIns="0" rtlCol="0" anchor="t">
            <a:normAutofit/>
          </a:bodyPr>
          <a:lstStyle/>
          <a:p>
            <a:pPr marL="0" indent="0" algn="l">
              <a:lnSpc>
                <a:spcPts val="2340"/>
              </a:lnSpc>
              <a:buNone/>
            </a:pPr>
            <a:r>
              <a:rPr lang="en-US" sz="1800" b="1">
                <a:solidFill>
                  <a:srgbClr val="F7F7F8"/>
                </a:solidFill>
                <a:latin typeface="Segoe UI" pitchFamily="34" charset="0"/>
                <a:ea typeface="Segoe UI" pitchFamily="34" charset="-122"/>
                <a:cs typeface="Segoe UI" pitchFamily="34" charset="-120"/>
              </a:rPr>
              <a:t>With live Excel walkthroughs</a:t>
            </a:r>
            <a:endParaRPr lang="en-US" sz="1800"/>
          </a:p>
        </p:txBody>
      </p:sp>
    </p:spTree>
    <p:extLst>
      <p:ext uri="{BB962C8B-B14F-4D97-AF65-F5344CB8AC3E}">
        <p14:creationId xmlns:p14="http://schemas.microsoft.com/office/powerpoint/2010/main" val="258588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582C83"/>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582C83"/>
                </a:solidFill>
                <a:latin typeface="Segoe UI" pitchFamily="34" charset="0"/>
                <a:ea typeface="Segoe UI" pitchFamily="34" charset="-122"/>
                <a:cs typeface="Segoe UI" pitchFamily="34" charset="-120"/>
              </a:rPr>
              <a:t>01 · RECAP</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The skeleton from Session 1</a:t>
            </a:r>
            <a:endParaRPr lang="en-US" sz="3600"/>
          </a:p>
        </p:txBody>
      </p:sp>
      <p:sp>
        <p:nvSpPr>
          <p:cNvPr id="5" name="Shape 3"/>
          <p:cNvSpPr/>
          <p:nvPr/>
        </p:nvSpPr>
        <p:spPr>
          <a:xfrm>
            <a:off x="815975" y="2065586"/>
            <a:ext cx="3346450" cy="1587401"/>
          </a:xfrm>
          <a:prstGeom prst="roundRect">
            <a:avLst>
              <a:gd name="adj" fmla="val 4600"/>
            </a:avLst>
          </a:prstGeom>
          <a:solidFill>
            <a:srgbClr val="FDFDFD"/>
          </a:solidFill>
          <a:ln w="6350">
            <a:solidFill>
              <a:srgbClr val="DFE1E2"/>
            </a:solidFill>
            <a:prstDash val="solid"/>
          </a:ln>
        </p:spPr>
        <p:txBody>
          <a:bodyPr/>
          <a:lstStyle/>
          <a:p>
            <a:endParaRPr lang="en-GB"/>
          </a:p>
        </p:txBody>
      </p:sp>
      <p:sp>
        <p:nvSpPr>
          <p:cNvPr id="6" name="Text 4"/>
          <p:cNvSpPr/>
          <p:nvPr/>
        </p:nvSpPr>
        <p:spPr>
          <a:xfrm>
            <a:off x="1123950" y="2373561"/>
            <a:ext cx="3035300"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Financial statements</a:t>
            </a:r>
            <a:endParaRPr lang="en-US" sz="2200"/>
          </a:p>
        </p:txBody>
      </p:sp>
      <p:sp>
        <p:nvSpPr>
          <p:cNvPr id="7" name="Text 5"/>
          <p:cNvSpPr/>
          <p:nvPr/>
        </p:nvSpPr>
        <p:spPr>
          <a:xfrm>
            <a:off x="1123950" y="2796431"/>
            <a:ext cx="2812415" cy="573980"/>
          </a:xfrm>
          <a:prstGeom prst="rect">
            <a:avLst/>
          </a:prstGeom>
          <a:noFill/>
          <a:ln/>
        </p:spPr>
        <p:txBody>
          <a:bodyPr wrap="square" lIns="0" tIns="0" rIns="0" bIns="0" rtlCol="0" anchor="t">
            <a:normAutofit/>
          </a:bodyPr>
          <a:lstStyle/>
          <a:p>
            <a:pPr marL="0" indent="0" algn="l">
              <a:lnSpc>
                <a:spcPts val="2160"/>
              </a:lnSpc>
              <a:buNone/>
            </a:pPr>
            <a:r>
              <a:rPr lang="en-US" sz="1600">
                <a:solidFill>
                  <a:srgbClr val="52585F"/>
                </a:solidFill>
                <a:latin typeface="Segoe UI" pitchFamily="34" charset="0"/>
                <a:ea typeface="Segoe UI" pitchFamily="34" charset="-122"/>
                <a:cs typeface="Segoe UI" pitchFamily="34" charset="-120"/>
              </a:rPr>
              <a:t>P&amp;L, balance sheet and cash flow, laid out and balancing</a:t>
            </a:r>
            <a:endParaRPr lang="en-US" sz="1600"/>
          </a:p>
        </p:txBody>
      </p:sp>
      <p:sp>
        <p:nvSpPr>
          <p:cNvPr id="8" name="Shape 6"/>
          <p:cNvSpPr/>
          <p:nvPr/>
        </p:nvSpPr>
        <p:spPr>
          <a:xfrm>
            <a:off x="4422775" y="2065586"/>
            <a:ext cx="3346450" cy="1587401"/>
          </a:xfrm>
          <a:prstGeom prst="roundRect">
            <a:avLst>
              <a:gd name="adj" fmla="val 4600"/>
            </a:avLst>
          </a:prstGeom>
          <a:solidFill>
            <a:srgbClr val="FDFDFD"/>
          </a:solidFill>
          <a:ln w="6350">
            <a:solidFill>
              <a:srgbClr val="DFE1E2"/>
            </a:solidFill>
            <a:prstDash val="solid"/>
          </a:ln>
        </p:spPr>
        <p:txBody>
          <a:bodyPr/>
          <a:lstStyle/>
          <a:p>
            <a:endParaRPr lang="en-GB"/>
          </a:p>
        </p:txBody>
      </p:sp>
      <p:sp>
        <p:nvSpPr>
          <p:cNvPr id="9" name="Text 7"/>
          <p:cNvSpPr/>
          <p:nvPr/>
        </p:nvSpPr>
        <p:spPr>
          <a:xfrm>
            <a:off x="4730750" y="2373561"/>
            <a:ext cx="2812415"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Sheets</a:t>
            </a:r>
            <a:endParaRPr lang="en-US" sz="2200"/>
          </a:p>
        </p:txBody>
      </p:sp>
      <p:sp>
        <p:nvSpPr>
          <p:cNvPr id="10" name="Text 8"/>
          <p:cNvSpPr/>
          <p:nvPr/>
        </p:nvSpPr>
        <p:spPr>
          <a:xfrm>
            <a:off x="4730750" y="2796431"/>
            <a:ext cx="2812415" cy="573980"/>
          </a:xfrm>
          <a:prstGeom prst="rect">
            <a:avLst/>
          </a:prstGeom>
          <a:noFill/>
          <a:ln/>
        </p:spPr>
        <p:txBody>
          <a:bodyPr wrap="square" lIns="0" tIns="0" rIns="0" bIns="0" rtlCol="0" anchor="t">
            <a:normAutofit/>
          </a:bodyPr>
          <a:lstStyle/>
          <a:p>
            <a:pPr marL="0" indent="0" algn="l">
              <a:lnSpc>
                <a:spcPts val="2160"/>
              </a:lnSpc>
              <a:buNone/>
            </a:pPr>
            <a:r>
              <a:rPr lang="en-US" sz="1600">
                <a:solidFill>
                  <a:srgbClr val="52585F"/>
                </a:solidFill>
                <a:latin typeface="Segoe UI" pitchFamily="34" charset="0"/>
                <a:ea typeface="Segoe UI" pitchFamily="34" charset="-122"/>
                <a:cs typeface="Segoe UI" pitchFamily="34" charset="-120"/>
              </a:rPr>
              <a:t>Inputs, calculations and outputs, each in their place</a:t>
            </a:r>
            <a:endParaRPr lang="en-US" sz="1600"/>
          </a:p>
        </p:txBody>
      </p:sp>
      <p:sp>
        <p:nvSpPr>
          <p:cNvPr id="11" name="Shape 9"/>
          <p:cNvSpPr/>
          <p:nvPr/>
        </p:nvSpPr>
        <p:spPr>
          <a:xfrm>
            <a:off x="8029575" y="2065586"/>
            <a:ext cx="3346450" cy="1587401"/>
          </a:xfrm>
          <a:prstGeom prst="roundRect">
            <a:avLst>
              <a:gd name="adj" fmla="val 4600"/>
            </a:avLst>
          </a:prstGeom>
          <a:solidFill>
            <a:srgbClr val="FDFDFD"/>
          </a:solidFill>
          <a:ln w="6350">
            <a:solidFill>
              <a:srgbClr val="DFE1E2"/>
            </a:solidFill>
            <a:prstDash val="solid"/>
          </a:ln>
        </p:spPr>
        <p:txBody>
          <a:bodyPr/>
          <a:lstStyle/>
          <a:p>
            <a:endParaRPr lang="en-GB"/>
          </a:p>
        </p:txBody>
      </p:sp>
      <p:sp>
        <p:nvSpPr>
          <p:cNvPr id="12" name="Text 10"/>
          <p:cNvSpPr/>
          <p:nvPr/>
        </p:nvSpPr>
        <p:spPr>
          <a:xfrm>
            <a:off x="8337550" y="2373561"/>
            <a:ext cx="2812415"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Timeline</a:t>
            </a:r>
            <a:endParaRPr lang="en-US" sz="2200"/>
          </a:p>
        </p:txBody>
      </p:sp>
      <p:sp>
        <p:nvSpPr>
          <p:cNvPr id="13" name="Text 11"/>
          <p:cNvSpPr/>
          <p:nvPr/>
        </p:nvSpPr>
        <p:spPr>
          <a:xfrm>
            <a:off x="8337550" y="2796431"/>
            <a:ext cx="2812415" cy="573980"/>
          </a:xfrm>
          <a:prstGeom prst="rect">
            <a:avLst/>
          </a:prstGeom>
          <a:noFill/>
          <a:ln/>
        </p:spPr>
        <p:txBody>
          <a:bodyPr wrap="square" lIns="0" tIns="0" rIns="0" bIns="0" rtlCol="0" anchor="t">
            <a:normAutofit/>
          </a:bodyPr>
          <a:lstStyle/>
          <a:p>
            <a:pPr marL="0" indent="0" algn="l">
              <a:lnSpc>
                <a:spcPts val="2160"/>
              </a:lnSpc>
              <a:buNone/>
            </a:pPr>
            <a:r>
              <a:rPr lang="en-US" sz="1600">
                <a:solidFill>
                  <a:srgbClr val="52585F"/>
                </a:solidFill>
                <a:latin typeface="Segoe UI" pitchFamily="34" charset="0"/>
                <a:ea typeface="Segoe UI" pitchFamily="34" charset="-122"/>
                <a:cs typeface="Segoe UI" pitchFamily="34" charset="-120"/>
              </a:rPr>
              <a:t>One timeline, referenced everywhere</a:t>
            </a:r>
            <a:endParaRPr lang="en-US" sz="160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582C83"/>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582C83"/>
                </a:solidFill>
                <a:latin typeface="Segoe UI" pitchFamily="34" charset="0"/>
                <a:ea typeface="Segoe UI" pitchFamily="34" charset="-122"/>
                <a:cs typeface="Segoe UI" pitchFamily="34" charset="-120"/>
              </a:rPr>
              <a:t>01 · RECAP</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Sign convention</a:t>
            </a:r>
            <a:endParaRPr lang="en-US" sz="3600"/>
          </a:p>
        </p:txBody>
      </p:sp>
      <p:sp>
        <p:nvSpPr>
          <p:cNvPr id="5" name="Text 3"/>
          <p:cNvSpPr/>
          <p:nvPr/>
        </p:nvSpPr>
        <p:spPr>
          <a:xfrm>
            <a:off x="3228975" y="1862386"/>
            <a:ext cx="1619250" cy="501650"/>
          </a:xfrm>
          <a:prstGeom prst="rect">
            <a:avLst/>
          </a:prstGeom>
          <a:solidFill>
            <a:srgbClr val="52585F"/>
          </a:solidFill>
          <a:ln w="6350">
            <a:solidFill>
              <a:srgbClr val="52585F"/>
            </a:solidFill>
            <a:prstDash val="solid"/>
          </a:ln>
        </p:spPr>
        <p:txBody>
          <a:bodyPr wrap="square" lIns="3175" tIns="3175" rIns="3175" bIns="3175" rtlCol="0" anchor="ctr">
            <a:normAutofit/>
          </a:bodyPr>
          <a:lstStyle/>
          <a:p>
            <a:pPr marL="0" indent="0" algn="ctr">
              <a:lnSpc>
                <a:spcPts val="1960"/>
              </a:lnSpc>
              <a:buNone/>
            </a:pPr>
            <a:r>
              <a:rPr lang="en-US" sz="1400" b="1">
                <a:solidFill>
                  <a:srgbClr val="F7F7F8"/>
                </a:solidFill>
                <a:latin typeface="Segoe UI" pitchFamily="34" charset="0"/>
                <a:ea typeface="Segoe UI" pitchFamily="34" charset="-122"/>
                <a:cs typeface="Segoe UI" pitchFamily="34" charset="-120"/>
              </a:rPr>
              <a:t>Inputs</a:t>
            </a:r>
            <a:endParaRPr lang="en-US" sz="1400"/>
          </a:p>
        </p:txBody>
      </p:sp>
      <p:sp>
        <p:nvSpPr>
          <p:cNvPr id="6" name="Text 4"/>
          <p:cNvSpPr/>
          <p:nvPr/>
        </p:nvSpPr>
        <p:spPr>
          <a:xfrm>
            <a:off x="4854575" y="1862386"/>
            <a:ext cx="1619250" cy="501650"/>
          </a:xfrm>
          <a:prstGeom prst="rect">
            <a:avLst/>
          </a:prstGeom>
          <a:solidFill>
            <a:srgbClr val="52585F"/>
          </a:solidFill>
          <a:ln w="6350">
            <a:solidFill>
              <a:srgbClr val="52585F"/>
            </a:solidFill>
            <a:prstDash val="solid"/>
          </a:ln>
        </p:spPr>
        <p:txBody>
          <a:bodyPr wrap="square" lIns="3175" tIns="3175" rIns="3175" bIns="3175" rtlCol="0" anchor="ctr">
            <a:normAutofit/>
          </a:bodyPr>
          <a:lstStyle/>
          <a:p>
            <a:pPr marL="0" indent="0" algn="ctr">
              <a:lnSpc>
                <a:spcPts val="1960"/>
              </a:lnSpc>
              <a:buNone/>
            </a:pPr>
            <a:r>
              <a:rPr lang="en-US" sz="1400" b="1">
                <a:solidFill>
                  <a:srgbClr val="F7F7F8"/>
                </a:solidFill>
                <a:latin typeface="Segoe UI" pitchFamily="34" charset="0"/>
                <a:ea typeface="Segoe UI" pitchFamily="34" charset="-122"/>
                <a:cs typeface="Segoe UI" pitchFamily="34" charset="-120"/>
              </a:rPr>
              <a:t>Calculations</a:t>
            </a:r>
            <a:endParaRPr lang="en-US" sz="1400"/>
          </a:p>
        </p:txBody>
      </p:sp>
      <p:sp>
        <p:nvSpPr>
          <p:cNvPr id="7" name="Text 5"/>
          <p:cNvSpPr/>
          <p:nvPr/>
        </p:nvSpPr>
        <p:spPr>
          <a:xfrm>
            <a:off x="6480175" y="1862386"/>
            <a:ext cx="1619250" cy="501650"/>
          </a:xfrm>
          <a:prstGeom prst="rect">
            <a:avLst/>
          </a:prstGeom>
          <a:solidFill>
            <a:srgbClr val="582C83"/>
          </a:solidFill>
          <a:ln w="6350">
            <a:solidFill>
              <a:srgbClr val="582C83"/>
            </a:solidFill>
            <a:prstDash val="solid"/>
          </a:ln>
        </p:spPr>
        <p:txBody>
          <a:bodyPr wrap="square" lIns="3175" tIns="3175" rIns="3175" bIns="3175" rtlCol="0" anchor="ctr">
            <a:normAutofit/>
          </a:bodyPr>
          <a:lstStyle/>
          <a:p>
            <a:pPr marL="0" indent="0" algn="ctr">
              <a:lnSpc>
                <a:spcPts val="1960"/>
              </a:lnSpc>
              <a:buNone/>
            </a:pPr>
            <a:r>
              <a:rPr lang="en-US" sz="1400" b="1">
                <a:solidFill>
                  <a:srgbClr val="F7F7F8"/>
                </a:solidFill>
                <a:latin typeface="Segoe UI" pitchFamily="34" charset="0"/>
                <a:ea typeface="Segoe UI" pitchFamily="34" charset="-122"/>
                <a:cs typeface="Segoe UI" pitchFamily="34" charset="-120"/>
              </a:rPr>
              <a:t>P&amp;L</a:t>
            </a:r>
            <a:endParaRPr lang="en-US" sz="1400"/>
          </a:p>
        </p:txBody>
      </p:sp>
      <p:sp>
        <p:nvSpPr>
          <p:cNvPr id="8" name="Text 6"/>
          <p:cNvSpPr/>
          <p:nvPr/>
        </p:nvSpPr>
        <p:spPr>
          <a:xfrm>
            <a:off x="8105775" y="1862386"/>
            <a:ext cx="1619250" cy="501650"/>
          </a:xfrm>
          <a:prstGeom prst="rect">
            <a:avLst/>
          </a:prstGeom>
          <a:solidFill>
            <a:srgbClr val="2D6E3D"/>
          </a:solidFill>
          <a:ln w="6350">
            <a:solidFill>
              <a:srgbClr val="2D6E3D"/>
            </a:solidFill>
            <a:prstDash val="solid"/>
          </a:ln>
        </p:spPr>
        <p:txBody>
          <a:bodyPr wrap="square" lIns="3175" tIns="3175" rIns="3175" bIns="3175" rtlCol="0" anchor="ctr">
            <a:normAutofit/>
          </a:bodyPr>
          <a:lstStyle/>
          <a:p>
            <a:pPr marL="0" indent="0" algn="ctr">
              <a:lnSpc>
                <a:spcPts val="1960"/>
              </a:lnSpc>
              <a:buNone/>
            </a:pPr>
            <a:r>
              <a:rPr lang="en-US" sz="1400" b="1">
                <a:solidFill>
                  <a:srgbClr val="F7F7F8"/>
                </a:solidFill>
                <a:latin typeface="Segoe UI" pitchFamily="34" charset="0"/>
                <a:ea typeface="Segoe UI" pitchFamily="34" charset="-122"/>
                <a:cs typeface="Segoe UI" pitchFamily="34" charset="-120"/>
              </a:rPr>
              <a:t>Cash flow</a:t>
            </a:r>
            <a:endParaRPr lang="en-US" sz="1400"/>
          </a:p>
        </p:txBody>
      </p:sp>
      <p:sp>
        <p:nvSpPr>
          <p:cNvPr id="9" name="Text 7"/>
          <p:cNvSpPr/>
          <p:nvPr/>
        </p:nvSpPr>
        <p:spPr>
          <a:xfrm>
            <a:off x="9731375" y="1862386"/>
            <a:ext cx="1619250" cy="501650"/>
          </a:xfrm>
          <a:prstGeom prst="rect">
            <a:avLst/>
          </a:prstGeom>
          <a:solidFill>
            <a:srgbClr val="303438"/>
          </a:solidFill>
          <a:ln w="6350">
            <a:solidFill>
              <a:srgbClr val="303438"/>
            </a:solidFill>
            <a:prstDash val="solid"/>
          </a:ln>
        </p:spPr>
        <p:txBody>
          <a:bodyPr wrap="square" lIns="3175" tIns="3175" rIns="3175" bIns="3175" rtlCol="0" anchor="ctr">
            <a:normAutofit/>
          </a:bodyPr>
          <a:lstStyle/>
          <a:p>
            <a:pPr marL="0" indent="0" algn="ctr">
              <a:lnSpc>
                <a:spcPts val="1960"/>
              </a:lnSpc>
              <a:buNone/>
            </a:pPr>
            <a:r>
              <a:rPr lang="en-US" sz="1400" b="1">
                <a:solidFill>
                  <a:srgbClr val="F7F7F8"/>
                </a:solidFill>
                <a:latin typeface="Segoe UI" pitchFamily="34" charset="0"/>
                <a:ea typeface="Segoe UI" pitchFamily="34" charset="-122"/>
                <a:cs typeface="Segoe UI" pitchFamily="34" charset="-120"/>
              </a:rPr>
              <a:t>Balance sheet</a:t>
            </a:r>
            <a:endParaRPr lang="en-US" sz="1400"/>
          </a:p>
        </p:txBody>
      </p:sp>
      <p:sp>
        <p:nvSpPr>
          <p:cNvPr id="10" name="Text 8"/>
          <p:cNvSpPr/>
          <p:nvPr/>
        </p:nvSpPr>
        <p:spPr>
          <a:xfrm>
            <a:off x="819150" y="2534841"/>
            <a:ext cx="844104" cy="299690"/>
          </a:xfrm>
          <a:prstGeom prst="rect">
            <a:avLst/>
          </a:prstGeom>
          <a:noFill/>
          <a:ln/>
        </p:spPr>
        <p:txBody>
          <a:bodyPr wrap="square" lIns="0" tIns="0" rIns="0" bIns="0" rtlCol="0" anchor="t">
            <a:normAutofit/>
          </a:bodyPr>
          <a:lstStyle/>
          <a:p>
            <a:pPr marL="0" indent="0" algn="l">
              <a:lnSpc>
                <a:spcPts val="2160"/>
              </a:lnSpc>
              <a:buNone/>
            </a:pPr>
            <a:r>
              <a:rPr lang="en-US" sz="1800" b="1">
                <a:solidFill>
                  <a:srgbClr val="303438"/>
                </a:solidFill>
                <a:latin typeface="Segoe UI" pitchFamily="34" charset="0"/>
                <a:ea typeface="Segoe UI" pitchFamily="34" charset="-122"/>
                <a:cs typeface="Segoe UI" pitchFamily="34" charset="-120"/>
              </a:rPr>
              <a:t>Income</a:t>
            </a:r>
            <a:endParaRPr lang="en-US" sz="1800"/>
          </a:p>
        </p:txBody>
      </p:sp>
      <p:sp>
        <p:nvSpPr>
          <p:cNvPr id="11" name="Text 9"/>
          <p:cNvSpPr/>
          <p:nvPr/>
        </p:nvSpPr>
        <p:spPr>
          <a:xfrm>
            <a:off x="3228975" y="23703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12" name="Text 10"/>
          <p:cNvSpPr/>
          <p:nvPr/>
        </p:nvSpPr>
        <p:spPr>
          <a:xfrm>
            <a:off x="4854575" y="23703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13" name="Text 11"/>
          <p:cNvSpPr/>
          <p:nvPr/>
        </p:nvSpPr>
        <p:spPr>
          <a:xfrm>
            <a:off x="6480175" y="23703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14" name="Text 12"/>
          <p:cNvSpPr/>
          <p:nvPr/>
        </p:nvSpPr>
        <p:spPr>
          <a:xfrm>
            <a:off x="8105775" y="23703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15" name="Shape 13"/>
          <p:cNvSpPr/>
          <p:nvPr/>
        </p:nvSpPr>
        <p:spPr>
          <a:xfrm>
            <a:off x="9731375" y="2370386"/>
            <a:ext cx="1619250" cy="603250"/>
          </a:xfrm>
          <a:prstGeom prst="rect">
            <a:avLst/>
          </a:prstGeom>
          <a:solidFill>
            <a:srgbClr val="EFF0F1"/>
          </a:solidFill>
          <a:ln w="6350">
            <a:solidFill>
              <a:srgbClr val="DFE1E2"/>
            </a:solidFill>
            <a:prstDash val="solid"/>
          </a:ln>
        </p:spPr>
        <p:txBody>
          <a:bodyPr/>
          <a:lstStyle/>
          <a:p>
            <a:endParaRPr lang="en-GB"/>
          </a:p>
        </p:txBody>
      </p:sp>
      <p:sp>
        <p:nvSpPr>
          <p:cNvPr id="16" name="Text 14"/>
          <p:cNvSpPr/>
          <p:nvPr/>
        </p:nvSpPr>
        <p:spPr>
          <a:xfrm>
            <a:off x="819150" y="3144441"/>
            <a:ext cx="623342" cy="299690"/>
          </a:xfrm>
          <a:prstGeom prst="rect">
            <a:avLst/>
          </a:prstGeom>
          <a:noFill/>
          <a:ln/>
        </p:spPr>
        <p:txBody>
          <a:bodyPr wrap="square" lIns="0" tIns="0" rIns="0" bIns="0" rtlCol="0" anchor="t">
            <a:normAutofit/>
          </a:bodyPr>
          <a:lstStyle/>
          <a:p>
            <a:pPr marL="0" indent="0" algn="l">
              <a:lnSpc>
                <a:spcPts val="2160"/>
              </a:lnSpc>
              <a:buNone/>
            </a:pPr>
            <a:r>
              <a:rPr lang="en-US" sz="1800" b="1">
                <a:solidFill>
                  <a:srgbClr val="303438"/>
                </a:solidFill>
                <a:latin typeface="Segoe UI" pitchFamily="34" charset="0"/>
                <a:ea typeface="Segoe UI" pitchFamily="34" charset="-122"/>
                <a:cs typeface="Segoe UI" pitchFamily="34" charset="-120"/>
              </a:rPr>
              <a:t>Costs</a:t>
            </a:r>
            <a:endParaRPr lang="en-US" sz="1800"/>
          </a:p>
        </p:txBody>
      </p:sp>
      <p:sp>
        <p:nvSpPr>
          <p:cNvPr id="17" name="Text 15"/>
          <p:cNvSpPr/>
          <p:nvPr/>
        </p:nvSpPr>
        <p:spPr>
          <a:xfrm>
            <a:off x="3228975" y="29799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18" name="Text 16"/>
          <p:cNvSpPr/>
          <p:nvPr/>
        </p:nvSpPr>
        <p:spPr>
          <a:xfrm>
            <a:off x="4854575" y="29799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19" name="Text 17"/>
          <p:cNvSpPr/>
          <p:nvPr/>
        </p:nvSpPr>
        <p:spPr>
          <a:xfrm>
            <a:off x="6480175" y="29799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20" name="Text 18"/>
          <p:cNvSpPr/>
          <p:nvPr/>
        </p:nvSpPr>
        <p:spPr>
          <a:xfrm>
            <a:off x="8105775" y="29799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21" name="Shape 19"/>
          <p:cNvSpPr/>
          <p:nvPr/>
        </p:nvSpPr>
        <p:spPr>
          <a:xfrm>
            <a:off x="9731375" y="2979986"/>
            <a:ext cx="1619250" cy="603250"/>
          </a:xfrm>
          <a:prstGeom prst="rect">
            <a:avLst/>
          </a:prstGeom>
          <a:solidFill>
            <a:srgbClr val="EFF0F1"/>
          </a:solidFill>
          <a:ln w="6350">
            <a:solidFill>
              <a:srgbClr val="DFE1E2"/>
            </a:solidFill>
            <a:prstDash val="solid"/>
          </a:ln>
        </p:spPr>
        <p:txBody>
          <a:bodyPr/>
          <a:lstStyle/>
          <a:p>
            <a:endParaRPr lang="en-GB"/>
          </a:p>
        </p:txBody>
      </p:sp>
      <p:sp>
        <p:nvSpPr>
          <p:cNvPr id="22" name="Text 20"/>
          <p:cNvSpPr/>
          <p:nvPr/>
        </p:nvSpPr>
        <p:spPr>
          <a:xfrm>
            <a:off x="819150" y="3754041"/>
            <a:ext cx="725884" cy="299690"/>
          </a:xfrm>
          <a:prstGeom prst="rect">
            <a:avLst/>
          </a:prstGeom>
          <a:noFill/>
          <a:ln/>
        </p:spPr>
        <p:txBody>
          <a:bodyPr wrap="square" lIns="0" tIns="0" rIns="0" bIns="0" rtlCol="0" anchor="t">
            <a:normAutofit/>
          </a:bodyPr>
          <a:lstStyle/>
          <a:p>
            <a:pPr marL="0" indent="0" algn="l">
              <a:lnSpc>
                <a:spcPts val="2160"/>
              </a:lnSpc>
              <a:buNone/>
            </a:pPr>
            <a:r>
              <a:rPr lang="en-US" sz="1800" b="1">
                <a:solidFill>
                  <a:srgbClr val="303438"/>
                </a:solidFill>
                <a:latin typeface="Segoe UI" pitchFamily="34" charset="0"/>
                <a:ea typeface="Segoe UI" pitchFamily="34" charset="-122"/>
                <a:cs typeface="Segoe UI" pitchFamily="34" charset="-120"/>
              </a:rPr>
              <a:t>Assets</a:t>
            </a:r>
            <a:endParaRPr lang="en-US" sz="1800"/>
          </a:p>
        </p:txBody>
      </p:sp>
      <p:sp>
        <p:nvSpPr>
          <p:cNvPr id="23" name="Text 21"/>
          <p:cNvSpPr/>
          <p:nvPr/>
        </p:nvSpPr>
        <p:spPr>
          <a:xfrm>
            <a:off x="3228975" y="35895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24" name="Text 22"/>
          <p:cNvSpPr/>
          <p:nvPr/>
        </p:nvSpPr>
        <p:spPr>
          <a:xfrm>
            <a:off x="4854575" y="35895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25" name="Shape 23"/>
          <p:cNvSpPr/>
          <p:nvPr/>
        </p:nvSpPr>
        <p:spPr>
          <a:xfrm>
            <a:off x="6480175" y="3589586"/>
            <a:ext cx="1619250" cy="603250"/>
          </a:xfrm>
          <a:prstGeom prst="rect">
            <a:avLst/>
          </a:prstGeom>
          <a:solidFill>
            <a:srgbClr val="EFF0F1"/>
          </a:solidFill>
          <a:ln w="6350">
            <a:solidFill>
              <a:srgbClr val="DFE1E2"/>
            </a:solidFill>
            <a:prstDash val="solid"/>
          </a:ln>
        </p:spPr>
        <p:txBody>
          <a:bodyPr/>
          <a:lstStyle/>
          <a:p>
            <a:endParaRPr lang="en-GB"/>
          </a:p>
        </p:txBody>
      </p:sp>
      <p:sp>
        <p:nvSpPr>
          <p:cNvPr id="26" name="Text 24"/>
          <p:cNvSpPr/>
          <p:nvPr/>
        </p:nvSpPr>
        <p:spPr>
          <a:xfrm>
            <a:off x="8105775" y="35895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27" name="Text 25"/>
          <p:cNvSpPr/>
          <p:nvPr/>
        </p:nvSpPr>
        <p:spPr>
          <a:xfrm>
            <a:off x="9731375" y="35895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28" name="Text 26"/>
          <p:cNvSpPr/>
          <p:nvPr/>
        </p:nvSpPr>
        <p:spPr>
          <a:xfrm>
            <a:off x="819150" y="4363641"/>
            <a:ext cx="1070471" cy="299690"/>
          </a:xfrm>
          <a:prstGeom prst="rect">
            <a:avLst/>
          </a:prstGeom>
          <a:noFill/>
          <a:ln/>
        </p:spPr>
        <p:txBody>
          <a:bodyPr wrap="square" lIns="0" tIns="0" rIns="0" bIns="0" rtlCol="0" anchor="t">
            <a:normAutofit/>
          </a:bodyPr>
          <a:lstStyle/>
          <a:p>
            <a:pPr marL="0" indent="0" algn="l">
              <a:lnSpc>
                <a:spcPts val="2160"/>
              </a:lnSpc>
              <a:buNone/>
            </a:pPr>
            <a:r>
              <a:rPr lang="en-US" sz="1800" b="1">
                <a:solidFill>
                  <a:srgbClr val="303438"/>
                </a:solidFill>
                <a:latin typeface="Segoe UI" pitchFamily="34" charset="0"/>
                <a:ea typeface="Segoe UI" pitchFamily="34" charset="-122"/>
                <a:cs typeface="Segoe UI" pitchFamily="34" charset="-120"/>
              </a:rPr>
              <a:t>Liabilities</a:t>
            </a:r>
            <a:endParaRPr lang="en-US" sz="1800"/>
          </a:p>
        </p:txBody>
      </p:sp>
      <p:sp>
        <p:nvSpPr>
          <p:cNvPr id="29" name="Shape 27"/>
          <p:cNvSpPr/>
          <p:nvPr/>
        </p:nvSpPr>
        <p:spPr>
          <a:xfrm>
            <a:off x="3228975" y="4199186"/>
            <a:ext cx="1619250" cy="603250"/>
          </a:xfrm>
          <a:prstGeom prst="rect">
            <a:avLst/>
          </a:prstGeom>
          <a:solidFill>
            <a:srgbClr val="EFF0F1"/>
          </a:solidFill>
          <a:ln w="6350">
            <a:solidFill>
              <a:srgbClr val="DFE1E2"/>
            </a:solidFill>
            <a:prstDash val="solid"/>
          </a:ln>
        </p:spPr>
        <p:txBody>
          <a:bodyPr/>
          <a:lstStyle/>
          <a:p>
            <a:endParaRPr lang="en-GB"/>
          </a:p>
        </p:txBody>
      </p:sp>
      <p:sp>
        <p:nvSpPr>
          <p:cNvPr id="30" name="Text 28"/>
          <p:cNvSpPr/>
          <p:nvPr/>
        </p:nvSpPr>
        <p:spPr>
          <a:xfrm>
            <a:off x="4854575" y="41991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31" name="Shape 29"/>
          <p:cNvSpPr/>
          <p:nvPr/>
        </p:nvSpPr>
        <p:spPr>
          <a:xfrm>
            <a:off x="6480175" y="4199186"/>
            <a:ext cx="1619250" cy="603250"/>
          </a:xfrm>
          <a:prstGeom prst="rect">
            <a:avLst/>
          </a:prstGeom>
          <a:solidFill>
            <a:srgbClr val="EFF0F1"/>
          </a:solidFill>
          <a:ln w="6350">
            <a:solidFill>
              <a:srgbClr val="DFE1E2"/>
            </a:solidFill>
            <a:prstDash val="solid"/>
          </a:ln>
        </p:spPr>
        <p:txBody>
          <a:bodyPr/>
          <a:lstStyle/>
          <a:p>
            <a:endParaRPr lang="en-GB"/>
          </a:p>
        </p:txBody>
      </p:sp>
      <p:sp>
        <p:nvSpPr>
          <p:cNvPr id="32" name="Shape 30"/>
          <p:cNvSpPr/>
          <p:nvPr/>
        </p:nvSpPr>
        <p:spPr>
          <a:xfrm>
            <a:off x="8105775" y="4199186"/>
            <a:ext cx="1619250" cy="603250"/>
          </a:xfrm>
          <a:prstGeom prst="rect">
            <a:avLst/>
          </a:prstGeom>
          <a:solidFill>
            <a:srgbClr val="EFF0F1"/>
          </a:solidFill>
          <a:ln w="6350">
            <a:solidFill>
              <a:srgbClr val="DFE1E2"/>
            </a:solidFill>
            <a:prstDash val="solid"/>
          </a:ln>
        </p:spPr>
        <p:txBody>
          <a:bodyPr/>
          <a:lstStyle/>
          <a:p>
            <a:endParaRPr lang="en-GB"/>
          </a:p>
        </p:txBody>
      </p:sp>
      <p:sp>
        <p:nvSpPr>
          <p:cNvPr id="33" name="Text 31"/>
          <p:cNvSpPr/>
          <p:nvPr/>
        </p:nvSpPr>
        <p:spPr>
          <a:xfrm>
            <a:off x="9731375" y="4199186"/>
            <a:ext cx="1619250" cy="603250"/>
          </a:xfrm>
          <a:prstGeom prst="rect">
            <a:avLst/>
          </a:prstGeom>
          <a:solidFill>
            <a:srgbClr val="FDFDFD"/>
          </a:solidFill>
          <a:ln w="6350">
            <a:solidFill>
              <a:srgbClr val="DFE1E2"/>
            </a:solidFill>
            <a:prstDash val="solid"/>
          </a:ln>
        </p:spPr>
        <p:txBody>
          <a:bodyPr wrap="square" lIns="3175" tIns="3175" rIns="3175" bIns="3175" rtlCol="0" anchor="ctr">
            <a:normAutofit/>
          </a:bodyPr>
          <a:lstStyle/>
          <a:p>
            <a:pPr marL="0" indent="0" algn="ctr">
              <a:lnSpc>
                <a:spcPts val="3200"/>
              </a:lnSpc>
              <a:buNone/>
            </a:pPr>
            <a:r>
              <a:rPr lang="en-US" sz="3200" b="1">
                <a:solidFill>
                  <a:srgbClr val="303438"/>
                </a:solidFill>
                <a:latin typeface="Segoe UI" pitchFamily="34" charset="0"/>
                <a:ea typeface="Segoe UI" pitchFamily="34" charset="-122"/>
                <a:cs typeface="Segoe UI" pitchFamily="34" charset="-120"/>
              </a:rPr>
              <a:t>+</a:t>
            </a:r>
            <a:endParaRPr lang="en-US" sz="3200"/>
          </a:p>
        </p:txBody>
      </p:sp>
      <p:sp>
        <p:nvSpPr>
          <p:cNvPr id="34" name="Text 32"/>
          <p:cNvSpPr/>
          <p:nvPr/>
        </p:nvSpPr>
        <p:spPr>
          <a:xfrm>
            <a:off x="812800" y="5008811"/>
            <a:ext cx="10566400" cy="538460"/>
          </a:xfrm>
          <a:prstGeom prst="roundRect">
            <a:avLst>
              <a:gd name="adj" fmla="val 9434"/>
            </a:avLst>
          </a:prstGeom>
          <a:solidFill>
            <a:srgbClr val="FDFDFD"/>
          </a:solidFill>
          <a:ln/>
        </p:spPr>
        <p:txBody>
          <a:bodyPr wrap="square" lIns="289921" tIns="112121" rIns="239121" bIns="86721" rtlCol="0" anchor="t">
            <a:normAutofit/>
          </a:bodyPr>
          <a:lstStyle/>
          <a:p>
            <a:pPr marL="0" indent="0" algn="l">
              <a:lnSpc>
                <a:spcPts val="2240"/>
              </a:lnSpc>
              <a:buNone/>
            </a:pPr>
            <a:r>
              <a:rPr lang="en-US" sz="1600" b="1">
                <a:solidFill>
                  <a:srgbClr val="303438"/>
                </a:solidFill>
                <a:latin typeface="Segoe UI" pitchFamily="34" charset="0"/>
                <a:ea typeface="Segoe UI" pitchFamily="34" charset="-122"/>
                <a:cs typeface="Segoe UI" pitchFamily="34" charset="-120"/>
              </a:rPr>
              <a:t>No single right answer, but every model needs a clear one</a:t>
            </a:r>
            <a:endParaRPr lang="en-US" sz="1600"/>
          </a:p>
        </p:txBody>
      </p:sp>
      <p:sp>
        <p:nvSpPr>
          <p:cNvPr id="35" name="Shape 33"/>
          <p:cNvSpPr/>
          <p:nvPr/>
        </p:nvSpPr>
        <p:spPr>
          <a:xfrm>
            <a:off x="812800" y="5008811"/>
            <a:ext cx="10566400" cy="538460"/>
          </a:xfrm>
          <a:custGeom>
            <a:avLst/>
            <a:gdLst/>
            <a:ahLst/>
            <a:cxnLst/>
            <a:rect l="l" t="t" r="r" b="b"/>
            <a:pathLst>
              <a:path w="10566400" h="538460">
                <a:moveTo>
                  <a:pt x="50800" y="538460"/>
                </a:moveTo>
                <a:lnTo>
                  <a:pt x="50800" y="538460"/>
                </a:lnTo>
                <a:arcTo wR="50800" hR="50800" stAng="5400000" swAng="5400000"/>
                <a:lnTo>
                  <a:pt x="0" y="50800"/>
                </a:lnTo>
                <a:arcTo wR="50800" hR="50800" stAng="10800000" swAng="5400000"/>
                <a:lnTo>
                  <a:pt x="50800" y="0"/>
                </a:lnTo>
                <a:lnTo>
                  <a:pt x="50800" y="538460"/>
                </a:lnTo>
                <a:close/>
              </a:path>
            </a:pathLst>
          </a:custGeom>
          <a:solidFill>
            <a:srgbClr val="D4A72C"/>
          </a:solidFill>
          <a:ln/>
        </p:spPr>
        <p:txBody>
          <a:bodyPr/>
          <a:lstStyle/>
          <a:p>
            <a:endParaRPr lang="en-GB"/>
          </a:p>
        </p:txBody>
      </p:sp>
      <p:sp>
        <p:nvSpPr>
          <p:cNvPr id="36" name="Text 3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582C83"/>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582C83"/>
                </a:solidFill>
                <a:latin typeface="Segoe UI" pitchFamily="34" charset="0"/>
                <a:ea typeface="Segoe UI" pitchFamily="34" charset="-122"/>
                <a:cs typeface="Segoe UI" pitchFamily="34" charset="-120"/>
              </a:rPr>
              <a:t>01 · SESSION OBJECTIVES</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What this session adds</a:t>
            </a:r>
            <a:endParaRPr lang="en-US" sz="3600"/>
          </a:p>
        </p:txBody>
      </p:sp>
      <p:sp>
        <p:nvSpPr>
          <p:cNvPr id="5" name="Shape 3"/>
          <p:cNvSpPr/>
          <p:nvPr/>
        </p:nvSpPr>
        <p:spPr>
          <a:xfrm>
            <a:off x="812800" y="2062411"/>
            <a:ext cx="3386634" cy="3235920"/>
          </a:xfrm>
          <a:prstGeom prst="roundRect">
            <a:avLst>
              <a:gd name="adj" fmla="val 2355"/>
            </a:avLst>
          </a:prstGeom>
          <a:solidFill>
            <a:srgbClr val="F7F4F9"/>
          </a:solidFill>
          <a:ln/>
        </p:spPr>
        <p:txBody>
          <a:bodyPr/>
          <a:lstStyle/>
          <a:p>
            <a:endParaRPr lang="en-GB"/>
          </a:p>
        </p:txBody>
      </p:sp>
      <p:sp>
        <p:nvSpPr>
          <p:cNvPr id="6" name="Text 4"/>
          <p:cNvSpPr/>
          <p:nvPr/>
        </p:nvSpPr>
        <p:spPr>
          <a:xfrm>
            <a:off x="1066800" y="2316411"/>
            <a:ext cx="2964993" cy="482600"/>
          </a:xfrm>
          <a:prstGeom prst="rect">
            <a:avLst/>
          </a:prstGeom>
          <a:noFill/>
          <a:ln/>
        </p:spPr>
        <p:txBody>
          <a:bodyPr wrap="square" lIns="0" tIns="0" rIns="0" bIns="0" rtlCol="0" anchor="t">
            <a:normAutofit/>
          </a:bodyPr>
          <a:lstStyle/>
          <a:p>
            <a:pPr marL="0" indent="0" algn="l">
              <a:lnSpc>
                <a:spcPts val="3600"/>
              </a:lnSpc>
              <a:buNone/>
            </a:pPr>
            <a:r>
              <a:rPr lang="en-US" sz="3600" b="1">
                <a:solidFill>
                  <a:srgbClr val="582C83"/>
                </a:solidFill>
                <a:latin typeface="Segoe UI" pitchFamily="34" charset="0"/>
                <a:ea typeface="Segoe UI" pitchFamily="34" charset="-122"/>
                <a:cs typeface="Segoe UI" pitchFamily="34" charset="-120"/>
              </a:rPr>
              <a:t>01</a:t>
            </a:r>
            <a:endParaRPr lang="en-US" sz="3600"/>
          </a:p>
        </p:txBody>
      </p:sp>
      <p:sp>
        <p:nvSpPr>
          <p:cNvPr id="7" name="Text 5"/>
          <p:cNvSpPr/>
          <p:nvPr/>
        </p:nvSpPr>
        <p:spPr>
          <a:xfrm>
            <a:off x="1066800" y="2926011"/>
            <a:ext cx="2964993" cy="609600"/>
          </a:xfrm>
          <a:prstGeom prst="rect">
            <a:avLst/>
          </a:prstGeom>
          <a:noFill/>
          <a:ln/>
        </p:spPr>
        <p:txBody>
          <a:bodyPr wrap="square" lIns="0" tIns="0" rIns="0" bIns="0" rtlCol="0" anchor="t">
            <a:normAutofit/>
          </a:bodyPr>
          <a:lstStyle/>
          <a:p>
            <a:pPr marL="0" indent="0" algn="l">
              <a:lnSpc>
                <a:spcPts val="2300"/>
              </a:lnSpc>
              <a:buNone/>
            </a:pPr>
            <a:r>
              <a:rPr lang="en-US" sz="2000" b="1">
                <a:solidFill>
                  <a:srgbClr val="303438"/>
                </a:solidFill>
                <a:latin typeface="Segoe UI" pitchFamily="34" charset="0"/>
                <a:ea typeface="Segoe UI" pitchFamily="34" charset="-122"/>
                <a:cs typeface="Segoe UI" pitchFamily="34" charset="-120"/>
              </a:rPr>
              <a:t>Revenue and operating costs</a:t>
            </a:r>
            <a:endParaRPr lang="en-US" sz="2000"/>
          </a:p>
        </p:txBody>
      </p:sp>
      <p:sp>
        <p:nvSpPr>
          <p:cNvPr id="8" name="Shape 6"/>
          <p:cNvSpPr/>
          <p:nvPr/>
        </p:nvSpPr>
        <p:spPr>
          <a:xfrm>
            <a:off x="1066800" y="3973761"/>
            <a:ext cx="2878634" cy="0"/>
          </a:xfrm>
          <a:prstGeom prst="line">
            <a:avLst/>
          </a:prstGeom>
          <a:noFill/>
          <a:ln w="12700">
            <a:solidFill>
              <a:srgbClr val="DFE1E2"/>
            </a:solidFill>
            <a:prstDash val="solid"/>
          </a:ln>
        </p:spPr>
        <p:txBody>
          <a:bodyPr/>
          <a:lstStyle/>
          <a:p>
            <a:endParaRPr lang="en-GB"/>
          </a:p>
        </p:txBody>
      </p:sp>
      <p:sp>
        <p:nvSpPr>
          <p:cNvPr id="9" name="Text 7"/>
          <p:cNvSpPr/>
          <p:nvPr/>
        </p:nvSpPr>
        <p:spPr>
          <a:xfrm>
            <a:off x="1066800" y="4107111"/>
            <a:ext cx="2964993" cy="279400"/>
          </a:xfrm>
          <a:prstGeom prst="rect">
            <a:avLst/>
          </a:prstGeom>
          <a:noFill/>
          <a:ln/>
        </p:spPr>
        <p:txBody>
          <a:bodyPr wrap="square" lIns="0" tIns="0" rIns="0" bIns="0" rtlCol="0" anchor="t">
            <a:normAutofit/>
          </a:bodyPr>
          <a:lstStyle/>
          <a:p>
            <a:pPr marL="0" indent="0" algn="l">
              <a:lnSpc>
                <a:spcPts val="2000"/>
              </a:lnSpc>
              <a:buNone/>
            </a:pPr>
            <a:r>
              <a:rPr lang="en-US" sz="1600" b="1">
                <a:solidFill>
                  <a:srgbClr val="582C83"/>
                </a:solidFill>
                <a:latin typeface="Segoe UI" pitchFamily="34" charset="0"/>
                <a:ea typeface="Segoe UI" pitchFamily="34" charset="-122"/>
                <a:cs typeface="Segoe UI" pitchFamily="34" charset="-120"/>
              </a:rPr>
              <a:t>Driver-based blocks</a:t>
            </a:r>
            <a:endParaRPr lang="en-US" sz="1600"/>
          </a:p>
        </p:txBody>
      </p:sp>
      <p:sp>
        <p:nvSpPr>
          <p:cNvPr id="10" name="Text 8"/>
          <p:cNvSpPr/>
          <p:nvPr/>
        </p:nvSpPr>
        <p:spPr>
          <a:xfrm>
            <a:off x="1066800" y="4729411"/>
            <a:ext cx="2616200" cy="314920"/>
          </a:xfrm>
          <a:prstGeom prst="roundRect">
            <a:avLst>
              <a:gd name="adj" fmla="val 50000"/>
            </a:avLst>
          </a:prstGeom>
          <a:solidFill>
            <a:srgbClr val="F6EDD5"/>
          </a:solidFill>
          <a:ln/>
        </p:spPr>
        <p:txBody>
          <a:bodyPr wrap="none" lIns="0" tIns="0" rIns="0" bIns="0" rtlCol="0" anchor="ctr">
            <a:normAutofit/>
          </a:bodyPr>
          <a:lstStyle/>
          <a:p>
            <a:pPr marL="0" indent="0" algn="ctr">
              <a:lnSpc>
                <a:spcPts val="1680"/>
              </a:lnSpc>
              <a:buNone/>
            </a:pPr>
            <a:r>
              <a:rPr lang="en-US" sz="1200" b="1">
                <a:solidFill>
                  <a:srgbClr val="6A5416"/>
                </a:solidFill>
                <a:latin typeface="Segoe UI" pitchFamily="34" charset="0"/>
                <a:ea typeface="Segoe UI" pitchFamily="34" charset="-122"/>
                <a:cs typeface="Segoe UI" pitchFamily="34" charset="-120"/>
              </a:rPr>
              <a:t>Live Excel walkthrough with Ruth</a:t>
            </a:r>
            <a:endParaRPr lang="en-US" sz="1200"/>
          </a:p>
        </p:txBody>
      </p:sp>
      <p:sp>
        <p:nvSpPr>
          <p:cNvPr id="11" name="Shape 9"/>
          <p:cNvSpPr/>
          <p:nvPr/>
        </p:nvSpPr>
        <p:spPr>
          <a:xfrm>
            <a:off x="4402634" y="2062411"/>
            <a:ext cx="3386683" cy="3235920"/>
          </a:xfrm>
          <a:prstGeom prst="roundRect">
            <a:avLst>
              <a:gd name="adj" fmla="val 2355"/>
            </a:avLst>
          </a:prstGeom>
          <a:solidFill>
            <a:srgbClr val="F4F8F5"/>
          </a:solidFill>
          <a:ln/>
        </p:spPr>
        <p:txBody>
          <a:bodyPr/>
          <a:lstStyle/>
          <a:p>
            <a:endParaRPr lang="en-GB"/>
          </a:p>
        </p:txBody>
      </p:sp>
      <p:sp>
        <p:nvSpPr>
          <p:cNvPr id="12" name="Text 10"/>
          <p:cNvSpPr/>
          <p:nvPr/>
        </p:nvSpPr>
        <p:spPr>
          <a:xfrm>
            <a:off x="4656634" y="2316411"/>
            <a:ext cx="2965044" cy="482600"/>
          </a:xfrm>
          <a:prstGeom prst="rect">
            <a:avLst/>
          </a:prstGeom>
          <a:noFill/>
          <a:ln/>
        </p:spPr>
        <p:txBody>
          <a:bodyPr wrap="square" lIns="0" tIns="0" rIns="0" bIns="0" rtlCol="0" anchor="t">
            <a:normAutofit/>
          </a:bodyPr>
          <a:lstStyle/>
          <a:p>
            <a:pPr marL="0" indent="0" algn="l">
              <a:lnSpc>
                <a:spcPts val="3600"/>
              </a:lnSpc>
              <a:buNone/>
            </a:pPr>
            <a:r>
              <a:rPr lang="en-US" sz="3600" b="1">
                <a:solidFill>
                  <a:srgbClr val="2D6E3D"/>
                </a:solidFill>
                <a:latin typeface="Segoe UI" pitchFamily="34" charset="0"/>
                <a:ea typeface="Segoe UI" pitchFamily="34" charset="-122"/>
                <a:cs typeface="Segoe UI" pitchFamily="34" charset="-120"/>
              </a:rPr>
              <a:t>02</a:t>
            </a:r>
            <a:endParaRPr lang="en-US" sz="3600"/>
          </a:p>
        </p:txBody>
      </p:sp>
      <p:sp>
        <p:nvSpPr>
          <p:cNvPr id="13" name="Text 11"/>
          <p:cNvSpPr/>
          <p:nvPr/>
        </p:nvSpPr>
        <p:spPr>
          <a:xfrm>
            <a:off x="4656634" y="2926011"/>
            <a:ext cx="2965044" cy="317500"/>
          </a:xfrm>
          <a:prstGeom prst="rect">
            <a:avLst/>
          </a:prstGeom>
          <a:noFill/>
          <a:ln/>
        </p:spPr>
        <p:txBody>
          <a:bodyPr wrap="square" lIns="0" tIns="0" rIns="0" bIns="0" rtlCol="0" anchor="t">
            <a:normAutofit/>
          </a:bodyPr>
          <a:lstStyle/>
          <a:p>
            <a:pPr marL="0" indent="0" algn="l">
              <a:lnSpc>
                <a:spcPts val="2300"/>
              </a:lnSpc>
              <a:buNone/>
            </a:pPr>
            <a:r>
              <a:rPr lang="en-US" sz="2000" b="1">
                <a:solidFill>
                  <a:srgbClr val="303438"/>
                </a:solidFill>
                <a:latin typeface="Segoe UI" pitchFamily="34" charset="0"/>
                <a:ea typeface="Segoe UI" pitchFamily="34" charset="-122"/>
                <a:cs typeface="Segoe UI" pitchFamily="34" charset="-120"/>
              </a:rPr>
              <a:t>Fixed assets</a:t>
            </a:r>
            <a:endParaRPr lang="en-US" sz="2000"/>
          </a:p>
        </p:txBody>
      </p:sp>
      <p:sp>
        <p:nvSpPr>
          <p:cNvPr id="14" name="Shape 12"/>
          <p:cNvSpPr/>
          <p:nvPr/>
        </p:nvSpPr>
        <p:spPr>
          <a:xfrm>
            <a:off x="4656634" y="3973761"/>
            <a:ext cx="2878683" cy="0"/>
          </a:xfrm>
          <a:prstGeom prst="line">
            <a:avLst/>
          </a:prstGeom>
          <a:noFill/>
          <a:ln w="12700">
            <a:solidFill>
              <a:srgbClr val="DFE1E2"/>
            </a:solidFill>
            <a:prstDash val="solid"/>
          </a:ln>
        </p:spPr>
        <p:txBody>
          <a:bodyPr/>
          <a:lstStyle/>
          <a:p>
            <a:endParaRPr lang="en-GB"/>
          </a:p>
        </p:txBody>
      </p:sp>
      <p:sp>
        <p:nvSpPr>
          <p:cNvPr id="15" name="Text 13"/>
          <p:cNvSpPr/>
          <p:nvPr/>
        </p:nvSpPr>
        <p:spPr>
          <a:xfrm>
            <a:off x="4656634" y="4107111"/>
            <a:ext cx="2965044" cy="279400"/>
          </a:xfrm>
          <a:prstGeom prst="rect">
            <a:avLst/>
          </a:prstGeom>
          <a:noFill/>
          <a:ln/>
        </p:spPr>
        <p:txBody>
          <a:bodyPr wrap="square" lIns="0" tIns="0" rIns="0" bIns="0" rtlCol="0" anchor="t">
            <a:normAutofit/>
          </a:bodyPr>
          <a:lstStyle/>
          <a:p>
            <a:pPr marL="0" indent="0" algn="l">
              <a:lnSpc>
                <a:spcPts val="2000"/>
              </a:lnSpc>
              <a:buNone/>
            </a:pPr>
            <a:r>
              <a:rPr lang="en-US" sz="1600" b="1">
                <a:solidFill>
                  <a:srgbClr val="2D6E3D"/>
                </a:solidFill>
                <a:latin typeface="Segoe UI" pitchFamily="34" charset="0"/>
                <a:ea typeface="Segoe UI" pitchFamily="34" charset="-122"/>
                <a:cs typeface="Segoe UI" pitchFamily="34" charset="-120"/>
              </a:rPr>
              <a:t>Corkscrew accounts</a:t>
            </a:r>
            <a:endParaRPr lang="en-US" sz="1600"/>
          </a:p>
        </p:txBody>
      </p:sp>
      <p:sp>
        <p:nvSpPr>
          <p:cNvPr id="16" name="Text 14"/>
          <p:cNvSpPr/>
          <p:nvPr/>
        </p:nvSpPr>
        <p:spPr>
          <a:xfrm>
            <a:off x="4656634" y="4729411"/>
            <a:ext cx="2616200" cy="314920"/>
          </a:xfrm>
          <a:prstGeom prst="roundRect">
            <a:avLst>
              <a:gd name="adj" fmla="val 50000"/>
            </a:avLst>
          </a:prstGeom>
          <a:solidFill>
            <a:srgbClr val="F6EDD5"/>
          </a:solidFill>
          <a:ln/>
        </p:spPr>
        <p:txBody>
          <a:bodyPr wrap="none" lIns="0" tIns="0" rIns="0" bIns="0" rtlCol="0" anchor="ctr">
            <a:normAutofit/>
          </a:bodyPr>
          <a:lstStyle/>
          <a:p>
            <a:pPr marL="0" indent="0" algn="ctr">
              <a:lnSpc>
                <a:spcPts val="1680"/>
              </a:lnSpc>
              <a:buNone/>
            </a:pPr>
            <a:r>
              <a:rPr lang="en-US" sz="1200" b="1">
                <a:solidFill>
                  <a:srgbClr val="6A5416"/>
                </a:solidFill>
                <a:latin typeface="Segoe UI" pitchFamily="34" charset="0"/>
                <a:ea typeface="Segoe UI" pitchFamily="34" charset="-122"/>
                <a:cs typeface="Segoe UI" pitchFamily="34" charset="-120"/>
              </a:rPr>
              <a:t>Live Excel walkthrough with Ruth</a:t>
            </a:r>
            <a:endParaRPr lang="en-US" sz="1200"/>
          </a:p>
        </p:txBody>
      </p:sp>
      <p:sp>
        <p:nvSpPr>
          <p:cNvPr id="17" name="Shape 15"/>
          <p:cNvSpPr/>
          <p:nvPr/>
        </p:nvSpPr>
        <p:spPr>
          <a:xfrm>
            <a:off x="7992517" y="2062411"/>
            <a:ext cx="3386683" cy="3235920"/>
          </a:xfrm>
          <a:prstGeom prst="roundRect">
            <a:avLst>
              <a:gd name="adj" fmla="val 2355"/>
            </a:avLst>
          </a:prstGeom>
          <a:solidFill>
            <a:srgbClr val="F7F4F9"/>
          </a:solidFill>
          <a:ln/>
        </p:spPr>
        <p:txBody>
          <a:bodyPr/>
          <a:lstStyle/>
          <a:p>
            <a:endParaRPr lang="en-GB"/>
          </a:p>
        </p:txBody>
      </p:sp>
      <p:sp>
        <p:nvSpPr>
          <p:cNvPr id="18" name="Text 16"/>
          <p:cNvSpPr/>
          <p:nvPr/>
        </p:nvSpPr>
        <p:spPr>
          <a:xfrm>
            <a:off x="8246517" y="2316411"/>
            <a:ext cx="2965044" cy="482600"/>
          </a:xfrm>
          <a:prstGeom prst="rect">
            <a:avLst/>
          </a:prstGeom>
          <a:noFill/>
          <a:ln/>
        </p:spPr>
        <p:txBody>
          <a:bodyPr wrap="square" lIns="0" tIns="0" rIns="0" bIns="0" rtlCol="0" anchor="t">
            <a:normAutofit/>
          </a:bodyPr>
          <a:lstStyle/>
          <a:p>
            <a:pPr marL="0" indent="0" algn="l">
              <a:lnSpc>
                <a:spcPts val="3600"/>
              </a:lnSpc>
              <a:buNone/>
            </a:pPr>
            <a:r>
              <a:rPr lang="en-US" sz="3600" b="1">
                <a:solidFill>
                  <a:srgbClr val="582C83"/>
                </a:solidFill>
                <a:latin typeface="Segoe UI" pitchFamily="34" charset="0"/>
                <a:ea typeface="Segoe UI" pitchFamily="34" charset="-122"/>
                <a:cs typeface="Segoe UI" pitchFamily="34" charset="-120"/>
              </a:rPr>
              <a:t>03</a:t>
            </a:r>
            <a:endParaRPr lang="en-US" sz="3600"/>
          </a:p>
        </p:txBody>
      </p:sp>
      <p:sp>
        <p:nvSpPr>
          <p:cNvPr id="19" name="Text 17"/>
          <p:cNvSpPr/>
          <p:nvPr/>
        </p:nvSpPr>
        <p:spPr>
          <a:xfrm>
            <a:off x="8246517" y="2926011"/>
            <a:ext cx="2965044" cy="609600"/>
          </a:xfrm>
          <a:prstGeom prst="rect">
            <a:avLst/>
          </a:prstGeom>
          <a:noFill/>
          <a:ln/>
        </p:spPr>
        <p:txBody>
          <a:bodyPr wrap="square" lIns="0" tIns="0" rIns="0" bIns="0" rtlCol="0" anchor="t">
            <a:normAutofit/>
          </a:bodyPr>
          <a:lstStyle/>
          <a:p>
            <a:pPr marL="0" indent="0" algn="l">
              <a:lnSpc>
                <a:spcPts val="2300"/>
              </a:lnSpc>
              <a:buNone/>
            </a:pPr>
            <a:r>
              <a:rPr lang="en-US" sz="2000" b="1">
                <a:solidFill>
                  <a:srgbClr val="303438"/>
                </a:solidFill>
                <a:latin typeface="Segoe UI" pitchFamily="34" charset="0"/>
                <a:ea typeface="Segoe UI" pitchFamily="34" charset="-122"/>
                <a:cs typeface="Segoe UI" pitchFamily="34" charset="-120"/>
              </a:rPr>
              <a:t>Trade debtors and creditors</a:t>
            </a:r>
            <a:endParaRPr lang="en-US" sz="2000"/>
          </a:p>
        </p:txBody>
      </p:sp>
      <p:sp>
        <p:nvSpPr>
          <p:cNvPr id="20" name="Shape 18"/>
          <p:cNvSpPr/>
          <p:nvPr/>
        </p:nvSpPr>
        <p:spPr>
          <a:xfrm>
            <a:off x="8246517" y="3973761"/>
            <a:ext cx="2878683" cy="0"/>
          </a:xfrm>
          <a:prstGeom prst="line">
            <a:avLst/>
          </a:prstGeom>
          <a:noFill/>
          <a:ln w="12700">
            <a:solidFill>
              <a:srgbClr val="DFE1E2"/>
            </a:solidFill>
            <a:prstDash val="solid"/>
          </a:ln>
        </p:spPr>
        <p:txBody>
          <a:bodyPr/>
          <a:lstStyle/>
          <a:p>
            <a:endParaRPr lang="en-GB"/>
          </a:p>
        </p:txBody>
      </p:sp>
      <p:sp>
        <p:nvSpPr>
          <p:cNvPr id="21" name="Text 19"/>
          <p:cNvSpPr/>
          <p:nvPr/>
        </p:nvSpPr>
        <p:spPr>
          <a:xfrm>
            <a:off x="8246517" y="4107111"/>
            <a:ext cx="2965044" cy="279400"/>
          </a:xfrm>
          <a:prstGeom prst="rect">
            <a:avLst/>
          </a:prstGeom>
          <a:noFill/>
          <a:ln/>
        </p:spPr>
        <p:txBody>
          <a:bodyPr wrap="square" lIns="0" tIns="0" rIns="0" bIns="0" rtlCol="0" anchor="t">
            <a:normAutofit/>
          </a:bodyPr>
          <a:lstStyle/>
          <a:p>
            <a:pPr marL="0" indent="0" algn="l">
              <a:lnSpc>
                <a:spcPts val="2000"/>
              </a:lnSpc>
              <a:buNone/>
            </a:pPr>
            <a:r>
              <a:rPr lang="en-US" sz="1600" b="1">
                <a:solidFill>
                  <a:srgbClr val="582C83"/>
                </a:solidFill>
                <a:latin typeface="Segoe UI" pitchFamily="34" charset="0"/>
                <a:ea typeface="Segoe UI" pitchFamily="34" charset="-122"/>
                <a:cs typeface="Segoe UI" pitchFamily="34" charset="-120"/>
              </a:rPr>
              <a:t>Working capital and cash</a:t>
            </a:r>
            <a:endParaRPr lang="en-US" sz="1600"/>
          </a:p>
        </p:txBody>
      </p:sp>
      <p:sp>
        <p:nvSpPr>
          <p:cNvPr id="22" name="Text 20"/>
          <p:cNvSpPr/>
          <p:nvPr/>
        </p:nvSpPr>
        <p:spPr>
          <a:xfrm>
            <a:off x="8246517" y="4729411"/>
            <a:ext cx="2616200" cy="314920"/>
          </a:xfrm>
          <a:prstGeom prst="roundRect">
            <a:avLst>
              <a:gd name="adj" fmla="val 50000"/>
            </a:avLst>
          </a:prstGeom>
          <a:solidFill>
            <a:srgbClr val="F6EDD5"/>
          </a:solidFill>
          <a:ln/>
        </p:spPr>
        <p:txBody>
          <a:bodyPr wrap="none" lIns="0" tIns="0" rIns="0" bIns="0" rtlCol="0" anchor="ctr">
            <a:normAutofit/>
          </a:bodyPr>
          <a:lstStyle/>
          <a:p>
            <a:pPr marL="0" indent="0" algn="ctr">
              <a:lnSpc>
                <a:spcPts val="1680"/>
              </a:lnSpc>
              <a:buNone/>
            </a:pPr>
            <a:r>
              <a:rPr lang="en-US" sz="1200" b="1">
                <a:solidFill>
                  <a:srgbClr val="6A5416"/>
                </a:solidFill>
                <a:latin typeface="Segoe UI" pitchFamily="34" charset="0"/>
                <a:ea typeface="Segoe UI" pitchFamily="34" charset="-122"/>
                <a:cs typeface="Segoe UI" pitchFamily="34" charset="-120"/>
              </a:rPr>
              <a:t>Live Excel walkthrough with Ruth</a:t>
            </a:r>
            <a:endParaRPr lang="en-US" sz="1200"/>
          </a:p>
        </p:txBody>
      </p:sp>
      <p:sp>
        <p:nvSpPr>
          <p:cNvPr id="23" name="Text 21"/>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extLst>
      <p:ext uri="{BB962C8B-B14F-4D97-AF65-F5344CB8AC3E}">
        <p14:creationId xmlns:p14="http://schemas.microsoft.com/office/powerpoint/2010/main" val="2060903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582C83"/>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582C83"/>
                </a:solidFill>
                <a:latin typeface="Segoe UI" pitchFamily="34" charset="0"/>
                <a:ea typeface="Segoe UI" pitchFamily="34" charset="-122"/>
                <a:cs typeface="Segoe UI" pitchFamily="34" charset="-120"/>
              </a:rPr>
              <a:t>01 · RECAP</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From sessions 1: build once, copy across</a:t>
            </a:r>
            <a:endParaRPr lang="en-US" sz="3600"/>
          </a:p>
        </p:txBody>
      </p:sp>
      <p:sp>
        <p:nvSpPr>
          <p:cNvPr id="5" name="Shape 3"/>
          <p:cNvSpPr/>
          <p:nvPr/>
        </p:nvSpPr>
        <p:spPr>
          <a:xfrm>
            <a:off x="815975" y="2065586"/>
            <a:ext cx="5149850" cy="1313111"/>
          </a:xfrm>
          <a:prstGeom prst="roundRect">
            <a:avLst>
              <a:gd name="adj" fmla="val 5561"/>
            </a:avLst>
          </a:prstGeom>
          <a:solidFill>
            <a:srgbClr val="FDFDFD"/>
          </a:solidFill>
          <a:ln w="6350">
            <a:solidFill>
              <a:srgbClr val="DFE1E2"/>
            </a:solidFill>
            <a:prstDash val="solid"/>
          </a:ln>
        </p:spPr>
        <p:txBody>
          <a:bodyPr/>
          <a:lstStyle/>
          <a:p>
            <a:endParaRPr lang="en-GB"/>
          </a:p>
        </p:txBody>
      </p:sp>
      <p:sp>
        <p:nvSpPr>
          <p:cNvPr id="6" name="Text 4"/>
          <p:cNvSpPr/>
          <p:nvPr/>
        </p:nvSpPr>
        <p:spPr>
          <a:xfrm>
            <a:off x="1123950" y="2373561"/>
            <a:ext cx="4669917"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One formula per row</a:t>
            </a:r>
            <a:endParaRPr lang="en-US" sz="2200"/>
          </a:p>
        </p:txBody>
      </p:sp>
      <p:sp>
        <p:nvSpPr>
          <p:cNvPr id="7" name="Text 5"/>
          <p:cNvSpPr/>
          <p:nvPr/>
        </p:nvSpPr>
        <p:spPr>
          <a:xfrm>
            <a:off x="1123950" y="2796431"/>
            <a:ext cx="4669917" cy="299690"/>
          </a:xfrm>
          <a:prstGeom prst="rect">
            <a:avLst/>
          </a:prstGeom>
          <a:noFill/>
          <a:ln/>
        </p:spPr>
        <p:txBody>
          <a:bodyPr wrap="square" lIns="0" tIns="0" rIns="0" bIns="0" rtlCol="0" anchor="t">
            <a:normAutofit/>
          </a:bodyPr>
          <a:lstStyle/>
          <a:p>
            <a:pPr marL="0" indent="0" algn="l">
              <a:lnSpc>
                <a:spcPts val="2160"/>
              </a:lnSpc>
              <a:buNone/>
            </a:pPr>
            <a:r>
              <a:rPr lang="en-US" sz="1600">
                <a:solidFill>
                  <a:srgbClr val="52585F"/>
                </a:solidFill>
                <a:latin typeface="Segoe UI" pitchFamily="34" charset="0"/>
                <a:ea typeface="Segoe UI" pitchFamily="34" charset="-122"/>
                <a:cs typeface="Segoe UI" pitchFamily="34" charset="-120"/>
              </a:rPr>
              <a:t>Written once, copied across every period</a:t>
            </a:r>
            <a:endParaRPr lang="en-US" sz="1600"/>
          </a:p>
        </p:txBody>
      </p:sp>
      <p:sp>
        <p:nvSpPr>
          <p:cNvPr id="8" name="Shape 6"/>
          <p:cNvSpPr/>
          <p:nvPr/>
        </p:nvSpPr>
        <p:spPr>
          <a:xfrm>
            <a:off x="6226175" y="2065586"/>
            <a:ext cx="5149850" cy="1313111"/>
          </a:xfrm>
          <a:prstGeom prst="roundRect">
            <a:avLst>
              <a:gd name="adj" fmla="val 5561"/>
            </a:avLst>
          </a:prstGeom>
          <a:solidFill>
            <a:srgbClr val="FDFDFD"/>
          </a:solidFill>
          <a:ln w="6350">
            <a:solidFill>
              <a:srgbClr val="DFE1E2"/>
            </a:solidFill>
            <a:prstDash val="solid"/>
          </a:ln>
        </p:spPr>
        <p:txBody>
          <a:bodyPr/>
          <a:lstStyle/>
          <a:p>
            <a:endParaRPr lang="en-GB"/>
          </a:p>
        </p:txBody>
      </p:sp>
      <p:sp>
        <p:nvSpPr>
          <p:cNvPr id="9" name="Text 7"/>
          <p:cNvSpPr/>
          <p:nvPr/>
        </p:nvSpPr>
        <p:spPr>
          <a:xfrm>
            <a:off x="6534150" y="2373561"/>
            <a:ext cx="4669917"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Reference the current column</a:t>
            </a:r>
            <a:endParaRPr lang="en-US" sz="2200"/>
          </a:p>
        </p:txBody>
      </p:sp>
      <p:sp>
        <p:nvSpPr>
          <p:cNvPr id="10" name="Text 8"/>
          <p:cNvSpPr/>
          <p:nvPr/>
        </p:nvSpPr>
        <p:spPr>
          <a:xfrm>
            <a:off x="6534150" y="2796431"/>
            <a:ext cx="4669917" cy="299690"/>
          </a:xfrm>
          <a:prstGeom prst="rect">
            <a:avLst/>
          </a:prstGeom>
          <a:noFill/>
          <a:ln/>
        </p:spPr>
        <p:txBody>
          <a:bodyPr wrap="square" lIns="0" tIns="0" rIns="0" bIns="0" rtlCol="0" anchor="t">
            <a:normAutofit/>
          </a:bodyPr>
          <a:lstStyle/>
          <a:p>
            <a:pPr marL="0" indent="0" algn="l">
              <a:lnSpc>
                <a:spcPts val="2160"/>
              </a:lnSpc>
              <a:buNone/>
            </a:pPr>
            <a:r>
              <a:rPr lang="en-US" sz="1600">
                <a:solidFill>
                  <a:srgbClr val="52585F"/>
                </a:solidFill>
                <a:latin typeface="Segoe UI" pitchFamily="34" charset="0"/>
                <a:ea typeface="Segoe UI" pitchFamily="34" charset="-122"/>
                <a:cs typeface="Segoe UI" pitchFamily="34" charset="-120"/>
              </a:rPr>
              <a:t>Each period reads its own column</a:t>
            </a:r>
            <a:endParaRPr lang="en-US" sz="1600"/>
          </a:p>
        </p:txBody>
      </p:sp>
      <p:sp>
        <p:nvSpPr>
          <p:cNvPr id="11" name="Text 9"/>
          <p:cNvSpPr/>
          <p:nvPr/>
        </p:nvSpPr>
        <p:spPr>
          <a:xfrm>
            <a:off x="812800" y="3950841"/>
            <a:ext cx="1574800" cy="309860"/>
          </a:xfrm>
          <a:prstGeom prst="rect">
            <a:avLst/>
          </a:prstGeom>
          <a:noFill/>
          <a:ln/>
        </p:spPr>
        <p:txBody>
          <a:bodyPr wrap="square" lIns="0" tIns="0" rIns="0" bIns="0" rtlCol="0" anchor="t">
            <a:normAutofit/>
          </a:bodyPr>
          <a:lstStyle/>
          <a:p>
            <a:pPr marL="0" indent="0" algn="l">
              <a:lnSpc>
                <a:spcPts val="2240"/>
              </a:lnSpc>
              <a:buNone/>
            </a:pPr>
            <a:r>
              <a:rPr lang="en-US" sz="1600" b="1">
                <a:solidFill>
                  <a:srgbClr val="303438"/>
                </a:solidFill>
                <a:latin typeface="Segoe UI" pitchFamily="34" charset="0"/>
                <a:ea typeface="Segoe UI" pitchFamily="34" charset="-122"/>
                <a:cs typeface="Segoe UI" pitchFamily="34" charset="-120"/>
              </a:rPr>
              <a:t>Revenue</a:t>
            </a:r>
            <a:endParaRPr lang="en-US" sz="1600"/>
          </a:p>
        </p:txBody>
      </p:sp>
      <p:sp>
        <p:nvSpPr>
          <p:cNvPr id="12" name="Text 10"/>
          <p:cNvSpPr/>
          <p:nvPr/>
        </p:nvSpPr>
        <p:spPr>
          <a:xfrm>
            <a:off x="2339975" y="3791446"/>
            <a:ext cx="1009650" cy="603250"/>
          </a:xfrm>
          <a:prstGeom prst="rect">
            <a:avLst/>
          </a:prstGeom>
          <a:solidFill>
            <a:srgbClr val="FDFDFD"/>
          </a:solidFill>
          <a:ln w="6350">
            <a:solidFill>
              <a:srgbClr val="C7CACD"/>
            </a:solidFill>
            <a:prstDash val="solid"/>
          </a:ln>
        </p:spPr>
        <p:txBody>
          <a:bodyPr wrap="square" lIns="3175" tIns="3175" rIns="3175" bIns="3175" rtlCol="0" anchor="ctr">
            <a:normAutofit/>
          </a:bodyPr>
          <a:lstStyle/>
          <a:p>
            <a:pPr marL="0" indent="0" algn="ctr">
              <a:lnSpc>
                <a:spcPts val="2520"/>
              </a:lnSpc>
              <a:buNone/>
            </a:pPr>
            <a:r>
              <a:rPr lang="en-US" sz="1800" b="1" i="1">
                <a:solidFill>
                  <a:srgbClr val="582C83"/>
                </a:solidFill>
                <a:latin typeface="Segoe UI" pitchFamily="34" charset="0"/>
                <a:ea typeface="Segoe UI" pitchFamily="34" charset="-122"/>
                <a:cs typeface="Segoe UI" pitchFamily="34" charset="-120"/>
              </a:rPr>
              <a:t>ƒ</a:t>
            </a:r>
            <a:endParaRPr lang="en-US" sz="1800"/>
          </a:p>
        </p:txBody>
      </p:sp>
      <p:sp>
        <p:nvSpPr>
          <p:cNvPr id="13" name="Text 11"/>
          <p:cNvSpPr/>
          <p:nvPr/>
        </p:nvSpPr>
        <p:spPr>
          <a:xfrm>
            <a:off x="3355975" y="3791446"/>
            <a:ext cx="1009650" cy="603250"/>
          </a:xfrm>
          <a:prstGeom prst="rect">
            <a:avLst/>
          </a:prstGeom>
          <a:solidFill>
            <a:srgbClr val="FDFDFD"/>
          </a:solidFill>
          <a:ln w="6350">
            <a:solidFill>
              <a:srgbClr val="C7CACD"/>
            </a:solidFill>
            <a:prstDash val="solid"/>
          </a:ln>
        </p:spPr>
        <p:txBody>
          <a:bodyPr wrap="square" lIns="3175" tIns="3175" rIns="3175" bIns="3175" rtlCol="0" anchor="ctr">
            <a:normAutofit/>
          </a:bodyPr>
          <a:lstStyle/>
          <a:p>
            <a:pPr marL="0" indent="0" algn="ctr">
              <a:lnSpc>
                <a:spcPts val="2520"/>
              </a:lnSpc>
              <a:buNone/>
            </a:pPr>
            <a:r>
              <a:rPr lang="en-US" sz="1800" b="1" i="1">
                <a:solidFill>
                  <a:srgbClr val="582C83"/>
                </a:solidFill>
                <a:latin typeface="Segoe UI" pitchFamily="34" charset="0"/>
                <a:ea typeface="Segoe UI" pitchFamily="34" charset="-122"/>
                <a:cs typeface="Segoe UI" pitchFamily="34" charset="-120"/>
              </a:rPr>
              <a:t>ƒ</a:t>
            </a:r>
            <a:endParaRPr lang="en-US" sz="1800"/>
          </a:p>
        </p:txBody>
      </p:sp>
      <p:sp>
        <p:nvSpPr>
          <p:cNvPr id="14" name="Text 12"/>
          <p:cNvSpPr/>
          <p:nvPr/>
        </p:nvSpPr>
        <p:spPr>
          <a:xfrm>
            <a:off x="4371975" y="3791446"/>
            <a:ext cx="1009650" cy="603250"/>
          </a:xfrm>
          <a:prstGeom prst="rect">
            <a:avLst/>
          </a:prstGeom>
          <a:solidFill>
            <a:srgbClr val="FDFDFD"/>
          </a:solidFill>
          <a:ln w="6350">
            <a:solidFill>
              <a:srgbClr val="C7CACD"/>
            </a:solidFill>
            <a:prstDash val="solid"/>
          </a:ln>
        </p:spPr>
        <p:txBody>
          <a:bodyPr wrap="square" lIns="3175" tIns="3175" rIns="3175" bIns="3175" rtlCol="0" anchor="ctr">
            <a:normAutofit/>
          </a:bodyPr>
          <a:lstStyle/>
          <a:p>
            <a:pPr marL="0" indent="0" algn="ctr">
              <a:lnSpc>
                <a:spcPts val="2520"/>
              </a:lnSpc>
              <a:buNone/>
            </a:pPr>
            <a:r>
              <a:rPr lang="en-US" sz="1800" b="1" i="1">
                <a:solidFill>
                  <a:srgbClr val="582C83"/>
                </a:solidFill>
                <a:latin typeface="Segoe UI" pitchFamily="34" charset="0"/>
                <a:ea typeface="Segoe UI" pitchFamily="34" charset="-122"/>
                <a:cs typeface="Segoe UI" pitchFamily="34" charset="-120"/>
              </a:rPr>
              <a:t>ƒ</a:t>
            </a:r>
            <a:endParaRPr lang="en-US" sz="1800"/>
          </a:p>
        </p:txBody>
      </p:sp>
      <p:sp>
        <p:nvSpPr>
          <p:cNvPr id="15" name="Text 13"/>
          <p:cNvSpPr/>
          <p:nvPr/>
        </p:nvSpPr>
        <p:spPr>
          <a:xfrm>
            <a:off x="5397500" y="3800971"/>
            <a:ext cx="990600" cy="584200"/>
          </a:xfrm>
          <a:prstGeom prst="rect">
            <a:avLst/>
          </a:prstGeom>
          <a:solidFill>
            <a:srgbClr val="EEEAF3"/>
          </a:solidFill>
          <a:ln w="25400">
            <a:solidFill>
              <a:srgbClr val="582C83"/>
            </a:solidFill>
            <a:prstDash val="solid"/>
          </a:ln>
        </p:spPr>
        <p:txBody>
          <a:bodyPr wrap="square" lIns="12700" tIns="12700" rIns="12700" bIns="12700" rtlCol="0" anchor="ctr">
            <a:normAutofit/>
          </a:bodyPr>
          <a:lstStyle/>
          <a:p>
            <a:pPr marL="0" indent="0" algn="ctr">
              <a:lnSpc>
                <a:spcPts val="2520"/>
              </a:lnSpc>
              <a:buNone/>
            </a:pPr>
            <a:r>
              <a:rPr lang="en-US" sz="1800" b="1" i="1">
                <a:solidFill>
                  <a:srgbClr val="582C83"/>
                </a:solidFill>
                <a:latin typeface="Segoe UI" pitchFamily="34" charset="0"/>
                <a:ea typeface="Segoe UI" pitchFamily="34" charset="-122"/>
                <a:cs typeface="Segoe UI" pitchFamily="34" charset="-120"/>
              </a:rPr>
              <a:t>ƒ</a:t>
            </a:r>
            <a:endParaRPr lang="en-US" sz="1800"/>
          </a:p>
        </p:txBody>
      </p:sp>
      <p:sp>
        <p:nvSpPr>
          <p:cNvPr id="16" name="Text 14"/>
          <p:cNvSpPr/>
          <p:nvPr/>
        </p:nvSpPr>
        <p:spPr>
          <a:xfrm>
            <a:off x="6403975" y="3791446"/>
            <a:ext cx="1009650" cy="603250"/>
          </a:xfrm>
          <a:prstGeom prst="rect">
            <a:avLst/>
          </a:prstGeom>
          <a:solidFill>
            <a:srgbClr val="FDFDFD"/>
          </a:solidFill>
          <a:ln w="6350">
            <a:solidFill>
              <a:srgbClr val="C7CACD"/>
            </a:solidFill>
            <a:prstDash val="solid"/>
          </a:ln>
        </p:spPr>
        <p:txBody>
          <a:bodyPr wrap="square" lIns="3175" tIns="3175" rIns="3175" bIns="3175" rtlCol="0" anchor="ctr">
            <a:normAutofit/>
          </a:bodyPr>
          <a:lstStyle/>
          <a:p>
            <a:pPr marL="0" indent="0" algn="ctr">
              <a:lnSpc>
                <a:spcPts val="2520"/>
              </a:lnSpc>
              <a:buNone/>
            </a:pPr>
            <a:r>
              <a:rPr lang="en-US" sz="1800" b="1" i="1">
                <a:solidFill>
                  <a:srgbClr val="582C83"/>
                </a:solidFill>
                <a:latin typeface="Segoe UI" pitchFamily="34" charset="0"/>
                <a:ea typeface="Segoe UI" pitchFamily="34" charset="-122"/>
                <a:cs typeface="Segoe UI" pitchFamily="34" charset="-120"/>
              </a:rPr>
              <a:t>ƒ</a:t>
            </a:r>
            <a:endParaRPr lang="en-US" sz="1800"/>
          </a:p>
        </p:txBody>
      </p:sp>
      <p:sp>
        <p:nvSpPr>
          <p:cNvPr id="17" name="Text 15"/>
          <p:cNvSpPr/>
          <p:nvPr/>
        </p:nvSpPr>
        <p:spPr>
          <a:xfrm>
            <a:off x="7419975" y="3791446"/>
            <a:ext cx="1009650" cy="603250"/>
          </a:xfrm>
          <a:prstGeom prst="rect">
            <a:avLst/>
          </a:prstGeom>
          <a:solidFill>
            <a:srgbClr val="FDFDFD"/>
          </a:solidFill>
          <a:ln w="6350">
            <a:solidFill>
              <a:srgbClr val="C7CACD"/>
            </a:solidFill>
            <a:prstDash val="solid"/>
          </a:ln>
        </p:spPr>
        <p:txBody>
          <a:bodyPr wrap="square" lIns="3175" tIns="3175" rIns="3175" bIns="3175" rtlCol="0" anchor="ctr">
            <a:normAutofit/>
          </a:bodyPr>
          <a:lstStyle/>
          <a:p>
            <a:pPr marL="0" indent="0" algn="ctr">
              <a:lnSpc>
                <a:spcPts val="2520"/>
              </a:lnSpc>
              <a:buNone/>
            </a:pPr>
            <a:r>
              <a:rPr lang="en-US" sz="1800" b="1" i="1">
                <a:solidFill>
                  <a:srgbClr val="582C83"/>
                </a:solidFill>
                <a:latin typeface="Segoe UI" pitchFamily="34" charset="0"/>
                <a:ea typeface="Segoe UI" pitchFamily="34" charset="-122"/>
                <a:cs typeface="Segoe UI" pitchFamily="34" charset="-120"/>
              </a:rPr>
              <a:t>ƒ</a:t>
            </a:r>
            <a:endParaRPr lang="en-US" sz="1800"/>
          </a:p>
        </p:txBody>
      </p:sp>
      <p:sp>
        <p:nvSpPr>
          <p:cNvPr id="18" name="Text 1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582C83"/>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582C83"/>
                </a:solidFill>
                <a:latin typeface="Segoe UI" pitchFamily="34" charset="0"/>
                <a:ea typeface="Segoe UI" pitchFamily="34" charset="-122"/>
                <a:cs typeface="Segoe UI" pitchFamily="34" charset="-120"/>
              </a:rPr>
              <a:t>01 · RECAP</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Techniques from session 1</a:t>
            </a:r>
            <a:endParaRPr lang="en-US" sz="3600"/>
          </a:p>
        </p:txBody>
      </p:sp>
      <p:sp>
        <p:nvSpPr>
          <p:cNvPr id="5" name="Shape 3"/>
          <p:cNvSpPr/>
          <p:nvPr/>
        </p:nvSpPr>
        <p:spPr>
          <a:xfrm>
            <a:off x="815975" y="2065586"/>
            <a:ext cx="5149850" cy="1587401"/>
          </a:xfrm>
          <a:prstGeom prst="roundRect">
            <a:avLst>
              <a:gd name="adj" fmla="val 4600"/>
            </a:avLst>
          </a:prstGeom>
          <a:solidFill>
            <a:srgbClr val="FDFDFD"/>
          </a:solidFill>
          <a:ln w="6350">
            <a:solidFill>
              <a:srgbClr val="DFE1E2"/>
            </a:solidFill>
            <a:prstDash val="solid"/>
          </a:ln>
        </p:spPr>
        <p:txBody>
          <a:bodyPr/>
          <a:lstStyle/>
          <a:p>
            <a:endParaRPr lang="en-GB"/>
          </a:p>
        </p:txBody>
      </p:sp>
      <p:sp>
        <p:nvSpPr>
          <p:cNvPr id="6" name="Text 4"/>
          <p:cNvSpPr/>
          <p:nvPr/>
        </p:nvSpPr>
        <p:spPr>
          <a:xfrm>
            <a:off x="1123950" y="2373561"/>
            <a:ext cx="4669917"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Styles</a:t>
            </a:r>
            <a:endParaRPr lang="en-US" sz="2200"/>
          </a:p>
        </p:txBody>
      </p:sp>
      <p:sp>
        <p:nvSpPr>
          <p:cNvPr id="7" name="Text 5"/>
          <p:cNvSpPr/>
          <p:nvPr/>
        </p:nvSpPr>
        <p:spPr>
          <a:xfrm>
            <a:off x="1123950" y="2796431"/>
            <a:ext cx="4669917" cy="299690"/>
          </a:xfrm>
          <a:prstGeom prst="rect">
            <a:avLst/>
          </a:prstGeom>
          <a:noFill/>
          <a:ln/>
        </p:spPr>
        <p:txBody>
          <a:bodyPr wrap="square" lIns="0" tIns="0" rIns="0" bIns="0" rtlCol="0" anchor="t">
            <a:normAutofit/>
          </a:bodyPr>
          <a:lstStyle/>
          <a:p>
            <a:pPr marL="0" indent="0" algn="l">
              <a:lnSpc>
                <a:spcPts val="2160"/>
              </a:lnSpc>
              <a:buNone/>
            </a:pPr>
            <a:r>
              <a:rPr lang="en-US" sz="1600">
                <a:solidFill>
                  <a:srgbClr val="52585F"/>
                </a:solidFill>
                <a:latin typeface="Segoe UI" pitchFamily="34" charset="0"/>
                <a:ea typeface="Segoe UI" pitchFamily="34" charset="-122"/>
                <a:cs typeface="Segoe UI" pitchFamily="34" charset="-120"/>
              </a:rPr>
              <a:t>Colour coding shows cell purpose at a glance</a:t>
            </a:r>
            <a:endParaRPr lang="en-US" sz="1600"/>
          </a:p>
        </p:txBody>
      </p:sp>
      <p:sp>
        <p:nvSpPr>
          <p:cNvPr id="8" name="Shape 6"/>
          <p:cNvSpPr/>
          <p:nvPr/>
        </p:nvSpPr>
        <p:spPr>
          <a:xfrm>
            <a:off x="6226175" y="2065586"/>
            <a:ext cx="5149850" cy="1587401"/>
          </a:xfrm>
          <a:prstGeom prst="roundRect">
            <a:avLst>
              <a:gd name="adj" fmla="val 4600"/>
            </a:avLst>
          </a:prstGeom>
          <a:solidFill>
            <a:srgbClr val="FDFDFD"/>
          </a:solidFill>
          <a:ln w="6350">
            <a:solidFill>
              <a:srgbClr val="DFE1E2"/>
            </a:solidFill>
            <a:prstDash val="solid"/>
          </a:ln>
        </p:spPr>
        <p:txBody>
          <a:bodyPr/>
          <a:lstStyle/>
          <a:p>
            <a:endParaRPr lang="en-GB"/>
          </a:p>
        </p:txBody>
      </p:sp>
      <p:sp>
        <p:nvSpPr>
          <p:cNvPr id="9" name="Text 7"/>
          <p:cNvSpPr/>
          <p:nvPr/>
        </p:nvSpPr>
        <p:spPr>
          <a:xfrm>
            <a:off x="6534150" y="2373561"/>
            <a:ext cx="4669917"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Checks</a:t>
            </a:r>
            <a:endParaRPr lang="en-US" sz="2200"/>
          </a:p>
        </p:txBody>
      </p:sp>
      <p:sp>
        <p:nvSpPr>
          <p:cNvPr id="10" name="Text 8"/>
          <p:cNvSpPr/>
          <p:nvPr/>
        </p:nvSpPr>
        <p:spPr>
          <a:xfrm>
            <a:off x="6585458" y="2796431"/>
            <a:ext cx="4610989" cy="573980"/>
          </a:xfrm>
          <a:prstGeom prst="rect">
            <a:avLst/>
          </a:prstGeom>
          <a:noFill/>
          <a:ln/>
        </p:spPr>
        <p:txBody>
          <a:bodyPr wrap="square" lIns="0" tIns="0" rIns="0" bIns="0" rtlCol="0" anchor="t">
            <a:normAutofit/>
          </a:bodyPr>
          <a:lstStyle/>
          <a:p>
            <a:pPr marL="202692" indent="-202692" algn="l">
              <a:lnSpc>
                <a:spcPts val="2160"/>
              </a:lnSpc>
              <a:buSzPct val="100000"/>
              <a:buChar char="•"/>
            </a:pPr>
            <a:r>
              <a:rPr lang="en-US" sz="1600">
                <a:solidFill>
                  <a:srgbClr val="52585F"/>
                </a:solidFill>
                <a:latin typeface="Segoe UI" pitchFamily="34" charset="0"/>
                <a:ea typeface="Segoe UI" pitchFamily="34" charset="-122"/>
                <a:cs typeface="Segoe UI" pitchFamily="34" charset="-120"/>
              </a:rPr>
              <a:t>Robust check formulas</a:t>
            </a:r>
            <a:endParaRPr lang="en-US" sz="1600"/>
          </a:p>
          <a:p>
            <a:pPr marL="202692" indent="-202692" algn="l">
              <a:lnSpc>
                <a:spcPts val="2160"/>
              </a:lnSpc>
              <a:buSzPct val="100000"/>
              <a:buChar char="•"/>
            </a:pPr>
            <a:r>
              <a:rPr lang="en-US" sz="1600">
                <a:solidFill>
                  <a:srgbClr val="52585F"/>
                </a:solidFill>
                <a:latin typeface="Segoe UI" pitchFamily="34" charset="0"/>
                <a:ea typeface="Segoe UI" pitchFamily="34" charset="-122"/>
                <a:cs typeface="Segoe UI" pitchFamily="34" charset="-120"/>
              </a:rPr>
              <a:t>Every check reports to one central check sheet</a:t>
            </a:r>
            <a:endParaRPr lang="en-US" sz="1600"/>
          </a:p>
        </p:txBody>
      </p:sp>
      <p:sp>
        <p:nvSpPr>
          <p:cNvPr id="11" name="Text 9"/>
          <p:cNvSpPr/>
          <p:nvPr/>
        </p:nvSpPr>
        <p:spPr>
          <a:xfrm>
            <a:off x="812800" y="4062561"/>
            <a:ext cx="10883392" cy="381000"/>
          </a:xfrm>
          <a:prstGeom prst="rect">
            <a:avLst/>
          </a:prstGeom>
          <a:noFill/>
          <a:ln/>
        </p:spPr>
        <p:txBody>
          <a:bodyPr wrap="square" lIns="0" tIns="0" rIns="0" bIns="0" rtlCol="0" anchor="t">
            <a:normAutofit/>
          </a:bodyPr>
          <a:lstStyle/>
          <a:p>
            <a:pPr marL="0" indent="0" algn="l">
              <a:lnSpc>
                <a:spcPts val="2800"/>
              </a:lnSpc>
              <a:buNone/>
            </a:pPr>
            <a:r>
              <a:rPr lang="en-US" sz="2000" b="1">
                <a:solidFill>
                  <a:srgbClr val="303438"/>
                </a:solidFill>
                <a:latin typeface="Segoe UI" pitchFamily="34" charset="0"/>
                <a:ea typeface="Segoe UI" pitchFamily="34" charset="-122"/>
                <a:cs typeface="Segoe UI" pitchFamily="34" charset="-120"/>
              </a:rPr>
              <a:t>We will use both again today</a:t>
            </a:r>
            <a:endParaRPr lang="en-US" sz="200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582C83"/>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582C83"/>
                </a:solidFill>
                <a:latin typeface="Segoe UI" pitchFamily="34" charset="0"/>
                <a:ea typeface="Segoe UI" pitchFamily="34" charset="-122"/>
                <a:cs typeface="Segoe UI" pitchFamily="34" charset="-120"/>
              </a:rPr>
              <a:t>01 · REVENUE AND OPERATING COSTS</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Driver-based revenue</a:t>
            </a:r>
            <a:endParaRPr lang="en-US" sz="3600"/>
          </a:p>
        </p:txBody>
      </p:sp>
      <p:sp>
        <p:nvSpPr>
          <p:cNvPr id="5" name="Text 3"/>
          <p:cNvSpPr/>
          <p:nvPr/>
        </p:nvSpPr>
        <p:spPr>
          <a:xfrm>
            <a:off x="2717800" y="1960811"/>
            <a:ext cx="1270000" cy="406400"/>
          </a:xfrm>
          <a:prstGeom prst="rect">
            <a:avLst/>
          </a:prstGeom>
          <a:solidFill>
            <a:srgbClr val="582C83"/>
          </a:solidFill>
          <a:ln/>
        </p:spPr>
        <p:txBody>
          <a:bodyPr wrap="square" lIns="0" tIns="0" rIns="0" bIns="0" rtlCol="0" anchor="ctr">
            <a:normAutofit/>
          </a:bodyPr>
          <a:lstStyle/>
          <a:p>
            <a:pPr marL="0" indent="0" algn="ctr">
              <a:lnSpc>
                <a:spcPts val="1680"/>
              </a:lnSpc>
              <a:buNone/>
            </a:pPr>
            <a:r>
              <a:rPr lang="en-US" sz="1200" b="1">
                <a:solidFill>
                  <a:srgbClr val="F7F7F8"/>
                </a:solidFill>
                <a:latin typeface="Segoe UI" pitchFamily="34" charset="0"/>
                <a:ea typeface="Segoe UI" pitchFamily="34" charset="-122"/>
                <a:cs typeface="Segoe UI" pitchFamily="34" charset="-120"/>
              </a:rPr>
              <a:t>Parameters</a:t>
            </a:r>
            <a:endParaRPr lang="en-US" sz="1200"/>
          </a:p>
        </p:txBody>
      </p:sp>
      <p:sp>
        <p:nvSpPr>
          <p:cNvPr id="6" name="Text 4"/>
          <p:cNvSpPr/>
          <p:nvPr/>
        </p:nvSpPr>
        <p:spPr>
          <a:xfrm>
            <a:off x="4179292" y="2057350"/>
            <a:ext cx="201216" cy="238720"/>
          </a:xfrm>
          <a:prstGeom prst="rect">
            <a:avLst/>
          </a:prstGeom>
          <a:noFill/>
          <a:ln/>
        </p:spPr>
        <p:txBody>
          <a:bodyPr wrap="square" lIns="0" tIns="0" rIns="0" bIns="0" rtlCol="0" anchor="t">
            <a:normAutofit/>
          </a:bodyPr>
          <a:lstStyle/>
          <a:p>
            <a:pPr marL="0" indent="0" algn="ctr">
              <a:lnSpc>
                <a:spcPts val="1680"/>
              </a:lnSpc>
              <a:buNone/>
            </a:pPr>
            <a:r>
              <a:rPr lang="en-US" sz="1200" b="1">
                <a:solidFill>
                  <a:srgbClr val="52585F"/>
                </a:solidFill>
                <a:latin typeface="Segoe UI" pitchFamily="34" charset="0"/>
                <a:ea typeface="Segoe UI" pitchFamily="34" charset="-122"/>
                <a:cs typeface="Segoe UI" pitchFamily="34" charset="-120"/>
              </a:rPr>
              <a:t>P1</a:t>
            </a:r>
            <a:endParaRPr lang="en-US" sz="1200"/>
          </a:p>
        </p:txBody>
      </p:sp>
      <p:sp>
        <p:nvSpPr>
          <p:cNvPr id="7" name="Text 5"/>
          <p:cNvSpPr/>
          <p:nvPr/>
        </p:nvSpPr>
        <p:spPr>
          <a:xfrm>
            <a:off x="4751834" y="2057350"/>
            <a:ext cx="224482" cy="238720"/>
          </a:xfrm>
          <a:prstGeom prst="rect">
            <a:avLst/>
          </a:prstGeom>
          <a:noFill/>
          <a:ln/>
        </p:spPr>
        <p:txBody>
          <a:bodyPr wrap="square" lIns="0" tIns="0" rIns="0" bIns="0" rtlCol="0" anchor="t">
            <a:normAutofit/>
          </a:bodyPr>
          <a:lstStyle/>
          <a:p>
            <a:pPr marL="0" indent="0" algn="ctr">
              <a:lnSpc>
                <a:spcPts val="1680"/>
              </a:lnSpc>
              <a:buNone/>
            </a:pPr>
            <a:r>
              <a:rPr lang="en-US" sz="1200" b="1">
                <a:solidFill>
                  <a:srgbClr val="52585F"/>
                </a:solidFill>
                <a:latin typeface="Segoe UI" pitchFamily="34" charset="0"/>
                <a:ea typeface="Segoe UI" pitchFamily="34" charset="-122"/>
                <a:cs typeface="Segoe UI" pitchFamily="34" charset="-120"/>
              </a:rPr>
              <a:t>P2</a:t>
            </a:r>
            <a:endParaRPr lang="en-US" sz="1200"/>
          </a:p>
        </p:txBody>
      </p:sp>
      <p:sp>
        <p:nvSpPr>
          <p:cNvPr id="8" name="Text 6"/>
          <p:cNvSpPr/>
          <p:nvPr/>
        </p:nvSpPr>
        <p:spPr>
          <a:xfrm>
            <a:off x="5336034" y="2057350"/>
            <a:ext cx="224482" cy="238720"/>
          </a:xfrm>
          <a:prstGeom prst="rect">
            <a:avLst/>
          </a:prstGeom>
          <a:noFill/>
          <a:ln/>
        </p:spPr>
        <p:txBody>
          <a:bodyPr wrap="square" lIns="0" tIns="0" rIns="0" bIns="0" rtlCol="0" anchor="t">
            <a:normAutofit/>
          </a:bodyPr>
          <a:lstStyle/>
          <a:p>
            <a:pPr marL="0" indent="0" algn="ctr">
              <a:lnSpc>
                <a:spcPts val="1680"/>
              </a:lnSpc>
              <a:buNone/>
            </a:pPr>
            <a:r>
              <a:rPr lang="en-US" sz="1200" b="1">
                <a:solidFill>
                  <a:srgbClr val="52585F"/>
                </a:solidFill>
                <a:latin typeface="Segoe UI" pitchFamily="34" charset="0"/>
                <a:ea typeface="Segoe UI" pitchFamily="34" charset="-122"/>
                <a:cs typeface="Segoe UI" pitchFamily="34" charset="-120"/>
              </a:rPr>
              <a:t>P3</a:t>
            </a:r>
            <a:endParaRPr lang="en-US" sz="1200"/>
          </a:p>
        </p:txBody>
      </p:sp>
      <p:sp>
        <p:nvSpPr>
          <p:cNvPr id="9" name="Text 7"/>
          <p:cNvSpPr/>
          <p:nvPr/>
        </p:nvSpPr>
        <p:spPr>
          <a:xfrm>
            <a:off x="5918646" y="2057350"/>
            <a:ext cx="227707" cy="238720"/>
          </a:xfrm>
          <a:prstGeom prst="rect">
            <a:avLst/>
          </a:prstGeom>
          <a:noFill/>
          <a:ln/>
        </p:spPr>
        <p:txBody>
          <a:bodyPr wrap="square" lIns="0" tIns="0" rIns="0" bIns="0" rtlCol="0" anchor="t">
            <a:normAutofit/>
          </a:bodyPr>
          <a:lstStyle/>
          <a:p>
            <a:pPr marL="0" indent="0" algn="ctr">
              <a:lnSpc>
                <a:spcPts val="1680"/>
              </a:lnSpc>
              <a:buNone/>
            </a:pPr>
            <a:r>
              <a:rPr lang="en-US" sz="1200" b="1">
                <a:solidFill>
                  <a:srgbClr val="52585F"/>
                </a:solidFill>
                <a:latin typeface="Segoe UI" pitchFamily="34" charset="0"/>
                <a:ea typeface="Segoe UI" pitchFamily="34" charset="-122"/>
                <a:cs typeface="Segoe UI" pitchFamily="34" charset="-120"/>
              </a:rPr>
              <a:t>P4</a:t>
            </a:r>
            <a:endParaRPr lang="en-US" sz="1200"/>
          </a:p>
        </p:txBody>
      </p:sp>
      <p:sp>
        <p:nvSpPr>
          <p:cNvPr id="10" name="Text 8"/>
          <p:cNvSpPr/>
          <p:nvPr/>
        </p:nvSpPr>
        <p:spPr>
          <a:xfrm>
            <a:off x="6504434" y="2057350"/>
            <a:ext cx="224482" cy="238720"/>
          </a:xfrm>
          <a:prstGeom prst="rect">
            <a:avLst/>
          </a:prstGeom>
          <a:noFill/>
          <a:ln/>
        </p:spPr>
        <p:txBody>
          <a:bodyPr wrap="square" lIns="0" tIns="0" rIns="0" bIns="0" rtlCol="0" anchor="t">
            <a:normAutofit/>
          </a:bodyPr>
          <a:lstStyle/>
          <a:p>
            <a:pPr marL="0" indent="0" algn="ctr">
              <a:lnSpc>
                <a:spcPts val="1680"/>
              </a:lnSpc>
              <a:buNone/>
            </a:pPr>
            <a:r>
              <a:rPr lang="en-US" sz="1200" b="1">
                <a:solidFill>
                  <a:srgbClr val="52585F"/>
                </a:solidFill>
                <a:latin typeface="Segoe UI" pitchFamily="34" charset="0"/>
                <a:ea typeface="Segoe UI" pitchFamily="34" charset="-122"/>
                <a:cs typeface="Segoe UI" pitchFamily="34" charset="-120"/>
              </a:rPr>
              <a:t>P5</a:t>
            </a:r>
            <a:endParaRPr lang="en-US" sz="1200"/>
          </a:p>
        </p:txBody>
      </p:sp>
      <p:sp>
        <p:nvSpPr>
          <p:cNvPr id="11" name="Text 9"/>
          <p:cNvSpPr/>
          <p:nvPr/>
        </p:nvSpPr>
        <p:spPr>
          <a:xfrm>
            <a:off x="812800" y="2445941"/>
            <a:ext cx="1962150" cy="274290"/>
          </a:xfrm>
          <a:prstGeom prst="rect">
            <a:avLst/>
          </a:prstGeom>
          <a:noFill/>
          <a:ln/>
        </p:spPr>
        <p:txBody>
          <a:bodyPr wrap="square" lIns="0" tIns="0" rIns="0" bIns="0" rtlCol="0" anchor="t">
            <a:normAutofit/>
          </a:bodyPr>
          <a:lstStyle/>
          <a:p>
            <a:pPr marL="0" indent="0" algn="l">
              <a:lnSpc>
                <a:spcPts val="1960"/>
              </a:lnSpc>
              <a:buNone/>
            </a:pPr>
            <a:r>
              <a:rPr lang="en-US" sz="1400">
                <a:solidFill>
                  <a:srgbClr val="303438"/>
                </a:solidFill>
                <a:latin typeface="Segoe UI" pitchFamily="34" charset="0"/>
                <a:ea typeface="Segoe UI" pitchFamily="34" charset="-122"/>
                <a:cs typeface="Segoe UI" pitchFamily="34" charset="-120"/>
              </a:rPr>
              <a:t>Volume driver</a:t>
            </a:r>
            <a:endParaRPr lang="en-US" sz="1400"/>
          </a:p>
        </p:txBody>
      </p:sp>
      <p:sp>
        <p:nvSpPr>
          <p:cNvPr id="12" name="Shape 10"/>
          <p:cNvSpPr/>
          <p:nvPr/>
        </p:nvSpPr>
        <p:spPr>
          <a:xfrm>
            <a:off x="2717800" y="2367211"/>
            <a:ext cx="1270000" cy="406400"/>
          </a:xfrm>
          <a:prstGeom prst="rect">
            <a:avLst/>
          </a:prstGeom>
          <a:solidFill>
            <a:srgbClr val="EEEAF3"/>
          </a:solidFill>
          <a:ln/>
        </p:spPr>
        <p:txBody>
          <a:bodyPr/>
          <a:lstStyle/>
          <a:p>
            <a:endParaRPr lang="en-GB"/>
          </a:p>
        </p:txBody>
      </p:sp>
      <p:sp>
        <p:nvSpPr>
          <p:cNvPr id="13" name="Shape 11"/>
          <p:cNvSpPr/>
          <p:nvPr/>
        </p:nvSpPr>
        <p:spPr>
          <a:xfrm>
            <a:off x="2717800" y="2770436"/>
            <a:ext cx="1270000" cy="0"/>
          </a:xfrm>
          <a:prstGeom prst="line">
            <a:avLst/>
          </a:prstGeom>
          <a:noFill/>
          <a:ln w="6350">
            <a:solidFill>
              <a:srgbClr val="C5B5D4"/>
            </a:solidFill>
            <a:prstDash val="solid"/>
          </a:ln>
        </p:spPr>
        <p:txBody>
          <a:bodyPr/>
          <a:lstStyle/>
          <a:p>
            <a:endParaRPr lang="en-GB"/>
          </a:p>
        </p:txBody>
      </p:sp>
      <p:sp>
        <p:nvSpPr>
          <p:cNvPr id="14" name="Shape 12"/>
          <p:cNvSpPr/>
          <p:nvPr/>
        </p:nvSpPr>
        <p:spPr>
          <a:xfrm>
            <a:off x="3990975" y="2370386"/>
            <a:ext cx="577850" cy="400050"/>
          </a:xfrm>
          <a:prstGeom prst="rect">
            <a:avLst/>
          </a:prstGeom>
          <a:solidFill>
            <a:srgbClr val="FDFDFD"/>
          </a:solidFill>
          <a:ln w="6350">
            <a:solidFill>
              <a:srgbClr val="DFE1E2"/>
            </a:solidFill>
            <a:prstDash val="solid"/>
          </a:ln>
        </p:spPr>
        <p:txBody>
          <a:bodyPr/>
          <a:lstStyle/>
          <a:p>
            <a:endParaRPr lang="en-GB"/>
          </a:p>
        </p:txBody>
      </p:sp>
      <p:sp>
        <p:nvSpPr>
          <p:cNvPr id="15" name="Shape 13"/>
          <p:cNvSpPr/>
          <p:nvPr/>
        </p:nvSpPr>
        <p:spPr>
          <a:xfrm>
            <a:off x="4575175" y="2370386"/>
            <a:ext cx="577850" cy="400050"/>
          </a:xfrm>
          <a:prstGeom prst="rect">
            <a:avLst/>
          </a:prstGeom>
          <a:solidFill>
            <a:srgbClr val="FDFDFD"/>
          </a:solidFill>
          <a:ln w="6350">
            <a:solidFill>
              <a:srgbClr val="DFE1E2"/>
            </a:solidFill>
            <a:prstDash val="solid"/>
          </a:ln>
        </p:spPr>
        <p:txBody>
          <a:bodyPr/>
          <a:lstStyle/>
          <a:p>
            <a:endParaRPr lang="en-GB"/>
          </a:p>
        </p:txBody>
      </p:sp>
      <p:sp>
        <p:nvSpPr>
          <p:cNvPr id="16" name="Shape 14"/>
          <p:cNvSpPr/>
          <p:nvPr/>
        </p:nvSpPr>
        <p:spPr>
          <a:xfrm>
            <a:off x="5159375" y="2370386"/>
            <a:ext cx="577850" cy="400050"/>
          </a:xfrm>
          <a:prstGeom prst="rect">
            <a:avLst/>
          </a:prstGeom>
          <a:solidFill>
            <a:srgbClr val="FDFDFD"/>
          </a:solidFill>
          <a:ln w="6350">
            <a:solidFill>
              <a:srgbClr val="DFE1E2"/>
            </a:solidFill>
            <a:prstDash val="solid"/>
          </a:ln>
        </p:spPr>
        <p:txBody>
          <a:bodyPr/>
          <a:lstStyle/>
          <a:p>
            <a:endParaRPr lang="en-GB"/>
          </a:p>
        </p:txBody>
      </p:sp>
      <p:sp>
        <p:nvSpPr>
          <p:cNvPr id="17" name="Shape 15"/>
          <p:cNvSpPr/>
          <p:nvPr/>
        </p:nvSpPr>
        <p:spPr>
          <a:xfrm>
            <a:off x="5743575" y="2370386"/>
            <a:ext cx="577850" cy="400050"/>
          </a:xfrm>
          <a:prstGeom prst="rect">
            <a:avLst/>
          </a:prstGeom>
          <a:solidFill>
            <a:srgbClr val="FDFDFD"/>
          </a:solidFill>
          <a:ln w="6350">
            <a:solidFill>
              <a:srgbClr val="DFE1E2"/>
            </a:solidFill>
            <a:prstDash val="solid"/>
          </a:ln>
        </p:spPr>
        <p:txBody>
          <a:bodyPr/>
          <a:lstStyle/>
          <a:p>
            <a:endParaRPr lang="en-GB"/>
          </a:p>
        </p:txBody>
      </p:sp>
      <p:sp>
        <p:nvSpPr>
          <p:cNvPr id="18" name="Shape 16"/>
          <p:cNvSpPr/>
          <p:nvPr/>
        </p:nvSpPr>
        <p:spPr>
          <a:xfrm>
            <a:off x="6327775" y="2370386"/>
            <a:ext cx="577850" cy="400050"/>
          </a:xfrm>
          <a:prstGeom prst="rect">
            <a:avLst/>
          </a:prstGeom>
          <a:solidFill>
            <a:srgbClr val="FDFDFD"/>
          </a:solidFill>
          <a:ln w="6350">
            <a:solidFill>
              <a:srgbClr val="DFE1E2"/>
            </a:solidFill>
            <a:prstDash val="solid"/>
          </a:ln>
        </p:spPr>
        <p:txBody>
          <a:bodyPr/>
          <a:lstStyle/>
          <a:p>
            <a:endParaRPr lang="en-GB"/>
          </a:p>
        </p:txBody>
      </p:sp>
      <p:sp>
        <p:nvSpPr>
          <p:cNvPr id="19" name="Text 17"/>
          <p:cNvSpPr/>
          <p:nvPr/>
        </p:nvSpPr>
        <p:spPr>
          <a:xfrm>
            <a:off x="812800" y="2852341"/>
            <a:ext cx="1962150" cy="274290"/>
          </a:xfrm>
          <a:prstGeom prst="rect">
            <a:avLst/>
          </a:prstGeom>
          <a:noFill/>
          <a:ln/>
        </p:spPr>
        <p:txBody>
          <a:bodyPr wrap="square" lIns="0" tIns="0" rIns="0" bIns="0" rtlCol="0" anchor="t">
            <a:normAutofit/>
          </a:bodyPr>
          <a:lstStyle/>
          <a:p>
            <a:pPr marL="0" indent="0" algn="l">
              <a:lnSpc>
                <a:spcPts val="1960"/>
              </a:lnSpc>
              <a:buNone/>
            </a:pPr>
            <a:r>
              <a:rPr lang="en-US" sz="1400">
                <a:solidFill>
                  <a:srgbClr val="303438"/>
                </a:solidFill>
                <a:latin typeface="Segoe UI" pitchFamily="34" charset="0"/>
                <a:ea typeface="Segoe UI" pitchFamily="34" charset="-122"/>
                <a:cs typeface="Segoe UI" pitchFamily="34" charset="-120"/>
              </a:rPr>
              <a:t>Price</a:t>
            </a:r>
            <a:endParaRPr lang="en-US" sz="1400"/>
          </a:p>
        </p:txBody>
      </p:sp>
      <p:sp>
        <p:nvSpPr>
          <p:cNvPr id="20" name="Shape 18"/>
          <p:cNvSpPr/>
          <p:nvPr/>
        </p:nvSpPr>
        <p:spPr>
          <a:xfrm>
            <a:off x="2717800" y="2773611"/>
            <a:ext cx="1270000" cy="406400"/>
          </a:xfrm>
          <a:prstGeom prst="rect">
            <a:avLst/>
          </a:prstGeom>
          <a:solidFill>
            <a:srgbClr val="EEEAF3"/>
          </a:solidFill>
          <a:ln/>
        </p:spPr>
        <p:txBody>
          <a:bodyPr/>
          <a:lstStyle/>
          <a:p>
            <a:endParaRPr lang="en-GB"/>
          </a:p>
        </p:txBody>
      </p:sp>
      <p:sp>
        <p:nvSpPr>
          <p:cNvPr id="21" name="Shape 19"/>
          <p:cNvSpPr/>
          <p:nvPr/>
        </p:nvSpPr>
        <p:spPr>
          <a:xfrm>
            <a:off x="2717800" y="3176836"/>
            <a:ext cx="1270000" cy="0"/>
          </a:xfrm>
          <a:prstGeom prst="line">
            <a:avLst/>
          </a:prstGeom>
          <a:noFill/>
          <a:ln w="6350">
            <a:solidFill>
              <a:srgbClr val="C5B5D4"/>
            </a:solidFill>
            <a:prstDash val="solid"/>
          </a:ln>
        </p:spPr>
        <p:txBody>
          <a:bodyPr/>
          <a:lstStyle/>
          <a:p>
            <a:endParaRPr lang="en-GB"/>
          </a:p>
        </p:txBody>
      </p:sp>
      <p:sp>
        <p:nvSpPr>
          <p:cNvPr id="22" name="Shape 20"/>
          <p:cNvSpPr/>
          <p:nvPr/>
        </p:nvSpPr>
        <p:spPr>
          <a:xfrm>
            <a:off x="3990975" y="2776786"/>
            <a:ext cx="577850" cy="400050"/>
          </a:xfrm>
          <a:prstGeom prst="rect">
            <a:avLst/>
          </a:prstGeom>
          <a:solidFill>
            <a:srgbClr val="FDFDFD"/>
          </a:solidFill>
          <a:ln w="6350">
            <a:solidFill>
              <a:srgbClr val="DFE1E2"/>
            </a:solidFill>
            <a:prstDash val="solid"/>
          </a:ln>
        </p:spPr>
        <p:txBody>
          <a:bodyPr/>
          <a:lstStyle/>
          <a:p>
            <a:endParaRPr lang="en-GB"/>
          </a:p>
        </p:txBody>
      </p:sp>
      <p:sp>
        <p:nvSpPr>
          <p:cNvPr id="23" name="Shape 21"/>
          <p:cNvSpPr/>
          <p:nvPr/>
        </p:nvSpPr>
        <p:spPr>
          <a:xfrm>
            <a:off x="4575175" y="2776786"/>
            <a:ext cx="577850" cy="400050"/>
          </a:xfrm>
          <a:prstGeom prst="rect">
            <a:avLst/>
          </a:prstGeom>
          <a:solidFill>
            <a:srgbClr val="FDFDFD"/>
          </a:solidFill>
          <a:ln w="6350">
            <a:solidFill>
              <a:srgbClr val="DFE1E2"/>
            </a:solidFill>
            <a:prstDash val="solid"/>
          </a:ln>
        </p:spPr>
        <p:txBody>
          <a:bodyPr/>
          <a:lstStyle/>
          <a:p>
            <a:endParaRPr lang="en-GB"/>
          </a:p>
        </p:txBody>
      </p:sp>
      <p:sp>
        <p:nvSpPr>
          <p:cNvPr id="24" name="Shape 22"/>
          <p:cNvSpPr/>
          <p:nvPr/>
        </p:nvSpPr>
        <p:spPr>
          <a:xfrm>
            <a:off x="5159375" y="2776786"/>
            <a:ext cx="577850" cy="400050"/>
          </a:xfrm>
          <a:prstGeom prst="rect">
            <a:avLst/>
          </a:prstGeom>
          <a:solidFill>
            <a:srgbClr val="FDFDFD"/>
          </a:solidFill>
          <a:ln w="6350">
            <a:solidFill>
              <a:srgbClr val="DFE1E2"/>
            </a:solidFill>
            <a:prstDash val="solid"/>
          </a:ln>
        </p:spPr>
        <p:txBody>
          <a:bodyPr/>
          <a:lstStyle/>
          <a:p>
            <a:endParaRPr lang="en-GB"/>
          </a:p>
        </p:txBody>
      </p:sp>
      <p:sp>
        <p:nvSpPr>
          <p:cNvPr id="25" name="Shape 23"/>
          <p:cNvSpPr/>
          <p:nvPr/>
        </p:nvSpPr>
        <p:spPr>
          <a:xfrm>
            <a:off x="5743575" y="2776786"/>
            <a:ext cx="577850" cy="400050"/>
          </a:xfrm>
          <a:prstGeom prst="rect">
            <a:avLst/>
          </a:prstGeom>
          <a:solidFill>
            <a:srgbClr val="FDFDFD"/>
          </a:solidFill>
          <a:ln w="6350">
            <a:solidFill>
              <a:srgbClr val="DFE1E2"/>
            </a:solidFill>
            <a:prstDash val="solid"/>
          </a:ln>
        </p:spPr>
        <p:txBody>
          <a:bodyPr/>
          <a:lstStyle/>
          <a:p>
            <a:endParaRPr lang="en-GB"/>
          </a:p>
        </p:txBody>
      </p:sp>
      <p:sp>
        <p:nvSpPr>
          <p:cNvPr id="26" name="Shape 24"/>
          <p:cNvSpPr/>
          <p:nvPr/>
        </p:nvSpPr>
        <p:spPr>
          <a:xfrm>
            <a:off x="6327775" y="2776786"/>
            <a:ext cx="577850" cy="400050"/>
          </a:xfrm>
          <a:prstGeom prst="rect">
            <a:avLst/>
          </a:prstGeom>
          <a:solidFill>
            <a:srgbClr val="FDFDFD"/>
          </a:solidFill>
          <a:ln w="6350">
            <a:solidFill>
              <a:srgbClr val="DFE1E2"/>
            </a:solidFill>
            <a:prstDash val="solid"/>
          </a:ln>
        </p:spPr>
        <p:txBody>
          <a:bodyPr/>
          <a:lstStyle/>
          <a:p>
            <a:endParaRPr lang="en-GB"/>
          </a:p>
        </p:txBody>
      </p:sp>
      <p:sp>
        <p:nvSpPr>
          <p:cNvPr id="27" name="Text 25"/>
          <p:cNvSpPr/>
          <p:nvPr/>
        </p:nvSpPr>
        <p:spPr>
          <a:xfrm>
            <a:off x="812800" y="3258741"/>
            <a:ext cx="1962150" cy="274290"/>
          </a:xfrm>
          <a:prstGeom prst="rect">
            <a:avLst/>
          </a:prstGeom>
          <a:noFill/>
          <a:ln/>
        </p:spPr>
        <p:txBody>
          <a:bodyPr wrap="square" lIns="0" tIns="0" rIns="0" bIns="0" rtlCol="0" anchor="t">
            <a:normAutofit/>
          </a:bodyPr>
          <a:lstStyle/>
          <a:p>
            <a:pPr marL="0" indent="0" algn="l">
              <a:lnSpc>
                <a:spcPts val="1960"/>
              </a:lnSpc>
              <a:buNone/>
            </a:pPr>
            <a:r>
              <a:rPr lang="en-US" sz="1400" b="1">
                <a:solidFill>
                  <a:srgbClr val="303438"/>
                </a:solidFill>
                <a:latin typeface="Segoe UI" pitchFamily="34" charset="0"/>
                <a:ea typeface="Segoe UI" pitchFamily="34" charset="-122"/>
                <a:cs typeface="Segoe UI" pitchFamily="34" charset="-120"/>
              </a:rPr>
              <a:t>Variable revenue</a:t>
            </a:r>
            <a:endParaRPr lang="en-US" sz="1400"/>
          </a:p>
        </p:txBody>
      </p:sp>
      <p:sp>
        <p:nvSpPr>
          <p:cNvPr id="28" name="Shape 26"/>
          <p:cNvSpPr/>
          <p:nvPr/>
        </p:nvSpPr>
        <p:spPr>
          <a:xfrm>
            <a:off x="2717800" y="3180011"/>
            <a:ext cx="1270000" cy="406400"/>
          </a:xfrm>
          <a:prstGeom prst="rect">
            <a:avLst/>
          </a:prstGeom>
          <a:solidFill>
            <a:srgbClr val="EEEAF3"/>
          </a:solidFill>
          <a:ln/>
        </p:spPr>
        <p:txBody>
          <a:bodyPr/>
          <a:lstStyle/>
          <a:p>
            <a:endParaRPr lang="en-GB"/>
          </a:p>
        </p:txBody>
      </p:sp>
      <p:sp>
        <p:nvSpPr>
          <p:cNvPr id="29" name="Shape 27"/>
          <p:cNvSpPr/>
          <p:nvPr/>
        </p:nvSpPr>
        <p:spPr>
          <a:xfrm>
            <a:off x="2717800" y="3583236"/>
            <a:ext cx="1270000" cy="0"/>
          </a:xfrm>
          <a:prstGeom prst="line">
            <a:avLst/>
          </a:prstGeom>
          <a:noFill/>
          <a:ln w="6350">
            <a:solidFill>
              <a:srgbClr val="C5B5D4"/>
            </a:solidFill>
            <a:prstDash val="solid"/>
          </a:ln>
        </p:spPr>
        <p:txBody>
          <a:bodyPr/>
          <a:lstStyle/>
          <a:p>
            <a:endParaRPr lang="en-GB"/>
          </a:p>
        </p:txBody>
      </p:sp>
      <p:sp>
        <p:nvSpPr>
          <p:cNvPr id="30" name="Shape 28"/>
          <p:cNvSpPr/>
          <p:nvPr/>
        </p:nvSpPr>
        <p:spPr>
          <a:xfrm>
            <a:off x="3990975" y="3183186"/>
            <a:ext cx="577850" cy="400050"/>
          </a:xfrm>
          <a:prstGeom prst="rect">
            <a:avLst/>
          </a:prstGeom>
          <a:solidFill>
            <a:srgbClr val="EFF0F1"/>
          </a:solidFill>
          <a:ln w="6350">
            <a:solidFill>
              <a:srgbClr val="DFE1E2"/>
            </a:solidFill>
            <a:prstDash val="solid"/>
          </a:ln>
        </p:spPr>
        <p:txBody>
          <a:bodyPr/>
          <a:lstStyle/>
          <a:p>
            <a:endParaRPr lang="en-GB"/>
          </a:p>
        </p:txBody>
      </p:sp>
      <p:sp>
        <p:nvSpPr>
          <p:cNvPr id="31" name="Shape 29"/>
          <p:cNvSpPr/>
          <p:nvPr/>
        </p:nvSpPr>
        <p:spPr>
          <a:xfrm>
            <a:off x="4575175" y="3183186"/>
            <a:ext cx="577850" cy="400050"/>
          </a:xfrm>
          <a:prstGeom prst="rect">
            <a:avLst/>
          </a:prstGeom>
          <a:solidFill>
            <a:srgbClr val="EFF0F1"/>
          </a:solidFill>
          <a:ln w="6350">
            <a:solidFill>
              <a:srgbClr val="DFE1E2"/>
            </a:solidFill>
            <a:prstDash val="solid"/>
          </a:ln>
        </p:spPr>
        <p:txBody>
          <a:bodyPr/>
          <a:lstStyle/>
          <a:p>
            <a:endParaRPr lang="en-GB"/>
          </a:p>
        </p:txBody>
      </p:sp>
      <p:sp>
        <p:nvSpPr>
          <p:cNvPr id="32" name="Shape 30"/>
          <p:cNvSpPr/>
          <p:nvPr/>
        </p:nvSpPr>
        <p:spPr>
          <a:xfrm>
            <a:off x="5159375" y="3183186"/>
            <a:ext cx="577850" cy="400050"/>
          </a:xfrm>
          <a:prstGeom prst="rect">
            <a:avLst/>
          </a:prstGeom>
          <a:solidFill>
            <a:srgbClr val="EFF0F1"/>
          </a:solidFill>
          <a:ln w="6350">
            <a:solidFill>
              <a:srgbClr val="DFE1E2"/>
            </a:solidFill>
            <a:prstDash val="solid"/>
          </a:ln>
        </p:spPr>
        <p:txBody>
          <a:bodyPr/>
          <a:lstStyle/>
          <a:p>
            <a:endParaRPr lang="en-GB"/>
          </a:p>
        </p:txBody>
      </p:sp>
      <p:sp>
        <p:nvSpPr>
          <p:cNvPr id="33" name="Shape 31"/>
          <p:cNvSpPr/>
          <p:nvPr/>
        </p:nvSpPr>
        <p:spPr>
          <a:xfrm>
            <a:off x="5743575" y="3183186"/>
            <a:ext cx="577850" cy="400050"/>
          </a:xfrm>
          <a:prstGeom prst="rect">
            <a:avLst/>
          </a:prstGeom>
          <a:solidFill>
            <a:srgbClr val="EFF0F1"/>
          </a:solidFill>
          <a:ln w="6350">
            <a:solidFill>
              <a:srgbClr val="DFE1E2"/>
            </a:solidFill>
            <a:prstDash val="solid"/>
          </a:ln>
        </p:spPr>
        <p:txBody>
          <a:bodyPr/>
          <a:lstStyle/>
          <a:p>
            <a:endParaRPr lang="en-GB"/>
          </a:p>
        </p:txBody>
      </p:sp>
      <p:sp>
        <p:nvSpPr>
          <p:cNvPr id="34" name="Shape 32"/>
          <p:cNvSpPr/>
          <p:nvPr/>
        </p:nvSpPr>
        <p:spPr>
          <a:xfrm>
            <a:off x="6327775" y="3183186"/>
            <a:ext cx="577850" cy="400050"/>
          </a:xfrm>
          <a:prstGeom prst="rect">
            <a:avLst/>
          </a:prstGeom>
          <a:solidFill>
            <a:srgbClr val="EFF0F1"/>
          </a:solidFill>
          <a:ln w="6350">
            <a:solidFill>
              <a:srgbClr val="DFE1E2"/>
            </a:solidFill>
            <a:prstDash val="solid"/>
          </a:ln>
        </p:spPr>
        <p:txBody>
          <a:bodyPr/>
          <a:lstStyle/>
          <a:p>
            <a:endParaRPr lang="en-GB"/>
          </a:p>
        </p:txBody>
      </p:sp>
      <p:sp>
        <p:nvSpPr>
          <p:cNvPr id="35" name="Text 33"/>
          <p:cNvSpPr/>
          <p:nvPr/>
        </p:nvSpPr>
        <p:spPr>
          <a:xfrm>
            <a:off x="812800" y="3665141"/>
            <a:ext cx="1962150" cy="274290"/>
          </a:xfrm>
          <a:prstGeom prst="rect">
            <a:avLst/>
          </a:prstGeom>
          <a:noFill/>
          <a:ln/>
        </p:spPr>
        <p:txBody>
          <a:bodyPr wrap="square" lIns="0" tIns="0" rIns="0" bIns="0" rtlCol="0" anchor="t">
            <a:normAutofit/>
          </a:bodyPr>
          <a:lstStyle/>
          <a:p>
            <a:pPr marL="0" indent="0" algn="l">
              <a:lnSpc>
                <a:spcPts val="1960"/>
              </a:lnSpc>
              <a:buNone/>
            </a:pPr>
            <a:r>
              <a:rPr lang="en-US" sz="1400">
                <a:solidFill>
                  <a:srgbClr val="303438"/>
                </a:solidFill>
                <a:latin typeface="Segoe UI" pitchFamily="34" charset="0"/>
                <a:ea typeface="Segoe UI" pitchFamily="34" charset="-122"/>
                <a:cs typeface="Segoe UI" pitchFamily="34" charset="-120"/>
              </a:rPr>
              <a:t>Fixed revenue</a:t>
            </a:r>
            <a:endParaRPr lang="en-US" sz="1400"/>
          </a:p>
        </p:txBody>
      </p:sp>
      <p:sp>
        <p:nvSpPr>
          <p:cNvPr id="36" name="Shape 34"/>
          <p:cNvSpPr/>
          <p:nvPr/>
        </p:nvSpPr>
        <p:spPr>
          <a:xfrm>
            <a:off x="2717800" y="3586411"/>
            <a:ext cx="1270000" cy="406400"/>
          </a:xfrm>
          <a:prstGeom prst="rect">
            <a:avLst/>
          </a:prstGeom>
          <a:solidFill>
            <a:srgbClr val="EEEAF3"/>
          </a:solidFill>
          <a:ln/>
        </p:spPr>
        <p:txBody>
          <a:bodyPr/>
          <a:lstStyle/>
          <a:p>
            <a:endParaRPr lang="en-GB"/>
          </a:p>
        </p:txBody>
      </p:sp>
      <p:sp>
        <p:nvSpPr>
          <p:cNvPr id="37" name="Shape 35"/>
          <p:cNvSpPr/>
          <p:nvPr/>
        </p:nvSpPr>
        <p:spPr>
          <a:xfrm>
            <a:off x="2717800" y="3989636"/>
            <a:ext cx="1270000" cy="0"/>
          </a:xfrm>
          <a:prstGeom prst="line">
            <a:avLst/>
          </a:prstGeom>
          <a:noFill/>
          <a:ln w="6350">
            <a:solidFill>
              <a:srgbClr val="C5B5D4"/>
            </a:solidFill>
            <a:prstDash val="solid"/>
          </a:ln>
        </p:spPr>
        <p:txBody>
          <a:bodyPr/>
          <a:lstStyle/>
          <a:p>
            <a:endParaRPr lang="en-GB"/>
          </a:p>
        </p:txBody>
      </p:sp>
      <p:sp>
        <p:nvSpPr>
          <p:cNvPr id="38" name="Shape 36"/>
          <p:cNvSpPr/>
          <p:nvPr/>
        </p:nvSpPr>
        <p:spPr>
          <a:xfrm>
            <a:off x="3990975" y="3589586"/>
            <a:ext cx="577850" cy="400050"/>
          </a:xfrm>
          <a:prstGeom prst="rect">
            <a:avLst/>
          </a:prstGeom>
          <a:solidFill>
            <a:srgbClr val="FDFDFD"/>
          </a:solidFill>
          <a:ln w="6350">
            <a:solidFill>
              <a:srgbClr val="DFE1E2"/>
            </a:solidFill>
            <a:prstDash val="solid"/>
          </a:ln>
        </p:spPr>
        <p:txBody>
          <a:bodyPr/>
          <a:lstStyle/>
          <a:p>
            <a:endParaRPr lang="en-GB"/>
          </a:p>
        </p:txBody>
      </p:sp>
      <p:sp>
        <p:nvSpPr>
          <p:cNvPr id="39" name="Shape 37"/>
          <p:cNvSpPr/>
          <p:nvPr/>
        </p:nvSpPr>
        <p:spPr>
          <a:xfrm>
            <a:off x="4575175" y="3589586"/>
            <a:ext cx="577850" cy="400050"/>
          </a:xfrm>
          <a:prstGeom prst="rect">
            <a:avLst/>
          </a:prstGeom>
          <a:solidFill>
            <a:srgbClr val="FDFDFD"/>
          </a:solidFill>
          <a:ln w="6350">
            <a:solidFill>
              <a:srgbClr val="DFE1E2"/>
            </a:solidFill>
            <a:prstDash val="solid"/>
          </a:ln>
        </p:spPr>
        <p:txBody>
          <a:bodyPr/>
          <a:lstStyle/>
          <a:p>
            <a:endParaRPr lang="en-GB"/>
          </a:p>
        </p:txBody>
      </p:sp>
      <p:sp>
        <p:nvSpPr>
          <p:cNvPr id="40" name="Shape 38"/>
          <p:cNvSpPr/>
          <p:nvPr/>
        </p:nvSpPr>
        <p:spPr>
          <a:xfrm>
            <a:off x="5159375" y="3589586"/>
            <a:ext cx="577850" cy="400050"/>
          </a:xfrm>
          <a:prstGeom prst="rect">
            <a:avLst/>
          </a:prstGeom>
          <a:solidFill>
            <a:srgbClr val="FDFDFD"/>
          </a:solidFill>
          <a:ln w="6350">
            <a:solidFill>
              <a:srgbClr val="DFE1E2"/>
            </a:solidFill>
            <a:prstDash val="solid"/>
          </a:ln>
        </p:spPr>
        <p:txBody>
          <a:bodyPr/>
          <a:lstStyle/>
          <a:p>
            <a:endParaRPr lang="en-GB"/>
          </a:p>
        </p:txBody>
      </p:sp>
      <p:sp>
        <p:nvSpPr>
          <p:cNvPr id="41" name="Shape 39"/>
          <p:cNvSpPr/>
          <p:nvPr/>
        </p:nvSpPr>
        <p:spPr>
          <a:xfrm>
            <a:off x="5743575" y="3589586"/>
            <a:ext cx="577850" cy="400050"/>
          </a:xfrm>
          <a:prstGeom prst="rect">
            <a:avLst/>
          </a:prstGeom>
          <a:solidFill>
            <a:srgbClr val="FDFDFD"/>
          </a:solidFill>
          <a:ln w="6350">
            <a:solidFill>
              <a:srgbClr val="DFE1E2"/>
            </a:solidFill>
            <a:prstDash val="solid"/>
          </a:ln>
        </p:spPr>
        <p:txBody>
          <a:bodyPr/>
          <a:lstStyle/>
          <a:p>
            <a:endParaRPr lang="en-GB"/>
          </a:p>
        </p:txBody>
      </p:sp>
      <p:sp>
        <p:nvSpPr>
          <p:cNvPr id="42" name="Shape 40"/>
          <p:cNvSpPr/>
          <p:nvPr/>
        </p:nvSpPr>
        <p:spPr>
          <a:xfrm>
            <a:off x="6327775" y="3589586"/>
            <a:ext cx="577850" cy="400050"/>
          </a:xfrm>
          <a:prstGeom prst="rect">
            <a:avLst/>
          </a:prstGeom>
          <a:solidFill>
            <a:srgbClr val="FDFDFD"/>
          </a:solidFill>
          <a:ln w="6350">
            <a:solidFill>
              <a:srgbClr val="DFE1E2"/>
            </a:solidFill>
            <a:prstDash val="solid"/>
          </a:ln>
        </p:spPr>
        <p:txBody>
          <a:bodyPr/>
          <a:lstStyle/>
          <a:p>
            <a:endParaRPr lang="en-GB"/>
          </a:p>
        </p:txBody>
      </p:sp>
      <p:sp>
        <p:nvSpPr>
          <p:cNvPr id="43" name="Text 41"/>
          <p:cNvSpPr/>
          <p:nvPr/>
        </p:nvSpPr>
        <p:spPr>
          <a:xfrm>
            <a:off x="812800" y="4071541"/>
            <a:ext cx="1962150" cy="274290"/>
          </a:xfrm>
          <a:prstGeom prst="rect">
            <a:avLst/>
          </a:prstGeom>
          <a:noFill/>
          <a:ln/>
        </p:spPr>
        <p:txBody>
          <a:bodyPr wrap="square" lIns="0" tIns="0" rIns="0" bIns="0" rtlCol="0" anchor="t">
            <a:normAutofit/>
          </a:bodyPr>
          <a:lstStyle/>
          <a:p>
            <a:pPr marL="0" indent="0" algn="l">
              <a:lnSpc>
                <a:spcPts val="1960"/>
              </a:lnSpc>
              <a:buNone/>
            </a:pPr>
            <a:r>
              <a:rPr lang="en-US" sz="1400" b="1">
                <a:solidFill>
                  <a:srgbClr val="303438"/>
                </a:solidFill>
                <a:latin typeface="Segoe UI" pitchFamily="34" charset="0"/>
                <a:ea typeface="Segoe UI" pitchFamily="34" charset="-122"/>
                <a:cs typeface="Segoe UI" pitchFamily="34" charset="-120"/>
              </a:rPr>
              <a:t>Total revenue</a:t>
            </a:r>
            <a:endParaRPr lang="en-US" sz="1400"/>
          </a:p>
        </p:txBody>
      </p:sp>
      <p:sp>
        <p:nvSpPr>
          <p:cNvPr id="44" name="Shape 42"/>
          <p:cNvSpPr/>
          <p:nvPr/>
        </p:nvSpPr>
        <p:spPr>
          <a:xfrm>
            <a:off x="2717800" y="3992811"/>
            <a:ext cx="1270000" cy="406400"/>
          </a:xfrm>
          <a:prstGeom prst="rect">
            <a:avLst/>
          </a:prstGeom>
          <a:solidFill>
            <a:srgbClr val="EEEAF3"/>
          </a:solidFill>
          <a:ln/>
        </p:spPr>
        <p:txBody>
          <a:bodyPr/>
          <a:lstStyle/>
          <a:p>
            <a:endParaRPr lang="en-GB"/>
          </a:p>
        </p:txBody>
      </p:sp>
      <p:sp>
        <p:nvSpPr>
          <p:cNvPr id="45" name="Shape 43"/>
          <p:cNvSpPr/>
          <p:nvPr/>
        </p:nvSpPr>
        <p:spPr>
          <a:xfrm>
            <a:off x="2717800" y="4396036"/>
            <a:ext cx="1270000" cy="0"/>
          </a:xfrm>
          <a:prstGeom prst="line">
            <a:avLst/>
          </a:prstGeom>
          <a:noFill/>
          <a:ln w="6350">
            <a:solidFill>
              <a:srgbClr val="C5B5D4"/>
            </a:solidFill>
            <a:prstDash val="solid"/>
          </a:ln>
        </p:spPr>
        <p:txBody>
          <a:bodyPr/>
          <a:lstStyle/>
          <a:p>
            <a:endParaRPr lang="en-GB"/>
          </a:p>
        </p:txBody>
      </p:sp>
      <p:sp>
        <p:nvSpPr>
          <p:cNvPr id="46" name="Shape 44"/>
          <p:cNvSpPr/>
          <p:nvPr/>
        </p:nvSpPr>
        <p:spPr>
          <a:xfrm>
            <a:off x="3990975" y="3995986"/>
            <a:ext cx="577850" cy="400050"/>
          </a:xfrm>
          <a:prstGeom prst="rect">
            <a:avLst/>
          </a:prstGeom>
          <a:solidFill>
            <a:srgbClr val="EFF0F1"/>
          </a:solidFill>
          <a:ln w="6350">
            <a:solidFill>
              <a:srgbClr val="DFE1E2"/>
            </a:solidFill>
            <a:prstDash val="solid"/>
          </a:ln>
        </p:spPr>
        <p:txBody>
          <a:bodyPr/>
          <a:lstStyle/>
          <a:p>
            <a:endParaRPr lang="en-GB"/>
          </a:p>
        </p:txBody>
      </p:sp>
      <p:sp>
        <p:nvSpPr>
          <p:cNvPr id="47" name="Shape 45"/>
          <p:cNvSpPr/>
          <p:nvPr/>
        </p:nvSpPr>
        <p:spPr>
          <a:xfrm>
            <a:off x="4575175" y="3995986"/>
            <a:ext cx="577850" cy="400050"/>
          </a:xfrm>
          <a:prstGeom prst="rect">
            <a:avLst/>
          </a:prstGeom>
          <a:solidFill>
            <a:srgbClr val="EFF0F1"/>
          </a:solidFill>
          <a:ln w="6350">
            <a:solidFill>
              <a:srgbClr val="DFE1E2"/>
            </a:solidFill>
            <a:prstDash val="solid"/>
          </a:ln>
        </p:spPr>
        <p:txBody>
          <a:bodyPr/>
          <a:lstStyle/>
          <a:p>
            <a:endParaRPr lang="en-GB"/>
          </a:p>
        </p:txBody>
      </p:sp>
      <p:sp>
        <p:nvSpPr>
          <p:cNvPr id="48" name="Shape 46"/>
          <p:cNvSpPr/>
          <p:nvPr/>
        </p:nvSpPr>
        <p:spPr>
          <a:xfrm>
            <a:off x="5159375" y="3995986"/>
            <a:ext cx="577850" cy="400050"/>
          </a:xfrm>
          <a:prstGeom prst="rect">
            <a:avLst/>
          </a:prstGeom>
          <a:solidFill>
            <a:srgbClr val="EFF0F1"/>
          </a:solidFill>
          <a:ln w="6350">
            <a:solidFill>
              <a:srgbClr val="DFE1E2"/>
            </a:solidFill>
            <a:prstDash val="solid"/>
          </a:ln>
        </p:spPr>
        <p:txBody>
          <a:bodyPr/>
          <a:lstStyle/>
          <a:p>
            <a:endParaRPr lang="en-GB"/>
          </a:p>
        </p:txBody>
      </p:sp>
      <p:sp>
        <p:nvSpPr>
          <p:cNvPr id="49" name="Shape 47"/>
          <p:cNvSpPr/>
          <p:nvPr/>
        </p:nvSpPr>
        <p:spPr>
          <a:xfrm>
            <a:off x="5743575" y="3995986"/>
            <a:ext cx="577850" cy="400050"/>
          </a:xfrm>
          <a:prstGeom prst="rect">
            <a:avLst/>
          </a:prstGeom>
          <a:solidFill>
            <a:srgbClr val="EFF0F1"/>
          </a:solidFill>
          <a:ln w="6350">
            <a:solidFill>
              <a:srgbClr val="DFE1E2"/>
            </a:solidFill>
            <a:prstDash val="solid"/>
          </a:ln>
        </p:spPr>
        <p:txBody>
          <a:bodyPr/>
          <a:lstStyle/>
          <a:p>
            <a:endParaRPr lang="en-GB"/>
          </a:p>
        </p:txBody>
      </p:sp>
      <p:sp>
        <p:nvSpPr>
          <p:cNvPr id="50" name="Shape 48"/>
          <p:cNvSpPr/>
          <p:nvPr/>
        </p:nvSpPr>
        <p:spPr>
          <a:xfrm>
            <a:off x="6327775" y="3995986"/>
            <a:ext cx="577850" cy="400050"/>
          </a:xfrm>
          <a:prstGeom prst="rect">
            <a:avLst/>
          </a:prstGeom>
          <a:solidFill>
            <a:srgbClr val="EFF0F1"/>
          </a:solidFill>
          <a:ln w="6350">
            <a:solidFill>
              <a:srgbClr val="DFE1E2"/>
            </a:solidFill>
            <a:prstDash val="solid"/>
          </a:ln>
        </p:spPr>
        <p:txBody>
          <a:bodyPr/>
          <a:lstStyle/>
          <a:p>
            <a:endParaRPr lang="en-GB"/>
          </a:p>
        </p:txBody>
      </p:sp>
      <p:sp>
        <p:nvSpPr>
          <p:cNvPr id="51" name="Text 49"/>
          <p:cNvSpPr/>
          <p:nvPr/>
        </p:nvSpPr>
        <p:spPr>
          <a:xfrm>
            <a:off x="812800" y="4500811"/>
            <a:ext cx="6278880" cy="238720"/>
          </a:xfrm>
          <a:prstGeom prst="rect">
            <a:avLst/>
          </a:prstGeom>
          <a:noFill/>
          <a:ln/>
        </p:spPr>
        <p:txBody>
          <a:bodyPr wrap="square" lIns="0" tIns="0" rIns="0" bIns="0" rtlCol="0" anchor="t">
            <a:normAutofit/>
          </a:bodyPr>
          <a:lstStyle/>
          <a:p>
            <a:pPr marL="0" indent="0" algn="l">
              <a:lnSpc>
                <a:spcPts val="1680"/>
              </a:lnSpc>
              <a:buNone/>
            </a:pPr>
            <a:r>
              <a:rPr lang="en-US" sz="1200" b="1">
                <a:solidFill>
                  <a:srgbClr val="582C83"/>
                </a:solidFill>
                <a:latin typeface="Segoe UI" pitchFamily="34" charset="0"/>
                <a:ea typeface="Segoe UI" pitchFamily="34" charset="-122"/>
                <a:cs typeface="Segoe UI" pitchFamily="34" charset="-120"/>
              </a:rPr>
              <a:t>↑ Left-hand column holds the parameters</a:t>
            </a:r>
            <a:endParaRPr lang="en-US" sz="1200"/>
          </a:p>
        </p:txBody>
      </p:sp>
      <p:sp>
        <p:nvSpPr>
          <p:cNvPr id="52" name="Shape 50"/>
          <p:cNvSpPr/>
          <p:nvPr/>
        </p:nvSpPr>
        <p:spPr>
          <a:xfrm>
            <a:off x="7318375" y="1963986"/>
            <a:ext cx="4057650" cy="1313111"/>
          </a:xfrm>
          <a:prstGeom prst="roundRect">
            <a:avLst>
              <a:gd name="adj" fmla="val 5561"/>
            </a:avLst>
          </a:prstGeom>
          <a:solidFill>
            <a:srgbClr val="FDFDFD"/>
          </a:solidFill>
          <a:ln w="6350">
            <a:solidFill>
              <a:srgbClr val="DFE1E2"/>
            </a:solidFill>
            <a:prstDash val="solid"/>
          </a:ln>
        </p:spPr>
        <p:txBody>
          <a:bodyPr/>
          <a:lstStyle/>
          <a:p>
            <a:endParaRPr lang="en-GB"/>
          </a:p>
        </p:txBody>
      </p:sp>
      <p:sp>
        <p:nvSpPr>
          <p:cNvPr id="53" name="Text 51"/>
          <p:cNvSpPr/>
          <p:nvPr/>
        </p:nvSpPr>
        <p:spPr>
          <a:xfrm>
            <a:off x="7626350" y="2271961"/>
            <a:ext cx="3544951"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Variable</a:t>
            </a:r>
            <a:endParaRPr lang="en-US" sz="2200"/>
          </a:p>
        </p:txBody>
      </p:sp>
      <p:sp>
        <p:nvSpPr>
          <p:cNvPr id="54" name="Text 52"/>
          <p:cNvSpPr/>
          <p:nvPr/>
        </p:nvSpPr>
        <p:spPr>
          <a:xfrm>
            <a:off x="7626350" y="2694831"/>
            <a:ext cx="3544951" cy="299690"/>
          </a:xfrm>
          <a:prstGeom prst="rect">
            <a:avLst/>
          </a:prstGeom>
          <a:noFill/>
          <a:ln/>
        </p:spPr>
        <p:txBody>
          <a:bodyPr wrap="square" lIns="0" tIns="0" rIns="0" bIns="0" rtlCol="0" anchor="t">
            <a:normAutofit/>
          </a:bodyPr>
          <a:lstStyle/>
          <a:p>
            <a:pPr marL="0" indent="0" algn="l">
              <a:lnSpc>
                <a:spcPts val="2160"/>
              </a:lnSpc>
              <a:buNone/>
            </a:pPr>
            <a:r>
              <a:rPr lang="en-US" sz="1600">
                <a:solidFill>
                  <a:srgbClr val="52585F"/>
                </a:solidFill>
                <a:latin typeface="Segoe UI" pitchFamily="34" charset="0"/>
                <a:ea typeface="Segoe UI" pitchFamily="34" charset="-122"/>
                <a:cs typeface="Segoe UI" pitchFamily="34" charset="-120"/>
              </a:rPr>
              <a:t>Moves with a driver, such as volume</a:t>
            </a:r>
            <a:endParaRPr lang="en-US" sz="1600"/>
          </a:p>
        </p:txBody>
      </p:sp>
      <p:sp>
        <p:nvSpPr>
          <p:cNvPr id="55" name="Shape 53"/>
          <p:cNvSpPr/>
          <p:nvPr/>
        </p:nvSpPr>
        <p:spPr>
          <a:xfrm>
            <a:off x="7318375" y="3486646"/>
            <a:ext cx="4057650" cy="1313111"/>
          </a:xfrm>
          <a:prstGeom prst="roundRect">
            <a:avLst>
              <a:gd name="adj" fmla="val 5561"/>
            </a:avLst>
          </a:prstGeom>
          <a:solidFill>
            <a:srgbClr val="FDFDFD"/>
          </a:solidFill>
          <a:ln w="6350">
            <a:solidFill>
              <a:srgbClr val="DFE1E2"/>
            </a:solidFill>
            <a:prstDash val="solid"/>
          </a:ln>
        </p:spPr>
        <p:txBody>
          <a:bodyPr/>
          <a:lstStyle/>
          <a:p>
            <a:endParaRPr lang="en-GB"/>
          </a:p>
        </p:txBody>
      </p:sp>
      <p:sp>
        <p:nvSpPr>
          <p:cNvPr id="56" name="Text 54"/>
          <p:cNvSpPr/>
          <p:nvPr/>
        </p:nvSpPr>
        <p:spPr>
          <a:xfrm>
            <a:off x="7626350" y="3794621"/>
            <a:ext cx="3544951"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Fixed</a:t>
            </a:r>
            <a:endParaRPr lang="en-US" sz="2200"/>
          </a:p>
        </p:txBody>
      </p:sp>
      <p:sp>
        <p:nvSpPr>
          <p:cNvPr id="57" name="Text 55"/>
          <p:cNvSpPr/>
          <p:nvPr/>
        </p:nvSpPr>
        <p:spPr>
          <a:xfrm>
            <a:off x="7626350" y="4217491"/>
            <a:ext cx="3544951" cy="299690"/>
          </a:xfrm>
          <a:prstGeom prst="rect">
            <a:avLst/>
          </a:prstGeom>
          <a:noFill/>
          <a:ln/>
        </p:spPr>
        <p:txBody>
          <a:bodyPr wrap="square" lIns="0" tIns="0" rIns="0" bIns="0" rtlCol="0" anchor="t">
            <a:normAutofit/>
          </a:bodyPr>
          <a:lstStyle/>
          <a:p>
            <a:pPr marL="0" indent="0" algn="l">
              <a:lnSpc>
                <a:spcPts val="2160"/>
              </a:lnSpc>
              <a:buNone/>
            </a:pPr>
            <a:r>
              <a:rPr lang="en-US" sz="1600">
                <a:solidFill>
                  <a:srgbClr val="52585F"/>
                </a:solidFill>
                <a:latin typeface="Segoe UI" pitchFamily="34" charset="0"/>
                <a:ea typeface="Segoe UI" pitchFamily="34" charset="-122"/>
                <a:cs typeface="Segoe UI" pitchFamily="34" charset="-120"/>
              </a:rPr>
              <a:t>A set amount each period</a:t>
            </a:r>
            <a:endParaRPr lang="en-US" sz="1600"/>
          </a:p>
        </p:txBody>
      </p:sp>
      <p:sp>
        <p:nvSpPr>
          <p:cNvPr id="58" name="Text 56"/>
          <p:cNvSpPr/>
          <p:nvPr/>
        </p:nvSpPr>
        <p:spPr>
          <a:xfrm>
            <a:off x="812800" y="5107732"/>
            <a:ext cx="10566400" cy="640060"/>
          </a:xfrm>
          <a:prstGeom prst="roundRect">
            <a:avLst>
              <a:gd name="adj" fmla="val 7937"/>
            </a:avLst>
          </a:prstGeom>
          <a:solidFill>
            <a:srgbClr val="FDFDFD"/>
          </a:solidFill>
          <a:ln/>
        </p:spPr>
        <p:txBody>
          <a:bodyPr wrap="square" lIns="289921" tIns="162921" rIns="21058" bIns="137521" rtlCol="0" anchor="t">
            <a:normAutofit/>
          </a:bodyPr>
          <a:lstStyle/>
          <a:p>
            <a:pPr marL="0" indent="0" algn="l">
              <a:lnSpc>
                <a:spcPts val="2240"/>
              </a:lnSpc>
              <a:buNone/>
            </a:pPr>
            <a:r>
              <a:rPr lang="en-US" sz="1600" b="1">
                <a:solidFill>
                  <a:srgbClr val="303438"/>
                </a:solidFill>
                <a:latin typeface="Segoe UI" pitchFamily="34" charset="0"/>
                <a:ea typeface="Segoe UI" pitchFamily="34" charset="-122"/>
                <a:cs typeface="Segoe UI" pitchFamily="34" charset="-120"/>
              </a:rPr>
              <a:t>In our model:</a:t>
            </a:r>
            <a:r>
              <a:rPr lang="en-US" sz="1600">
                <a:solidFill>
                  <a:srgbClr val="52585F"/>
                </a:solidFill>
                <a:latin typeface="Segoe UI" pitchFamily="34" charset="0"/>
                <a:ea typeface="Segoe UI" pitchFamily="34" charset="-122"/>
                <a:cs typeface="Segoe UI" pitchFamily="34" charset="-120"/>
              </a:rPr>
              <a:t> course revenue is variable (courses run × revenue per course), and merchandise is fixed per year</a:t>
            </a:r>
            <a:endParaRPr lang="en-US" sz="1600"/>
          </a:p>
        </p:txBody>
      </p:sp>
      <p:sp>
        <p:nvSpPr>
          <p:cNvPr id="59" name="Shape 57"/>
          <p:cNvSpPr/>
          <p:nvPr/>
        </p:nvSpPr>
        <p:spPr>
          <a:xfrm>
            <a:off x="812800" y="5107732"/>
            <a:ext cx="10566400" cy="640060"/>
          </a:xfrm>
          <a:custGeom>
            <a:avLst/>
            <a:gdLst/>
            <a:ahLst/>
            <a:cxnLst/>
            <a:rect l="l" t="t" r="r" b="b"/>
            <a:pathLst>
              <a:path w="10566400" h="640060">
                <a:moveTo>
                  <a:pt x="50800" y="640060"/>
                </a:moveTo>
                <a:lnTo>
                  <a:pt x="50800" y="640060"/>
                </a:lnTo>
                <a:arcTo wR="50800" hR="50800" stAng="5400000" swAng="5400000"/>
                <a:lnTo>
                  <a:pt x="0" y="50800"/>
                </a:lnTo>
                <a:arcTo wR="50800" hR="50800" stAng="10800000" swAng="5400000"/>
                <a:lnTo>
                  <a:pt x="50800" y="0"/>
                </a:lnTo>
                <a:lnTo>
                  <a:pt x="50800" y="640060"/>
                </a:lnTo>
                <a:close/>
              </a:path>
            </a:pathLst>
          </a:custGeom>
          <a:solidFill>
            <a:srgbClr val="D4A72C"/>
          </a:solidFill>
          <a:ln/>
        </p:spPr>
        <p:txBody>
          <a:bodyPr/>
          <a:lstStyle/>
          <a:p>
            <a:endParaRPr lang="en-GB"/>
          </a:p>
        </p:txBody>
      </p:sp>
      <p:sp>
        <p:nvSpPr>
          <p:cNvPr id="60" name="Text 5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582C83"/>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582C83"/>
                </a:solidFill>
                <a:latin typeface="Segoe UI" pitchFamily="34" charset="0"/>
                <a:ea typeface="Segoe UI" pitchFamily="34" charset="-122"/>
                <a:cs typeface="Segoe UI" pitchFamily="34" charset="-120"/>
              </a:rPr>
              <a:t>01 · REVENUE AND OPERATING COSTS</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Same principle for operating costs</a:t>
            </a:r>
            <a:endParaRPr lang="en-US" sz="3600"/>
          </a:p>
        </p:txBody>
      </p:sp>
      <p:sp>
        <p:nvSpPr>
          <p:cNvPr id="5" name="Shape 3"/>
          <p:cNvSpPr/>
          <p:nvPr/>
        </p:nvSpPr>
        <p:spPr>
          <a:xfrm>
            <a:off x="815975" y="2065586"/>
            <a:ext cx="5149850" cy="1313111"/>
          </a:xfrm>
          <a:prstGeom prst="roundRect">
            <a:avLst>
              <a:gd name="adj" fmla="val 5561"/>
            </a:avLst>
          </a:prstGeom>
          <a:solidFill>
            <a:srgbClr val="FDFDFD"/>
          </a:solidFill>
          <a:ln w="6350">
            <a:solidFill>
              <a:srgbClr val="DFE1E2"/>
            </a:solidFill>
            <a:prstDash val="solid"/>
          </a:ln>
        </p:spPr>
        <p:txBody>
          <a:bodyPr/>
          <a:lstStyle/>
          <a:p>
            <a:endParaRPr lang="en-GB"/>
          </a:p>
        </p:txBody>
      </p:sp>
      <p:sp>
        <p:nvSpPr>
          <p:cNvPr id="6" name="Text 4"/>
          <p:cNvSpPr/>
          <p:nvPr/>
        </p:nvSpPr>
        <p:spPr>
          <a:xfrm>
            <a:off x="1123950" y="2373561"/>
            <a:ext cx="4669917"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Variable</a:t>
            </a:r>
            <a:endParaRPr lang="en-US" sz="2200"/>
          </a:p>
        </p:txBody>
      </p:sp>
      <p:sp>
        <p:nvSpPr>
          <p:cNvPr id="7" name="Text 5"/>
          <p:cNvSpPr/>
          <p:nvPr/>
        </p:nvSpPr>
        <p:spPr>
          <a:xfrm>
            <a:off x="1123950" y="2796431"/>
            <a:ext cx="4669917" cy="299690"/>
          </a:xfrm>
          <a:prstGeom prst="rect">
            <a:avLst/>
          </a:prstGeom>
          <a:noFill/>
          <a:ln/>
        </p:spPr>
        <p:txBody>
          <a:bodyPr wrap="square" lIns="0" tIns="0" rIns="0" bIns="0" rtlCol="0" anchor="t">
            <a:normAutofit/>
          </a:bodyPr>
          <a:lstStyle/>
          <a:p>
            <a:pPr marL="0" indent="0" algn="l">
              <a:lnSpc>
                <a:spcPts val="2160"/>
              </a:lnSpc>
              <a:buNone/>
            </a:pPr>
            <a:r>
              <a:rPr lang="en-US" sz="1600">
                <a:solidFill>
                  <a:srgbClr val="52585F"/>
                </a:solidFill>
                <a:latin typeface="Segoe UI" pitchFamily="34" charset="0"/>
                <a:ea typeface="Segoe UI" pitchFamily="34" charset="-122"/>
                <a:cs typeface="Segoe UI" pitchFamily="34" charset="-120"/>
              </a:rPr>
              <a:t>Moves with a driver, such as volume or activity</a:t>
            </a:r>
            <a:endParaRPr lang="en-US" sz="1600"/>
          </a:p>
        </p:txBody>
      </p:sp>
      <p:sp>
        <p:nvSpPr>
          <p:cNvPr id="8" name="Shape 6"/>
          <p:cNvSpPr/>
          <p:nvPr/>
        </p:nvSpPr>
        <p:spPr>
          <a:xfrm>
            <a:off x="6226175" y="2065586"/>
            <a:ext cx="5149850" cy="1313111"/>
          </a:xfrm>
          <a:prstGeom prst="roundRect">
            <a:avLst>
              <a:gd name="adj" fmla="val 5561"/>
            </a:avLst>
          </a:prstGeom>
          <a:solidFill>
            <a:srgbClr val="FDFDFD"/>
          </a:solidFill>
          <a:ln w="6350">
            <a:solidFill>
              <a:srgbClr val="DFE1E2"/>
            </a:solidFill>
            <a:prstDash val="solid"/>
          </a:ln>
        </p:spPr>
        <p:txBody>
          <a:bodyPr/>
          <a:lstStyle/>
          <a:p>
            <a:endParaRPr lang="en-GB"/>
          </a:p>
        </p:txBody>
      </p:sp>
      <p:sp>
        <p:nvSpPr>
          <p:cNvPr id="9" name="Text 7"/>
          <p:cNvSpPr/>
          <p:nvPr/>
        </p:nvSpPr>
        <p:spPr>
          <a:xfrm>
            <a:off x="6534150" y="2373561"/>
            <a:ext cx="4669917" cy="346670"/>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Fixed</a:t>
            </a:r>
            <a:endParaRPr lang="en-US" sz="2200"/>
          </a:p>
        </p:txBody>
      </p:sp>
      <p:sp>
        <p:nvSpPr>
          <p:cNvPr id="10" name="Text 8"/>
          <p:cNvSpPr/>
          <p:nvPr/>
        </p:nvSpPr>
        <p:spPr>
          <a:xfrm>
            <a:off x="6534150" y="2796431"/>
            <a:ext cx="4669917" cy="299690"/>
          </a:xfrm>
          <a:prstGeom prst="rect">
            <a:avLst/>
          </a:prstGeom>
          <a:noFill/>
          <a:ln/>
        </p:spPr>
        <p:txBody>
          <a:bodyPr wrap="square" lIns="0" tIns="0" rIns="0" bIns="0" rtlCol="0" anchor="t">
            <a:normAutofit/>
          </a:bodyPr>
          <a:lstStyle/>
          <a:p>
            <a:pPr marL="0" indent="0" algn="l">
              <a:lnSpc>
                <a:spcPts val="2160"/>
              </a:lnSpc>
              <a:buNone/>
            </a:pPr>
            <a:r>
              <a:rPr lang="en-US" sz="1600">
                <a:solidFill>
                  <a:srgbClr val="52585F"/>
                </a:solidFill>
                <a:latin typeface="Segoe UI" pitchFamily="34" charset="0"/>
                <a:ea typeface="Segoe UI" pitchFamily="34" charset="-122"/>
                <a:cs typeface="Segoe UI" pitchFamily="34" charset="-120"/>
              </a:rPr>
              <a:t>A set amount each period</a:t>
            </a:r>
            <a:endParaRPr lang="en-US" sz="1600"/>
          </a:p>
        </p:txBody>
      </p:sp>
      <p:sp>
        <p:nvSpPr>
          <p:cNvPr id="11" name="Text 9"/>
          <p:cNvSpPr/>
          <p:nvPr/>
        </p:nvSpPr>
        <p:spPr>
          <a:xfrm>
            <a:off x="812800" y="3788271"/>
            <a:ext cx="10566400" cy="640060"/>
          </a:xfrm>
          <a:prstGeom prst="roundRect">
            <a:avLst>
              <a:gd name="adj" fmla="val 7937"/>
            </a:avLst>
          </a:prstGeom>
          <a:solidFill>
            <a:srgbClr val="FDFDFD"/>
          </a:solidFill>
          <a:ln/>
        </p:spPr>
        <p:txBody>
          <a:bodyPr wrap="square" lIns="289921" tIns="162921" rIns="0" bIns="137521" rtlCol="0" anchor="t">
            <a:normAutofit/>
          </a:bodyPr>
          <a:lstStyle/>
          <a:p>
            <a:pPr marL="0" indent="0" algn="l">
              <a:lnSpc>
                <a:spcPts val="2240"/>
              </a:lnSpc>
              <a:buNone/>
            </a:pPr>
            <a:r>
              <a:rPr lang="en-US" sz="1600" b="1">
                <a:solidFill>
                  <a:srgbClr val="303438"/>
                </a:solidFill>
                <a:latin typeface="Segoe UI" pitchFamily="34" charset="0"/>
                <a:ea typeface="Segoe UI" pitchFamily="34" charset="-122"/>
                <a:cs typeface="Segoe UI" pitchFamily="34" charset="-120"/>
              </a:rPr>
              <a:t>In our model:</a:t>
            </a:r>
            <a:r>
              <a:rPr lang="en-US" sz="1600">
                <a:solidFill>
                  <a:srgbClr val="52585F"/>
                </a:solidFill>
                <a:latin typeface="Segoe UI" pitchFamily="34" charset="0"/>
                <a:ea typeface="Segoe UI" pitchFamily="34" charset="-122"/>
                <a:cs typeface="Segoe UI" pitchFamily="34" charset="-120"/>
              </a:rPr>
              <a:t> venue costs per course are variable, marketing is fixed per year, and staff costs follow headcount</a:t>
            </a:r>
            <a:endParaRPr lang="en-US" sz="1600"/>
          </a:p>
        </p:txBody>
      </p:sp>
      <p:sp>
        <p:nvSpPr>
          <p:cNvPr id="12" name="Shape 10"/>
          <p:cNvSpPr/>
          <p:nvPr/>
        </p:nvSpPr>
        <p:spPr>
          <a:xfrm>
            <a:off x="812800" y="3788271"/>
            <a:ext cx="10566400" cy="640060"/>
          </a:xfrm>
          <a:custGeom>
            <a:avLst/>
            <a:gdLst/>
            <a:ahLst/>
            <a:cxnLst/>
            <a:rect l="l" t="t" r="r" b="b"/>
            <a:pathLst>
              <a:path w="10566400" h="640060">
                <a:moveTo>
                  <a:pt x="50800" y="640060"/>
                </a:moveTo>
                <a:lnTo>
                  <a:pt x="50800" y="640060"/>
                </a:lnTo>
                <a:arcTo wR="50800" hR="50800" stAng="5400000" swAng="5400000"/>
                <a:lnTo>
                  <a:pt x="0" y="50800"/>
                </a:lnTo>
                <a:arcTo wR="50800" hR="50800" stAng="10800000" swAng="5400000"/>
                <a:lnTo>
                  <a:pt x="50800" y="0"/>
                </a:lnTo>
                <a:lnTo>
                  <a:pt x="50800" y="640060"/>
                </a:lnTo>
                <a:close/>
              </a:path>
            </a:pathLst>
          </a:custGeom>
          <a:solidFill>
            <a:srgbClr val="D4A72C"/>
          </a:solidFill>
          <a:ln/>
        </p:spPr>
        <p:txBody>
          <a:bodyPr/>
          <a:lstStyle/>
          <a:p>
            <a:endParaRPr lang="en-GB"/>
          </a:p>
        </p:txBody>
      </p:sp>
      <p:sp>
        <p:nvSpPr>
          <p:cNvPr id="13" name="Text 11"/>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582C83"/>
          </a:solidFill>
          <a:ln/>
        </p:spPr>
        <p:txBody>
          <a:bodyPr/>
          <a:lstStyle/>
          <a:p>
            <a:endParaRPr lang="en-GB"/>
          </a:p>
        </p:txBody>
      </p:sp>
      <p:sp>
        <p:nvSpPr>
          <p:cNvPr id="3" name="Text 1"/>
          <p:cNvSpPr/>
          <p:nvPr/>
        </p:nvSpPr>
        <p:spPr>
          <a:xfrm>
            <a:off x="812800" y="812800"/>
            <a:ext cx="10883392" cy="200223"/>
          </a:xfrm>
          <a:prstGeom prst="rect">
            <a:avLst/>
          </a:prstGeom>
          <a:noFill/>
          <a:ln/>
        </p:spPr>
        <p:txBody>
          <a:bodyPr wrap="square" lIns="0" tIns="0" rIns="0" bIns="0" rtlCol="0" anchor="t">
            <a:normAutofit/>
          </a:bodyPr>
          <a:lstStyle/>
          <a:p>
            <a:pPr marL="0" indent="0" algn="l">
              <a:lnSpc>
                <a:spcPts val="1423"/>
              </a:lnSpc>
              <a:buNone/>
            </a:pPr>
            <a:r>
              <a:rPr lang="en-US" sz="1016" b="1" kern="0" spc="150">
                <a:solidFill>
                  <a:srgbClr val="582C83"/>
                </a:solidFill>
                <a:latin typeface="Segoe UI" pitchFamily="34" charset="0"/>
                <a:ea typeface="Segoe UI" pitchFamily="34" charset="-122"/>
                <a:cs typeface="Segoe UI" pitchFamily="34" charset="-120"/>
              </a:rPr>
              <a:t>01 · REVENUE AND OPERATING COSTS</a:t>
            </a:r>
            <a:endParaRPr lang="en-US" sz="1016"/>
          </a:p>
        </p:txBody>
      </p:sp>
      <p:sp>
        <p:nvSpPr>
          <p:cNvPr id="4" name="Text 2"/>
          <p:cNvSpPr>
            <a:spLocks noGrp="1"/>
          </p:cNvSpPr>
          <p:nvPr>
            <p:ph type="title"/>
          </p:nvPr>
        </p:nvSpPr>
        <p:spPr>
          <a:xfrm>
            <a:off x="812800" y="1114623"/>
            <a:ext cx="11379200" cy="849561"/>
          </a:xfrm>
          <a:prstGeom prst="rect">
            <a:avLst/>
          </a:prstGeom>
          <a:noFill/>
          <a:ln/>
        </p:spPr>
        <p:txBody>
          <a:bodyPr wrap="square" lIns="0" tIns="0" rIns="0" bIns="0" rtlCol="0" anchor="t">
            <a:normAutofit/>
          </a:bodyPr>
          <a:lstStyle/>
          <a:p>
            <a:pPr marL="0" indent="0" algn="l">
              <a:lnSpc>
                <a:spcPts val="3663"/>
              </a:lnSpc>
              <a:buNone/>
            </a:pPr>
            <a:r>
              <a:rPr lang="en-US" sz="3330" b="1" i="0">
                <a:solidFill>
                  <a:srgbClr val="303438"/>
                </a:solidFill>
                <a:latin typeface="Segoe UI" pitchFamily="34" charset="0"/>
                <a:ea typeface="Segoe UI" pitchFamily="34" charset="-122"/>
                <a:cs typeface="Segoe UI" pitchFamily="34" charset="-120"/>
              </a:rPr>
              <a:t>From revenue and op costs to cash via profit and loss</a:t>
            </a:r>
            <a:endParaRPr lang="en-US" sz="3330"/>
          </a:p>
        </p:txBody>
      </p:sp>
      <p:sp>
        <p:nvSpPr>
          <p:cNvPr id="5" name="Text 3"/>
          <p:cNvSpPr/>
          <p:nvPr/>
        </p:nvSpPr>
        <p:spPr>
          <a:xfrm>
            <a:off x="819150" y="2199134"/>
            <a:ext cx="2019300" cy="879624"/>
          </a:xfrm>
          <a:prstGeom prst="roundRect">
            <a:avLst>
              <a:gd name="adj" fmla="val 7941"/>
            </a:avLst>
          </a:prstGeom>
          <a:solidFill>
            <a:srgbClr val="582C83"/>
          </a:solidFill>
          <a:ln w="12700">
            <a:solidFill>
              <a:srgbClr val="582C83"/>
            </a:solidFill>
            <a:prstDash val="solid"/>
          </a:ln>
        </p:spPr>
        <p:txBody>
          <a:bodyPr wrap="square" lIns="479306" tIns="114554" rIns="428556" bIns="114554" rtlCol="0" anchor="ctr">
            <a:normAutofit/>
          </a:bodyPr>
          <a:lstStyle/>
          <a:p>
            <a:pPr marL="0" indent="0" algn="l">
              <a:lnSpc>
                <a:spcPts val="2300"/>
              </a:lnSpc>
              <a:buNone/>
            </a:pPr>
            <a:r>
              <a:rPr lang="en-US" sz="2000" b="1">
                <a:solidFill>
                  <a:srgbClr val="F7F7F8"/>
                </a:solidFill>
                <a:latin typeface="Segoe UI" pitchFamily="34" charset="0"/>
                <a:ea typeface="Segoe UI" pitchFamily="34" charset="-122"/>
                <a:cs typeface="Segoe UI" pitchFamily="34" charset="-120"/>
              </a:rPr>
              <a:t>Revenue</a:t>
            </a:r>
            <a:endParaRPr lang="en-US" sz="2000"/>
          </a:p>
          <a:p>
            <a:pPr marL="0" indent="0" algn="l">
              <a:lnSpc>
                <a:spcPts val="2300"/>
              </a:lnSpc>
              <a:buNone/>
            </a:pPr>
            <a:r>
              <a:rPr lang="en-US" sz="2000" b="1">
                <a:solidFill>
                  <a:srgbClr val="F7F7F8"/>
                </a:solidFill>
                <a:latin typeface="Segoe UI" pitchFamily="34" charset="0"/>
                <a:ea typeface="Segoe UI" pitchFamily="34" charset="-122"/>
                <a:cs typeface="Segoe UI" pitchFamily="34" charset="-120"/>
              </a:rPr>
              <a:t>Op costs</a:t>
            </a:r>
            <a:endParaRPr lang="en-US" sz="2000"/>
          </a:p>
        </p:txBody>
      </p:sp>
      <p:sp>
        <p:nvSpPr>
          <p:cNvPr id="6" name="Text 4"/>
          <p:cNvSpPr/>
          <p:nvPr/>
        </p:nvSpPr>
        <p:spPr>
          <a:xfrm>
            <a:off x="2946400" y="2354461"/>
            <a:ext cx="660400" cy="594320"/>
          </a:xfrm>
          <a:prstGeom prst="rect">
            <a:avLst/>
          </a:prstGeom>
          <a:noFill/>
          <a:ln/>
        </p:spPr>
        <p:txBody>
          <a:bodyPr wrap="square" lIns="0" tIns="0" rIns="0" bIns="0" rtlCol="0" anchor="t">
            <a:normAutofit/>
          </a:bodyPr>
          <a:lstStyle/>
          <a:p>
            <a:pPr marL="0" indent="0" algn="l">
              <a:lnSpc>
                <a:spcPts val="4480"/>
              </a:lnSpc>
              <a:buNone/>
            </a:pPr>
            <a:r>
              <a:rPr lang="en-US" sz="3200" b="1">
                <a:solidFill>
                  <a:srgbClr val="52585F"/>
                </a:solidFill>
                <a:latin typeface="Segoe UI" pitchFamily="34" charset="0"/>
                <a:ea typeface="Segoe UI" pitchFamily="34" charset="-122"/>
                <a:cs typeface="Segoe UI" pitchFamily="34" charset="-120"/>
              </a:rPr>
              <a:t>→</a:t>
            </a:r>
            <a:endParaRPr lang="en-US" sz="3200"/>
          </a:p>
        </p:txBody>
      </p:sp>
      <p:sp>
        <p:nvSpPr>
          <p:cNvPr id="7" name="Text 5"/>
          <p:cNvSpPr/>
          <p:nvPr/>
        </p:nvSpPr>
        <p:spPr>
          <a:xfrm>
            <a:off x="3663950" y="2199134"/>
            <a:ext cx="2019300" cy="879624"/>
          </a:xfrm>
          <a:prstGeom prst="roundRect">
            <a:avLst>
              <a:gd name="adj" fmla="val 7941"/>
            </a:avLst>
          </a:prstGeom>
          <a:solidFill>
            <a:srgbClr val="F7F4F9"/>
          </a:solidFill>
          <a:ln w="12700">
            <a:solidFill>
              <a:srgbClr val="582C83"/>
            </a:solidFill>
            <a:prstDash val="solid"/>
          </a:ln>
        </p:spPr>
        <p:txBody>
          <a:bodyPr wrap="square" lIns="138292" tIns="214492" rIns="138292" bIns="214492" rtlCol="0" anchor="ctr">
            <a:normAutofit/>
          </a:bodyPr>
          <a:lstStyle/>
          <a:p>
            <a:pPr marL="0" indent="0" algn="ctr">
              <a:lnSpc>
                <a:spcPts val="2300"/>
              </a:lnSpc>
              <a:buNone/>
            </a:pPr>
            <a:r>
              <a:rPr lang="en-US" sz="2000" b="1">
                <a:solidFill>
                  <a:srgbClr val="582C83"/>
                </a:solidFill>
                <a:latin typeface="Segoe UI" pitchFamily="34" charset="0"/>
                <a:ea typeface="Segoe UI" pitchFamily="34" charset="-122"/>
                <a:cs typeface="Segoe UI" pitchFamily="34" charset="-120"/>
              </a:rPr>
              <a:t>P&amp;L</a:t>
            </a:r>
            <a:endParaRPr lang="en-US" sz="2000"/>
          </a:p>
        </p:txBody>
      </p:sp>
      <p:sp>
        <p:nvSpPr>
          <p:cNvPr id="8" name="Text 6"/>
          <p:cNvSpPr/>
          <p:nvPr/>
        </p:nvSpPr>
        <p:spPr>
          <a:xfrm>
            <a:off x="5791200" y="2354461"/>
            <a:ext cx="660400" cy="594320"/>
          </a:xfrm>
          <a:prstGeom prst="rect">
            <a:avLst/>
          </a:prstGeom>
          <a:noFill/>
          <a:ln/>
        </p:spPr>
        <p:txBody>
          <a:bodyPr wrap="square" lIns="0" tIns="0" rIns="0" bIns="0" rtlCol="0" anchor="t">
            <a:normAutofit/>
          </a:bodyPr>
          <a:lstStyle/>
          <a:p>
            <a:pPr marL="0" indent="0" algn="l">
              <a:lnSpc>
                <a:spcPts val="4480"/>
              </a:lnSpc>
              <a:buNone/>
            </a:pPr>
            <a:r>
              <a:rPr lang="en-US" sz="3200" b="1">
                <a:solidFill>
                  <a:srgbClr val="52585F"/>
                </a:solidFill>
                <a:latin typeface="Segoe UI" pitchFamily="34" charset="0"/>
                <a:ea typeface="Segoe UI" pitchFamily="34" charset="-122"/>
                <a:cs typeface="Segoe UI" pitchFamily="34" charset="-120"/>
              </a:rPr>
              <a:t>→</a:t>
            </a:r>
            <a:endParaRPr lang="en-US" sz="3200"/>
          </a:p>
        </p:txBody>
      </p:sp>
      <p:sp>
        <p:nvSpPr>
          <p:cNvPr id="9" name="Text 7"/>
          <p:cNvSpPr/>
          <p:nvPr/>
        </p:nvSpPr>
        <p:spPr>
          <a:xfrm>
            <a:off x="6508750" y="2199134"/>
            <a:ext cx="2019300" cy="879624"/>
          </a:xfrm>
          <a:prstGeom prst="roundRect">
            <a:avLst>
              <a:gd name="adj" fmla="val 7941"/>
            </a:avLst>
          </a:prstGeom>
          <a:solidFill>
            <a:srgbClr val="F4F8F5"/>
          </a:solidFill>
          <a:ln w="12700">
            <a:solidFill>
              <a:srgbClr val="2D6E3D"/>
            </a:solidFill>
            <a:prstDash val="solid"/>
          </a:ln>
        </p:spPr>
        <p:txBody>
          <a:bodyPr wrap="square" lIns="138292" tIns="214492" rIns="138292" bIns="214492" rtlCol="0" anchor="ctr">
            <a:normAutofit/>
          </a:bodyPr>
          <a:lstStyle/>
          <a:p>
            <a:pPr marL="0" indent="0" algn="ctr">
              <a:lnSpc>
                <a:spcPts val="2300"/>
              </a:lnSpc>
              <a:buNone/>
            </a:pPr>
            <a:r>
              <a:rPr lang="en-US" sz="2000" b="1">
                <a:solidFill>
                  <a:srgbClr val="2D6E3D"/>
                </a:solidFill>
                <a:latin typeface="Segoe UI" pitchFamily="34" charset="0"/>
                <a:ea typeface="Segoe UI" pitchFamily="34" charset="-122"/>
                <a:cs typeface="Segoe UI" pitchFamily="34" charset="-120"/>
              </a:rPr>
              <a:t>EBITDA</a:t>
            </a:r>
            <a:endParaRPr lang="en-US" sz="2000"/>
          </a:p>
        </p:txBody>
      </p:sp>
      <p:sp>
        <p:nvSpPr>
          <p:cNvPr id="10" name="Text 8"/>
          <p:cNvSpPr/>
          <p:nvPr/>
        </p:nvSpPr>
        <p:spPr>
          <a:xfrm>
            <a:off x="8636000" y="2354461"/>
            <a:ext cx="660400" cy="594320"/>
          </a:xfrm>
          <a:prstGeom prst="rect">
            <a:avLst/>
          </a:prstGeom>
          <a:noFill/>
          <a:ln/>
        </p:spPr>
        <p:txBody>
          <a:bodyPr wrap="square" lIns="0" tIns="0" rIns="0" bIns="0" rtlCol="0" anchor="t">
            <a:normAutofit/>
          </a:bodyPr>
          <a:lstStyle/>
          <a:p>
            <a:pPr marL="0" indent="0" algn="l">
              <a:lnSpc>
                <a:spcPts val="4480"/>
              </a:lnSpc>
              <a:buNone/>
            </a:pPr>
            <a:r>
              <a:rPr lang="en-US" sz="3200" b="1">
                <a:solidFill>
                  <a:srgbClr val="52585F"/>
                </a:solidFill>
                <a:latin typeface="Segoe UI" pitchFamily="34" charset="0"/>
                <a:ea typeface="Segoe UI" pitchFamily="34" charset="-122"/>
                <a:cs typeface="Segoe UI" pitchFamily="34" charset="-120"/>
              </a:rPr>
              <a:t>→</a:t>
            </a:r>
            <a:endParaRPr lang="en-US" sz="3200"/>
          </a:p>
        </p:txBody>
      </p:sp>
      <p:sp>
        <p:nvSpPr>
          <p:cNvPr id="11" name="Text 9"/>
          <p:cNvSpPr/>
          <p:nvPr/>
        </p:nvSpPr>
        <p:spPr>
          <a:xfrm>
            <a:off x="9353550" y="2199134"/>
            <a:ext cx="2019300" cy="879624"/>
          </a:xfrm>
          <a:prstGeom prst="roundRect">
            <a:avLst>
              <a:gd name="adj" fmla="val 7941"/>
            </a:avLst>
          </a:prstGeom>
          <a:solidFill>
            <a:srgbClr val="2D6E3D"/>
          </a:solidFill>
          <a:ln w="12700">
            <a:solidFill>
              <a:srgbClr val="2D6E3D"/>
            </a:solidFill>
            <a:prstDash val="solid"/>
          </a:ln>
        </p:spPr>
        <p:txBody>
          <a:bodyPr wrap="square" lIns="138292" tIns="214492" rIns="138292" bIns="214492" rtlCol="0" anchor="ctr">
            <a:normAutofit/>
          </a:bodyPr>
          <a:lstStyle/>
          <a:p>
            <a:pPr marL="0" indent="0" algn="ctr">
              <a:lnSpc>
                <a:spcPts val="2300"/>
              </a:lnSpc>
              <a:buNone/>
            </a:pPr>
            <a:r>
              <a:rPr lang="en-US" sz="2000" b="1">
                <a:solidFill>
                  <a:srgbClr val="F7F7F8"/>
                </a:solidFill>
                <a:latin typeface="Segoe UI" pitchFamily="34" charset="0"/>
                <a:ea typeface="Segoe UI" pitchFamily="34" charset="-122"/>
                <a:cs typeface="Segoe UI" pitchFamily="34" charset="-120"/>
              </a:rPr>
              <a:t>Cash flow</a:t>
            </a:r>
            <a:endParaRPr lang="en-US" sz="2000"/>
          </a:p>
        </p:txBody>
      </p:sp>
      <p:sp>
        <p:nvSpPr>
          <p:cNvPr id="12" name="Shape 10"/>
          <p:cNvSpPr/>
          <p:nvPr/>
        </p:nvSpPr>
        <p:spPr>
          <a:xfrm>
            <a:off x="812800" y="3339108"/>
            <a:ext cx="10566400" cy="1260376"/>
          </a:xfrm>
          <a:prstGeom prst="roundRect">
            <a:avLst>
              <a:gd name="adj" fmla="val 4031"/>
            </a:avLst>
          </a:prstGeom>
          <a:solidFill>
            <a:srgbClr val="FDFDFD"/>
          </a:solidFill>
          <a:ln/>
        </p:spPr>
        <p:txBody>
          <a:bodyPr/>
          <a:lstStyle/>
          <a:p>
            <a:endParaRPr lang="en-GB"/>
          </a:p>
        </p:txBody>
      </p:sp>
      <p:sp>
        <p:nvSpPr>
          <p:cNvPr id="13" name="Shape 11"/>
          <p:cNvSpPr/>
          <p:nvPr/>
        </p:nvSpPr>
        <p:spPr>
          <a:xfrm>
            <a:off x="812800" y="3339108"/>
            <a:ext cx="10566400" cy="1260376"/>
          </a:xfrm>
          <a:custGeom>
            <a:avLst/>
            <a:gdLst/>
            <a:ahLst/>
            <a:cxnLst/>
            <a:rect l="l" t="t" r="r" b="b"/>
            <a:pathLst>
              <a:path w="10566400" h="1260376">
                <a:moveTo>
                  <a:pt x="50800" y="1260376"/>
                </a:moveTo>
                <a:lnTo>
                  <a:pt x="50800" y="1260376"/>
                </a:lnTo>
                <a:arcTo wR="50800" hR="50800" stAng="5400000" swAng="5400000"/>
                <a:lnTo>
                  <a:pt x="0" y="50800"/>
                </a:lnTo>
                <a:arcTo wR="50800" hR="50800" stAng="10800000" swAng="5400000"/>
                <a:lnTo>
                  <a:pt x="50800" y="0"/>
                </a:lnTo>
                <a:lnTo>
                  <a:pt x="50800" y="1260376"/>
                </a:lnTo>
                <a:close/>
              </a:path>
            </a:pathLst>
          </a:custGeom>
          <a:solidFill>
            <a:srgbClr val="D4A72C"/>
          </a:solidFill>
          <a:ln/>
        </p:spPr>
        <p:txBody>
          <a:bodyPr/>
          <a:lstStyle/>
          <a:p>
            <a:endParaRPr lang="en-GB"/>
          </a:p>
        </p:txBody>
      </p:sp>
      <p:sp>
        <p:nvSpPr>
          <p:cNvPr id="14" name="Text 12"/>
          <p:cNvSpPr/>
          <p:nvPr/>
        </p:nvSpPr>
        <p:spPr>
          <a:xfrm>
            <a:off x="1168400" y="3542308"/>
            <a:ext cx="10203180" cy="296218"/>
          </a:xfrm>
          <a:prstGeom prst="rect">
            <a:avLst/>
          </a:prstGeom>
          <a:noFill/>
          <a:ln/>
        </p:spPr>
        <p:txBody>
          <a:bodyPr wrap="square" lIns="0" tIns="0" rIns="0" bIns="0" rtlCol="0" anchor="t">
            <a:normAutofit/>
          </a:bodyPr>
          <a:lstStyle/>
          <a:p>
            <a:pPr marL="0" indent="0" algn="l">
              <a:lnSpc>
                <a:spcPts val="2170"/>
              </a:lnSpc>
              <a:buNone/>
            </a:pPr>
            <a:r>
              <a:rPr lang="en-US" sz="1808" b="1">
                <a:solidFill>
                  <a:srgbClr val="303438"/>
                </a:solidFill>
                <a:latin typeface="Segoe UI" pitchFamily="34" charset="0"/>
                <a:ea typeface="Segoe UI" pitchFamily="34" charset="-122"/>
                <a:cs typeface="Segoe UI" pitchFamily="34" charset="-120"/>
              </a:rPr>
              <a:t>Cash flow starts at EBITDA in our example</a:t>
            </a:r>
            <a:endParaRPr lang="en-US" sz="1808"/>
          </a:p>
        </p:txBody>
      </p:sp>
      <p:sp>
        <p:nvSpPr>
          <p:cNvPr id="15" name="Text 13"/>
          <p:cNvSpPr/>
          <p:nvPr/>
        </p:nvSpPr>
        <p:spPr>
          <a:xfrm>
            <a:off x="1168400" y="3889325"/>
            <a:ext cx="10203180" cy="255141"/>
          </a:xfrm>
          <a:prstGeom prst="rect">
            <a:avLst/>
          </a:prstGeom>
          <a:noFill/>
          <a:ln/>
        </p:spPr>
        <p:txBody>
          <a:bodyPr wrap="square" lIns="0" tIns="0" rIns="0" bIns="0" rtlCol="0" anchor="t">
            <a:normAutofit/>
          </a:bodyPr>
          <a:lstStyle/>
          <a:p>
            <a:pPr marL="0" indent="0" algn="l">
              <a:lnSpc>
                <a:spcPts val="1820"/>
              </a:lnSpc>
              <a:buNone/>
            </a:pPr>
            <a:r>
              <a:rPr lang="en-US" sz="1300">
                <a:solidFill>
                  <a:srgbClr val="52585F"/>
                </a:solidFill>
                <a:latin typeface="Segoe UI" pitchFamily="34" charset="0"/>
                <a:ea typeface="Segoe UI" pitchFamily="34" charset="-122"/>
                <a:cs typeface="Segoe UI" pitchFamily="34" charset="-120"/>
              </a:rPr>
              <a:t>So the double entry with cash is automatic</a:t>
            </a:r>
            <a:endParaRPr lang="en-US" sz="1300"/>
          </a:p>
        </p:txBody>
      </p:sp>
      <p:sp>
        <p:nvSpPr>
          <p:cNvPr id="16" name="Text 14"/>
          <p:cNvSpPr/>
          <p:nvPr/>
        </p:nvSpPr>
        <p:spPr>
          <a:xfrm>
            <a:off x="1168400" y="4195266"/>
            <a:ext cx="10203180" cy="226417"/>
          </a:xfrm>
          <a:prstGeom prst="rect">
            <a:avLst/>
          </a:prstGeom>
          <a:noFill/>
          <a:ln/>
        </p:spPr>
        <p:txBody>
          <a:bodyPr wrap="square" lIns="0" tIns="0" rIns="0" bIns="0" rtlCol="0" anchor="t">
            <a:normAutofit/>
          </a:bodyPr>
          <a:lstStyle/>
          <a:p>
            <a:pPr marL="0" indent="0" algn="l">
              <a:lnSpc>
                <a:spcPts val="1623"/>
              </a:lnSpc>
              <a:buNone/>
            </a:pPr>
            <a:r>
              <a:rPr lang="en-US" sz="1159">
                <a:solidFill>
                  <a:srgbClr val="52585F"/>
                </a:solidFill>
                <a:latin typeface="Segoe UI" pitchFamily="34" charset="0"/>
                <a:ea typeface="Segoe UI" pitchFamily="34" charset="-122"/>
                <a:cs typeface="Segoe UI" pitchFamily="34" charset="-120"/>
              </a:rPr>
              <a:t>Other routes work too, such as reporting revenue and costs directly in the cash flow statement</a:t>
            </a:r>
            <a:endParaRPr lang="en-US" sz="1159"/>
          </a:p>
        </p:txBody>
      </p:sp>
      <p:sp>
        <p:nvSpPr>
          <p:cNvPr id="17" name="Shape 15"/>
          <p:cNvSpPr/>
          <p:nvPr/>
        </p:nvSpPr>
        <p:spPr>
          <a:xfrm>
            <a:off x="812800" y="4853484"/>
            <a:ext cx="10566400" cy="988516"/>
          </a:xfrm>
          <a:prstGeom prst="roundRect">
            <a:avLst>
              <a:gd name="adj" fmla="val 5139"/>
            </a:avLst>
          </a:prstGeom>
          <a:solidFill>
            <a:srgbClr val="FDFDFD"/>
          </a:solidFill>
          <a:ln/>
        </p:spPr>
        <p:txBody>
          <a:bodyPr/>
          <a:lstStyle/>
          <a:p>
            <a:endParaRPr lang="en-GB"/>
          </a:p>
        </p:txBody>
      </p:sp>
      <p:sp>
        <p:nvSpPr>
          <p:cNvPr id="18" name="Shape 16"/>
          <p:cNvSpPr/>
          <p:nvPr/>
        </p:nvSpPr>
        <p:spPr>
          <a:xfrm>
            <a:off x="812800" y="4853484"/>
            <a:ext cx="10566400" cy="988516"/>
          </a:xfrm>
          <a:custGeom>
            <a:avLst/>
            <a:gdLst/>
            <a:ahLst/>
            <a:cxnLst/>
            <a:rect l="l" t="t" r="r" b="b"/>
            <a:pathLst>
              <a:path w="10566400" h="988516">
                <a:moveTo>
                  <a:pt x="50800" y="988516"/>
                </a:moveTo>
                <a:lnTo>
                  <a:pt x="50800" y="988516"/>
                </a:lnTo>
                <a:arcTo wR="50800" hR="50800" stAng="5400000" swAng="5400000"/>
                <a:lnTo>
                  <a:pt x="0" y="50800"/>
                </a:lnTo>
                <a:arcTo wR="50800" hR="50800" stAng="10800000" swAng="5400000"/>
                <a:lnTo>
                  <a:pt x="50800" y="0"/>
                </a:lnTo>
                <a:lnTo>
                  <a:pt x="50800" y="988516"/>
                </a:lnTo>
                <a:close/>
              </a:path>
            </a:pathLst>
          </a:custGeom>
          <a:solidFill>
            <a:srgbClr val="D4A72C"/>
          </a:solidFill>
          <a:ln/>
        </p:spPr>
        <p:txBody>
          <a:bodyPr/>
          <a:lstStyle/>
          <a:p>
            <a:endParaRPr lang="en-GB"/>
          </a:p>
        </p:txBody>
      </p:sp>
      <p:sp>
        <p:nvSpPr>
          <p:cNvPr id="19" name="Text 17"/>
          <p:cNvSpPr/>
          <p:nvPr/>
        </p:nvSpPr>
        <p:spPr>
          <a:xfrm>
            <a:off x="1168400" y="5056684"/>
            <a:ext cx="10203180" cy="299095"/>
          </a:xfrm>
          <a:prstGeom prst="rect">
            <a:avLst/>
          </a:prstGeom>
          <a:noFill/>
          <a:ln/>
        </p:spPr>
        <p:txBody>
          <a:bodyPr wrap="square" lIns="0" tIns="0" rIns="0" bIns="0" rtlCol="0" anchor="t">
            <a:normAutofit/>
          </a:bodyPr>
          <a:lstStyle/>
          <a:p>
            <a:pPr marL="0" indent="0" algn="l">
              <a:lnSpc>
                <a:spcPts val="2170"/>
              </a:lnSpc>
              <a:buNone/>
            </a:pPr>
            <a:r>
              <a:rPr lang="en-US" sz="1808" b="1">
                <a:solidFill>
                  <a:srgbClr val="303438"/>
                </a:solidFill>
                <a:latin typeface="Segoe UI" pitchFamily="34" charset="0"/>
                <a:ea typeface="Segoe UI" pitchFamily="34" charset="-122"/>
                <a:cs typeface="Segoe UI" pitchFamily="34" charset="-120"/>
              </a:rPr>
              <a:t>Each line is tagged with the statement it feeds</a:t>
            </a:r>
            <a:endParaRPr lang="en-US" sz="1808"/>
          </a:p>
        </p:txBody>
      </p:sp>
      <p:sp>
        <p:nvSpPr>
          <p:cNvPr id="20" name="Text 18"/>
          <p:cNvSpPr/>
          <p:nvPr/>
        </p:nvSpPr>
        <p:spPr>
          <a:xfrm>
            <a:off x="1168400" y="5406579"/>
            <a:ext cx="10203180" cy="257621"/>
          </a:xfrm>
          <a:prstGeom prst="rect">
            <a:avLst/>
          </a:prstGeom>
          <a:noFill/>
          <a:ln/>
        </p:spPr>
        <p:txBody>
          <a:bodyPr wrap="square" lIns="0" tIns="0" rIns="0" bIns="0" rtlCol="0" anchor="t">
            <a:normAutofit/>
          </a:bodyPr>
          <a:lstStyle/>
          <a:p>
            <a:pPr marL="0" indent="0" algn="l">
              <a:lnSpc>
                <a:spcPts val="1869"/>
              </a:lnSpc>
              <a:buNone/>
            </a:pPr>
            <a:r>
              <a:rPr lang="en-US" sz="1335">
                <a:solidFill>
                  <a:srgbClr val="52585F"/>
                </a:solidFill>
                <a:latin typeface="Segoe UI" pitchFamily="34" charset="0"/>
                <a:ea typeface="Segoe UI" pitchFamily="34" charset="-122"/>
                <a:cs typeface="Segoe UI" pitchFamily="34" charset="-120"/>
              </a:rPr>
              <a:t>In our model: revenue and operating costs carry a PL tag</a:t>
            </a:r>
            <a:endParaRPr lang="en-US" sz="1335"/>
          </a:p>
        </p:txBody>
      </p:sp>
      <p:sp>
        <p:nvSpPr>
          <p:cNvPr id="21" name="Text 1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303438"/>
        </a:solidFill>
        <a:effectLst/>
      </p:bgPr>
    </p:bg>
    <p:spTree>
      <p:nvGrpSpPr>
        <p:cNvPr id="1" name=""/>
        <p:cNvGrpSpPr/>
        <p:nvPr/>
      </p:nvGrpSpPr>
      <p:grpSpPr>
        <a:xfrm>
          <a:off x="0" y="0"/>
          <a:ext cx="0" cy="0"/>
          <a:chOff x="0" y="0"/>
          <a:chExt cx="0" cy="0"/>
        </a:xfrm>
      </p:grpSpPr>
      <p:sp>
        <p:nvSpPr>
          <p:cNvPr id="2" name="Shape 0"/>
          <p:cNvSpPr/>
          <p:nvPr/>
        </p:nvSpPr>
        <p:spPr>
          <a:xfrm>
            <a:off x="0" y="0"/>
            <a:ext cx="127000" cy="3429000"/>
          </a:xfrm>
          <a:prstGeom prst="rect">
            <a:avLst/>
          </a:prstGeom>
          <a:solidFill>
            <a:srgbClr val="582C83"/>
          </a:solidFill>
          <a:ln/>
        </p:spPr>
        <p:txBody>
          <a:bodyPr/>
          <a:lstStyle/>
          <a:p>
            <a:endParaRPr lang="en-GB"/>
          </a:p>
        </p:txBody>
      </p:sp>
      <p:sp>
        <p:nvSpPr>
          <p:cNvPr id="3" name="Shape 1"/>
          <p:cNvSpPr/>
          <p:nvPr/>
        </p:nvSpPr>
        <p:spPr>
          <a:xfrm>
            <a:off x="0" y="3429000"/>
            <a:ext cx="127000" cy="3429000"/>
          </a:xfrm>
          <a:prstGeom prst="rect">
            <a:avLst/>
          </a:prstGeom>
          <a:solidFill>
            <a:srgbClr val="2D6E3D"/>
          </a:solidFill>
          <a:ln/>
        </p:spPr>
        <p:txBody>
          <a:bodyPr/>
          <a:lstStyle/>
          <a:p>
            <a:endParaRPr lang="en-GB"/>
          </a:p>
        </p:txBody>
      </p:sp>
      <p:sp>
        <p:nvSpPr>
          <p:cNvPr id="4" name="Text 2"/>
          <p:cNvSpPr/>
          <p:nvPr/>
        </p:nvSpPr>
        <p:spPr>
          <a:xfrm>
            <a:off x="812800" y="247908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a:solidFill>
                  <a:srgbClr val="E7CF8B"/>
                </a:solidFill>
                <a:latin typeface="Segoe UI" pitchFamily="34" charset="0"/>
                <a:ea typeface="Segoe UI" pitchFamily="34" charset="-122"/>
                <a:cs typeface="Segoe UI" pitchFamily="34" charset="-120"/>
              </a:rPr>
              <a:t>LIVE EXCEL WALKTHROUGH</a:t>
            </a:r>
            <a:endParaRPr lang="en-US" sz="1400"/>
          </a:p>
        </p:txBody>
      </p:sp>
      <p:sp>
        <p:nvSpPr>
          <p:cNvPr id="5" name="Text 3"/>
          <p:cNvSpPr>
            <a:spLocks noGrp="1"/>
          </p:cNvSpPr>
          <p:nvPr>
            <p:ph type="title"/>
          </p:nvPr>
        </p:nvSpPr>
        <p:spPr>
          <a:xfrm>
            <a:off x="812800" y="2931170"/>
            <a:ext cx="10883392" cy="878830"/>
          </a:xfrm>
          <a:prstGeom prst="rect">
            <a:avLst/>
          </a:prstGeom>
          <a:noFill/>
          <a:ln/>
        </p:spPr>
        <p:txBody>
          <a:bodyPr wrap="square" lIns="0" tIns="0" rIns="0" bIns="0" rtlCol="0" anchor="t">
            <a:normAutofit/>
          </a:bodyPr>
          <a:lstStyle/>
          <a:p>
            <a:pPr marL="0" indent="0" algn="l">
              <a:lnSpc>
                <a:spcPts val="6720"/>
              </a:lnSpc>
              <a:buNone/>
            </a:pPr>
            <a:r>
              <a:rPr lang="en-US" sz="6400" b="1" i="0">
                <a:solidFill>
                  <a:srgbClr val="F7F7F8"/>
                </a:solidFill>
                <a:latin typeface="Segoe UI" pitchFamily="34" charset="0"/>
                <a:ea typeface="Segoe UI" pitchFamily="34" charset="-122"/>
                <a:cs typeface="Segoe UI" pitchFamily="34" charset="-120"/>
              </a:rPr>
              <a:t>Over to Ruth</a:t>
            </a:r>
            <a:endParaRPr lang="en-US" sz="6400"/>
          </a:p>
        </p:txBody>
      </p:sp>
      <p:sp>
        <p:nvSpPr>
          <p:cNvPr id="6" name="Text 4"/>
          <p:cNvSpPr/>
          <p:nvPr/>
        </p:nvSpPr>
        <p:spPr>
          <a:xfrm>
            <a:off x="812800" y="3987800"/>
            <a:ext cx="10883392" cy="416520"/>
          </a:xfrm>
          <a:prstGeom prst="rect">
            <a:avLst/>
          </a:prstGeom>
          <a:noFill/>
          <a:ln/>
        </p:spPr>
        <p:txBody>
          <a:bodyPr wrap="square" lIns="0" tIns="0" rIns="0" bIns="0" rtlCol="0" anchor="t">
            <a:normAutofit/>
          </a:bodyPr>
          <a:lstStyle/>
          <a:p>
            <a:pPr marL="0" indent="0" algn="l">
              <a:lnSpc>
                <a:spcPts val="3080"/>
              </a:lnSpc>
              <a:buNone/>
            </a:pPr>
            <a:r>
              <a:rPr lang="en-US" sz="2200">
                <a:solidFill>
                  <a:srgbClr val="C7CACD"/>
                </a:solidFill>
                <a:latin typeface="Segoe UI" pitchFamily="34" charset="0"/>
                <a:ea typeface="Segoe UI" pitchFamily="34" charset="-122"/>
                <a:cs typeface="Segoe UI" pitchFamily="34" charset="-120"/>
              </a:rPr>
              <a:t>Revenue and operating costs</a:t>
            </a:r>
            <a:endParaRPr lang="en-US" sz="2200"/>
          </a:p>
        </p:txBody>
      </p:sp>
    </p:spTree>
    <p:extLst>
      <p:ext uri="{BB962C8B-B14F-4D97-AF65-F5344CB8AC3E}">
        <p14:creationId xmlns:p14="http://schemas.microsoft.com/office/powerpoint/2010/main" val="3741066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D6E3D"/>
        </a:solidFill>
        <a:effectLst/>
      </p:bgPr>
    </p:bg>
    <p:spTree>
      <p:nvGrpSpPr>
        <p:cNvPr id="1" name=""/>
        <p:cNvGrpSpPr/>
        <p:nvPr/>
      </p:nvGrpSpPr>
      <p:grpSpPr>
        <a:xfrm>
          <a:off x="0" y="0"/>
          <a:ext cx="0" cy="0"/>
          <a:chOff x="0" y="0"/>
          <a:chExt cx="0" cy="0"/>
        </a:xfrm>
      </p:grpSpPr>
      <p:sp>
        <p:nvSpPr>
          <p:cNvPr id="2" name="Text 0"/>
          <p:cNvSpPr/>
          <p:nvPr/>
        </p:nvSpPr>
        <p:spPr>
          <a:xfrm>
            <a:off x="812800" y="2021880"/>
            <a:ext cx="10883392" cy="1041400"/>
          </a:xfrm>
          <a:prstGeom prst="rect">
            <a:avLst/>
          </a:prstGeom>
          <a:noFill/>
          <a:ln/>
        </p:spPr>
        <p:txBody>
          <a:bodyPr wrap="square" lIns="0" tIns="0" rIns="0" bIns="0" rtlCol="0" anchor="t">
            <a:normAutofit/>
          </a:bodyPr>
          <a:lstStyle/>
          <a:p>
            <a:pPr marL="0" indent="0" algn="l">
              <a:lnSpc>
                <a:spcPts val="8000"/>
              </a:lnSpc>
              <a:buNone/>
            </a:pPr>
            <a:r>
              <a:rPr lang="en-US" sz="8000" b="1">
                <a:solidFill>
                  <a:srgbClr val="B6CCBB"/>
                </a:solidFill>
                <a:latin typeface="Segoe UI" pitchFamily="34" charset="0"/>
                <a:ea typeface="Segoe UI" pitchFamily="34" charset="-122"/>
                <a:cs typeface="Segoe UI" pitchFamily="34" charset="-120"/>
              </a:rPr>
              <a:t>02</a:t>
            </a:r>
            <a:endParaRPr lang="en-US" sz="8000"/>
          </a:p>
        </p:txBody>
      </p:sp>
      <p:sp>
        <p:nvSpPr>
          <p:cNvPr id="3" name="Shape 1"/>
          <p:cNvSpPr/>
          <p:nvPr/>
        </p:nvSpPr>
        <p:spPr>
          <a:xfrm>
            <a:off x="812800" y="3241080"/>
            <a:ext cx="762000" cy="50800"/>
          </a:xfrm>
          <a:prstGeom prst="rect">
            <a:avLst/>
          </a:prstGeom>
          <a:solidFill>
            <a:srgbClr val="D4A72C"/>
          </a:solidFill>
          <a:ln/>
        </p:spPr>
        <p:txBody>
          <a:bodyPr/>
          <a:lstStyle/>
          <a:p>
            <a:endParaRPr lang="en-GB"/>
          </a:p>
        </p:txBody>
      </p:sp>
      <p:sp>
        <p:nvSpPr>
          <p:cNvPr id="4" name="Text 2"/>
          <p:cNvSpPr>
            <a:spLocks noGrp="1"/>
          </p:cNvSpPr>
          <p:nvPr>
            <p:ph type="title"/>
          </p:nvPr>
        </p:nvSpPr>
        <p:spPr>
          <a:xfrm>
            <a:off x="812800" y="3495080"/>
            <a:ext cx="10883392" cy="772120"/>
          </a:xfrm>
          <a:prstGeom prst="rect">
            <a:avLst/>
          </a:prstGeom>
          <a:noFill/>
          <a:ln/>
        </p:spPr>
        <p:txBody>
          <a:bodyPr wrap="square" lIns="0" tIns="0" rIns="0" bIns="0" rtlCol="0" anchor="t">
            <a:normAutofit/>
          </a:bodyPr>
          <a:lstStyle/>
          <a:p>
            <a:pPr marL="0" indent="0" algn="l">
              <a:lnSpc>
                <a:spcPts val="5880"/>
              </a:lnSpc>
              <a:buNone/>
            </a:pPr>
            <a:r>
              <a:rPr lang="en-US" sz="5600" b="1" i="0">
                <a:solidFill>
                  <a:srgbClr val="F7F7F8"/>
                </a:solidFill>
                <a:latin typeface="Segoe UI" pitchFamily="34" charset="0"/>
                <a:ea typeface="Segoe UI" pitchFamily="34" charset="-122"/>
                <a:cs typeface="Segoe UI" pitchFamily="34" charset="-120"/>
              </a:rPr>
              <a:t>Fixed assets</a:t>
            </a:r>
            <a:endParaRPr lang="en-US" sz="5600"/>
          </a:p>
        </p:txBody>
      </p:sp>
      <p:sp>
        <p:nvSpPr>
          <p:cNvPr id="5" name="Text 3"/>
          <p:cNvSpPr/>
          <p:nvPr/>
        </p:nvSpPr>
        <p:spPr>
          <a:xfrm>
            <a:off x="812800" y="4445000"/>
            <a:ext cx="10883392" cy="416520"/>
          </a:xfrm>
          <a:prstGeom prst="rect">
            <a:avLst/>
          </a:prstGeom>
          <a:noFill/>
          <a:ln/>
        </p:spPr>
        <p:txBody>
          <a:bodyPr wrap="square" lIns="0" tIns="0" rIns="0" bIns="0" rtlCol="0" anchor="t">
            <a:normAutofit/>
          </a:bodyPr>
          <a:lstStyle/>
          <a:p>
            <a:pPr marL="0" indent="0" algn="l">
              <a:lnSpc>
                <a:spcPts val="3080"/>
              </a:lnSpc>
              <a:buNone/>
            </a:pPr>
            <a:r>
              <a:rPr lang="en-US" sz="2200">
                <a:solidFill>
                  <a:srgbClr val="D5E2D8"/>
                </a:solidFill>
                <a:latin typeface="Segoe UI" pitchFamily="34" charset="0"/>
                <a:ea typeface="Segoe UI" pitchFamily="34" charset="-122"/>
                <a:cs typeface="Segoe UI" pitchFamily="34" charset="-120"/>
              </a:rPr>
              <a:t>Built live, from scratch</a:t>
            </a:r>
            <a:endParaRPr lang="en-US" sz="2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2D6E3D"/>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2D6E3D"/>
                </a:solidFill>
                <a:latin typeface="Segoe UI" pitchFamily="34" charset="0"/>
                <a:ea typeface="Segoe UI" pitchFamily="34" charset="-122"/>
                <a:cs typeface="Segoe UI" pitchFamily="34" charset="-120"/>
              </a:rPr>
              <a:t>02 · FIXED ASSETS</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The roll-forward (corkscrew)</a:t>
            </a:r>
            <a:endParaRPr lang="en-US" sz="3600"/>
          </a:p>
        </p:txBody>
      </p:sp>
      <p:pic>
        <p:nvPicPr>
          <p:cNvPr id="5" name="Image 0" descr="Corkscrew: each period's closing balance becomes the next period's opening balance. Additions feed the cash flow, depreciation the P&amp;L, and the closing balance the balance sheet."/>
          <p:cNvPicPr>
            <a:picLocks noChangeAspect="1"/>
          </p:cNvPicPr>
          <p:nvPr/>
        </p:nvPicPr>
        <p:blipFill>
          <a:blip r:embed="rId3"/>
          <a:srcRect t="-23" b="-23"/>
          <a:stretch/>
        </p:blipFill>
        <p:spPr>
          <a:xfrm>
            <a:off x="812800" y="1910011"/>
            <a:ext cx="7493000" cy="2921000"/>
          </a:xfrm>
          <a:prstGeom prst="rect">
            <a:avLst/>
          </a:prstGeom>
        </p:spPr>
      </p:pic>
      <p:sp>
        <p:nvSpPr>
          <p:cNvPr id="6" name="Shape 3"/>
          <p:cNvSpPr/>
          <p:nvPr/>
        </p:nvSpPr>
        <p:spPr>
          <a:xfrm>
            <a:off x="8715375" y="1913186"/>
            <a:ext cx="2660650" cy="1261070"/>
          </a:xfrm>
          <a:prstGeom prst="roundRect">
            <a:avLst>
              <a:gd name="adj" fmla="val 5791"/>
            </a:avLst>
          </a:prstGeom>
          <a:solidFill>
            <a:srgbClr val="FDFDFD"/>
          </a:solidFill>
          <a:ln w="6350">
            <a:solidFill>
              <a:srgbClr val="DFE1E2"/>
            </a:solidFill>
            <a:prstDash val="solid"/>
          </a:ln>
        </p:spPr>
        <p:txBody>
          <a:bodyPr/>
          <a:lstStyle/>
          <a:p>
            <a:endParaRPr lang="en-GB"/>
          </a:p>
        </p:txBody>
      </p:sp>
      <p:sp>
        <p:nvSpPr>
          <p:cNvPr id="7" name="Text 4"/>
          <p:cNvSpPr/>
          <p:nvPr/>
        </p:nvSpPr>
        <p:spPr>
          <a:xfrm>
            <a:off x="8972550" y="2119561"/>
            <a:ext cx="2210689" cy="317500"/>
          </a:xfrm>
          <a:prstGeom prst="rect">
            <a:avLst/>
          </a:prstGeom>
          <a:noFill/>
          <a:ln/>
        </p:spPr>
        <p:txBody>
          <a:bodyPr wrap="square" lIns="0" tIns="0" rIns="0" bIns="0" rtlCol="0" anchor="t">
            <a:normAutofit/>
          </a:bodyPr>
          <a:lstStyle/>
          <a:p>
            <a:pPr marL="0" indent="0" algn="l">
              <a:lnSpc>
                <a:spcPts val="2300"/>
              </a:lnSpc>
              <a:buNone/>
            </a:pPr>
            <a:r>
              <a:rPr lang="en-US" sz="2000" b="1">
                <a:solidFill>
                  <a:srgbClr val="303438"/>
                </a:solidFill>
                <a:latin typeface="Segoe UI" pitchFamily="34" charset="0"/>
                <a:ea typeface="Segoe UI" pitchFamily="34" charset="-122"/>
                <a:cs typeface="Segoe UI" pitchFamily="34" charset="-120"/>
              </a:rPr>
              <a:t>Reusable</a:t>
            </a:r>
            <a:endParaRPr lang="en-US" sz="2000"/>
          </a:p>
        </p:txBody>
      </p:sp>
      <p:sp>
        <p:nvSpPr>
          <p:cNvPr id="8" name="Text 5"/>
          <p:cNvSpPr/>
          <p:nvPr/>
        </p:nvSpPr>
        <p:spPr>
          <a:xfrm>
            <a:off x="8972550" y="2487861"/>
            <a:ext cx="2210689" cy="505420"/>
          </a:xfrm>
          <a:prstGeom prst="rect">
            <a:avLst/>
          </a:prstGeom>
          <a:noFill/>
          <a:ln/>
        </p:spPr>
        <p:txBody>
          <a:bodyPr wrap="square" lIns="0" tIns="0" rIns="0" bIns="0" rtlCol="0" anchor="t">
            <a:normAutofit/>
          </a:bodyPr>
          <a:lstStyle/>
          <a:p>
            <a:pPr marL="0" indent="0" algn="l">
              <a:lnSpc>
                <a:spcPts val="1890"/>
              </a:lnSpc>
              <a:buNone/>
            </a:pPr>
            <a:r>
              <a:rPr lang="en-US" sz="1400">
                <a:solidFill>
                  <a:srgbClr val="52585F"/>
                </a:solidFill>
                <a:latin typeface="Segoe UI" pitchFamily="34" charset="0"/>
                <a:ea typeface="Segoe UI" pitchFamily="34" charset="-122"/>
                <a:cs typeface="Segoe UI" pitchFamily="34" charset="-120"/>
              </a:rPr>
              <a:t>Returns for debt in Session 3</a:t>
            </a:r>
            <a:endParaRPr lang="en-US" sz="1400"/>
          </a:p>
        </p:txBody>
      </p:sp>
      <p:sp>
        <p:nvSpPr>
          <p:cNvPr id="9" name="Shape 6"/>
          <p:cNvSpPr/>
          <p:nvPr/>
        </p:nvSpPr>
        <p:spPr>
          <a:xfrm>
            <a:off x="8715375" y="3333006"/>
            <a:ext cx="2660650" cy="1261070"/>
          </a:xfrm>
          <a:prstGeom prst="roundRect">
            <a:avLst>
              <a:gd name="adj" fmla="val 5791"/>
            </a:avLst>
          </a:prstGeom>
          <a:solidFill>
            <a:srgbClr val="FDFDFD"/>
          </a:solidFill>
          <a:ln w="6350">
            <a:solidFill>
              <a:srgbClr val="DFE1E2"/>
            </a:solidFill>
            <a:prstDash val="solid"/>
          </a:ln>
        </p:spPr>
        <p:txBody>
          <a:bodyPr/>
          <a:lstStyle/>
          <a:p>
            <a:endParaRPr lang="en-GB"/>
          </a:p>
        </p:txBody>
      </p:sp>
      <p:sp>
        <p:nvSpPr>
          <p:cNvPr id="10" name="Text 7"/>
          <p:cNvSpPr/>
          <p:nvPr/>
        </p:nvSpPr>
        <p:spPr>
          <a:xfrm>
            <a:off x="8972550" y="3539381"/>
            <a:ext cx="2210689" cy="317500"/>
          </a:xfrm>
          <a:prstGeom prst="rect">
            <a:avLst/>
          </a:prstGeom>
          <a:noFill/>
          <a:ln/>
        </p:spPr>
        <p:txBody>
          <a:bodyPr wrap="square" lIns="0" tIns="0" rIns="0" bIns="0" rtlCol="0" anchor="t">
            <a:normAutofit/>
          </a:bodyPr>
          <a:lstStyle/>
          <a:p>
            <a:pPr marL="0" indent="0" algn="l">
              <a:lnSpc>
                <a:spcPts val="2300"/>
              </a:lnSpc>
              <a:buNone/>
            </a:pPr>
            <a:r>
              <a:rPr lang="en-US" sz="2000" b="1">
                <a:solidFill>
                  <a:srgbClr val="303438"/>
                </a:solidFill>
                <a:latin typeface="Segoe UI" pitchFamily="34" charset="0"/>
                <a:ea typeface="Segoe UI" pitchFamily="34" charset="-122"/>
                <a:cs typeface="Segoe UI" pitchFamily="34" charset="-120"/>
              </a:rPr>
              <a:t>Opening balance</a:t>
            </a:r>
            <a:endParaRPr lang="en-US" sz="2000"/>
          </a:p>
        </p:txBody>
      </p:sp>
      <p:sp>
        <p:nvSpPr>
          <p:cNvPr id="11" name="Text 8"/>
          <p:cNvSpPr/>
          <p:nvPr/>
        </p:nvSpPr>
        <p:spPr>
          <a:xfrm>
            <a:off x="8972550" y="3907681"/>
            <a:ext cx="2210689" cy="505420"/>
          </a:xfrm>
          <a:prstGeom prst="rect">
            <a:avLst/>
          </a:prstGeom>
          <a:noFill/>
          <a:ln/>
        </p:spPr>
        <p:txBody>
          <a:bodyPr wrap="square" lIns="0" tIns="0" rIns="0" bIns="0" rtlCol="0" anchor="t">
            <a:normAutofit/>
          </a:bodyPr>
          <a:lstStyle/>
          <a:p>
            <a:pPr marL="0" indent="0" algn="l">
              <a:lnSpc>
                <a:spcPts val="1890"/>
              </a:lnSpc>
              <a:buNone/>
            </a:pPr>
            <a:r>
              <a:rPr lang="en-US" sz="1400">
                <a:solidFill>
                  <a:srgbClr val="52585F"/>
                </a:solidFill>
                <a:latin typeface="Segoe UI" pitchFamily="34" charset="0"/>
                <a:ea typeface="Segoe UI" pitchFamily="34" charset="-122"/>
                <a:cs typeface="Segoe UI" pitchFamily="34" charset="-120"/>
              </a:rPr>
              <a:t>Its own column, before the timeline starts</a:t>
            </a:r>
            <a:endParaRPr lang="en-US" sz="1400"/>
          </a:p>
        </p:txBody>
      </p:sp>
      <p:sp>
        <p:nvSpPr>
          <p:cNvPr id="12" name="Text 9"/>
          <p:cNvSpPr/>
          <p:nvPr/>
        </p:nvSpPr>
        <p:spPr>
          <a:xfrm>
            <a:off x="812800" y="5085011"/>
            <a:ext cx="10883392" cy="345430"/>
          </a:xfrm>
          <a:prstGeom prst="rect">
            <a:avLst/>
          </a:prstGeom>
          <a:noFill/>
          <a:ln/>
        </p:spPr>
        <p:txBody>
          <a:bodyPr wrap="square" lIns="0" tIns="0" rIns="0" bIns="0" rtlCol="0" anchor="t">
            <a:normAutofit/>
          </a:bodyPr>
          <a:lstStyle/>
          <a:p>
            <a:pPr marL="0" indent="0" algn="l">
              <a:lnSpc>
                <a:spcPts val="2520"/>
              </a:lnSpc>
              <a:buNone/>
            </a:pPr>
            <a:r>
              <a:rPr lang="en-US" sz="1800" b="1">
                <a:solidFill>
                  <a:srgbClr val="2D6E3D"/>
                </a:solidFill>
                <a:latin typeface="Segoe UI" pitchFamily="34" charset="0"/>
                <a:ea typeface="Segoe UI" pitchFamily="34" charset="-122"/>
                <a:cs typeface="Segoe UI" pitchFamily="34" charset="-120"/>
              </a:rPr>
              <a:t>Opening + additions − depreciation = closing</a:t>
            </a:r>
            <a:endParaRPr lang="en-US" sz="1800"/>
          </a:p>
        </p:txBody>
      </p:sp>
      <p:sp>
        <p:nvSpPr>
          <p:cNvPr id="13"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2D6E3D"/>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2D6E3D"/>
                </a:solidFill>
                <a:latin typeface="Segoe UI" pitchFamily="34" charset="0"/>
                <a:ea typeface="Segoe UI" pitchFamily="34" charset="-122"/>
                <a:cs typeface="Segoe UI" pitchFamily="34" charset="-120"/>
              </a:rPr>
              <a:t>02 · FIXED ASSETS</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Looking back in time</a:t>
            </a:r>
            <a:endParaRPr lang="en-US" sz="3600"/>
          </a:p>
        </p:txBody>
      </p:sp>
      <p:pic>
        <p:nvPicPr>
          <p:cNvPr id="5" name="Image 0" descr="Depreciation in a later period looks back to the additions in an earlier period"/>
          <p:cNvPicPr>
            <a:picLocks noChangeAspect="1"/>
          </p:cNvPicPr>
          <p:nvPr/>
        </p:nvPicPr>
        <p:blipFill>
          <a:blip r:embed="rId3"/>
          <a:srcRect t="-9" b="-9"/>
          <a:stretch/>
        </p:blipFill>
        <p:spPr>
          <a:xfrm>
            <a:off x="812800" y="2062411"/>
            <a:ext cx="10566400" cy="2286000"/>
          </a:xfrm>
          <a:prstGeom prst="rect">
            <a:avLst/>
          </a:prstGeom>
        </p:spPr>
      </p:pic>
      <p:sp>
        <p:nvSpPr>
          <p:cNvPr id="6" name="Text 3"/>
          <p:cNvSpPr/>
          <p:nvPr/>
        </p:nvSpPr>
        <p:spPr>
          <a:xfrm>
            <a:off x="812800" y="4754811"/>
            <a:ext cx="10883392" cy="381000"/>
          </a:xfrm>
          <a:prstGeom prst="rect">
            <a:avLst/>
          </a:prstGeom>
          <a:noFill/>
          <a:ln/>
        </p:spPr>
        <p:txBody>
          <a:bodyPr wrap="square" lIns="0" tIns="0" rIns="0" bIns="0" rtlCol="0" anchor="t">
            <a:normAutofit/>
          </a:bodyPr>
          <a:lstStyle/>
          <a:p>
            <a:pPr marL="0" indent="0" algn="l">
              <a:lnSpc>
                <a:spcPts val="2800"/>
              </a:lnSpc>
              <a:buNone/>
            </a:pPr>
            <a:r>
              <a:rPr lang="en-US" sz="2000" b="1">
                <a:solidFill>
                  <a:srgbClr val="303438"/>
                </a:solidFill>
                <a:latin typeface="Segoe UI" pitchFamily="34" charset="0"/>
                <a:ea typeface="Segoe UI" pitchFamily="34" charset="-122"/>
                <a:cs typeface="Segoe UI" pitchFamily="34" charset="-120"/>
              </a:rPr>
              <a:t>A look-up formula reaches back in time, to additions in this case</a:t>
            </a:r>
            <a:endParaRPr lang="en-US" sz="2000"/>
          </a:p>
        </p:txBody>
      </p:sp>
      <p:sp>
        <p:nvSpPr>
          <p:cNvPr id="7" name="Text 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2D6E3D"/>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2D6E3D"/>
                </a:solidFill>
                <a:latin typeface="Segoe UI" pitchFamily="34" charset="0"/>
                <a:ea typeface="Segoe UI" pitchFamily="34" charset="-122"/>
                <a:cs typeface="Segoe UI" pitchFamily="34" charset="-120"/>
              </a:rPr>
              <a:t>02 · FIXED ASSETS</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Feeding all three statements</a:t>
            </a:r>
            <a:endParaRPr lang="en-US" sz="3600"/>
          </a:p>
        </p:txBody>
      </p:sp>
      <p:sp>
        <p:nvSpPr>
          <p:cNvPr id="5" name="Shape 3"/>
          <p:cNvSpPr/>
          <p:nvPr/>
        </p:nvSpPr>
        <p:spPr>
          <a:xfrm>
            <a:off x="815975" y="2261195"/>
            <a:ext cx="2787650" cy="1929011"/>
          </a:xfrm>
          <a:prstGeom prst="roundRect">
            <a:avLst>
              <a:gd name="adj" fmla="val 3786"/>
            </a:avLst>
          </a:prstGeom>
          <a:solidFill>
            <a:srgbClr val="FDFDFD"/>
          </a:solidFill>
          <a:ln w="6350">
            <a:solidFill>
              <a:srgbClr val="DFE1E2"/>
            </a:solidFill>
            <a:prstDash val="solid"/>
          </a:ln>
        </p:spPr>
        <p:txBody>
          <a:bodyPr/>
          <a:lstStyle/>
          <a:p>
            <a:endParaRPr lang="en-GB"/>
          </a:p>
        </p:txBody>
      </p:sp>
      <p:sp>
        <p:nvSpPr>
          <p:cNvPr id="6" name="Text 4"/>
          <p:cNvSpPr/>
          <p:nvPr/>
        </p:nvSpPr>
        <p:spPr>
          <a:xfrm>
            <a:off x="1123950" y="2569170"/>
            <a:ext cx="2236851" cy="667941"/>
          </a:xfrm>
          <a:prstGeom prst="rect">
            <a:avLst/>
          </a:prstGeom>
          <a:noFill/>
          <a:ln/>
        </p:spPr>
        <p:txBody>
          <a:bodyPr wrap="square" lIns="0" tIns="0" rIns="0" bIns="0" rtlCol="0" anchor="t">
            <a:normAutofit/>
          </a:bodyPr>
          <a:lstStyle/>
          <a:p>
            <a:pPr marL="0" indent="0" algn="l">
              <a:lnSpc>
                <a:spcPts val="2530"/>
              </a:lnSpc>
              <a:buNone/>
            </a:pPr>
            <a:r>
              <a:rPr lang="en-US" sz="2200" b="1">
                <a:solidFill>
                  <a:srgbClr val="303438"/>
                </a:solidFill>
                <a:latin typeface="Segoe UI" pitchFamily="34" charset="0"/>
                <a:ea typeface="Segoe UI" pitchFamily="34" charset="-122"/>
                <a:cs typeface="Segoe UI" pitchFamily="34" charset="-120"/>
              </a:rPr>
              <a:t>Every calculation line</a:t>
            </a:r>
            <a:endParaRPr lang="en-US" sz="2200"/>
          </a:p>
        </p:txBody>
      </p:sp>
      <p:sp>
        <p:nvSpPr>
          <p:cNvPr id="7" name="Text 5"/>
          <p:cNvSpPr/>
          <p:nvPr/>
        </p:nvSpPr>
        <p:spPr>
          <a:xfrm>
            <a:off x="1123950" y="3313311"/>
            <a:ext cx="2236851" cy="594320"/>
          </a:xfrm>
          <a:prstGeom prst="rect">
            <a:avLst/>
          </a:prstGeom>
          <a:noFill/>
          <a:ln/>
        </p:spPr>
        <p:txBody>
          <a:bodyPr wrap="square" lIns="0" tIns="0" rIns="0" bIns="0" rtlCol="0" anchor="t">
            <a:normAutofit/>
          </a:bodyPr>
          <a:lstStyle/>
          <a:p>
            <a:pPr marL="0" indent="0" algn="l">
              <a:lnSpc>
                <a:spcPts val="2240"/>
              </a:lnSpc>
              <a:buNone/>
            </a:pPr>
            <a:r>
              <a:rPr lang="en-US" sz="1600">
                <a:solidFill>
                  <a:srgbClr val="52585F"/>
                </a:solidFill>
                <a:latin typeface="Segoe UI" pitchFamily="34" charset="0"/>
                <a:ea typeface="Segoe UI" pitchFamily="34" charset="-122"/>
                <a:cs typeface="Segoe UI" pitchFamily="34" charset="-120"/>
              </a:rPr>
              <a:t>is tagged with the statement it feeds</a:t>
            </a:r>
            <a:endParaRPr lang="en-US" sz="1600"/>
          </a:p>
        </p:txBody>
      </p:sp>
      <p:sp>
        <p:nvSpPr>
          <p:cNvPr id="8" name="Text 6"/>
          <p:cNvSpPr/>
          <p:nvPr/>
        </p:nvSpPr>
        <p:spPr>
          <a:xfrm>
            <a:off x="3860800" y="2941241"/>
            <a:ext cx="420767" cy="594320"/>
          </a:xfrm>
          <a:prstGeom prst="rect">
            <a:avLst/>
          </a:prstGeom>
          <a:noFill/>
          <a:ln/>
        </p:spPr>
        <p:txBody>
          <a:bodyPr wrap="square" lIns="0" tIns="0" rIns="0" bIns="0" rtlCol="0" anchor="t">
            <a:normAutofit/>
          </a:bodyPr>
          <a:lstStyle/>
          <a:p>
            <a:pPr marL="0" indent="0" algn="l">
              <a:lnSpc>
                <a:spcPts val="4480"/>
              </a:lnSpc>
              <a:buNone/>
            </a:pPr>
            <a:r>
              <a:rPr lang="en-US" sz="3200" b="1">
                <a:solidFill>
                  <a:srgbClr val="52585F"/>
                </a:solidFill>
                <a:latin typeface="Segoe UI" pitchFamily="34" charset="0"/>
                <a:ea typeface="Segoe UI" pitchFamily="34" charset="-122"/>
                <a:cs typeface="Segoe UI" pitchFamily="34" charset="-120"/>
              </a:rPr>
              <a:t>→</a:t>
            </a:r>
            <a:endParaRPr lang="en-US" sz="3200"/>
          </a:p>
        </p:txBody>
      </p:sp>
      <p:sp>
        <p:nvSpPr>
          <p:cNvPr id="9" name="Text 7"/>
          <p:cNvSpPr/>
          <p:nvPr/>
        </p:nvSpPr>
        <p:spPr>
          <a:xfrm>
            <a:off x="4471789" y="2071291"/>
            <a:ext cx="2273300" cy="622300"/>
          </a:xfrm>
          <a:prstGeom prst="roundRect">
            <a:avLst>
              <a:gd name="adj" fmla="val 11224"/>
            </a:avLst>
          </a:prstGeom>
          <a:solidFill>
            <a:srgbClr val="FDFDFD"/>
          </a:solidFill>
          <a:ln w="12700">
            <a:solidFill>
              <a:srgbClr val="C7CACD"/>
            </a:solidFill>
            <a:prstDash val="solid"/>
          </a:ln>
        </p:spPr>
        <p:txBody>
          <a:bodyPr wrap="square" lIns="112892" tIns="112892" rIns="112892" bIns="87492" rtlCol="0" anchor="t">
            <a:normAutofit/>
          </a:bodyPr>
          <a:lstStyle/>
          <a:p>
            <a:pPr marL="0" indent="0" algn="ctr">
              <a:lnSpc>
                <a:spcPts val="2800"/>
              </a:lnSpc>
              <a:buNone/>
            </a:pPr>
            <a:r>
              <a:rPr lang="en-US" sz="2000" b="1">
                <a:solidFill>
                  <a:srgbClr val="52585F"/>
                </a:solidFill>
                <a:latin typeface="Segoe UI" pitchFamily="34" charset="0"/>
                <a:ea typeface="Segoe UI" pitchFamily="34" charset="-122"/>
                <a:cs typeface="Segoe UI" pitchFamily="34" charset="-120"/>
              </a:rPr>
              <a:t>Depreciation</a:t>
            </a:r>
            <a:endParaRPr lang="en-US" sz="2000"/>
          </a:p>
        </p:txBody>
      </p:sp>
      <p:sp>
        <p:nvSpPr>
          <p:cNvPr id="10" name="Text 8"/>
          <p:cNvSpPr/>
          <p:nvPr/>
        </p:nvSpPr>
        <p:spPr>
          <a:xfrm>
            <a:off x="6954639" y="2169071"/>
            <a:ext cx="315575" cy="452090"/>
          </a:xfrm>
          <a:prstGeom prst="rect">
            <a:avLst/>
          </a:prstGeom>
          <a:noFill/>
          <a:ln/>
        </p:spPr>
        <p:txBody>
          <a:bodyPr wrap="square" lIns="0" tIns="0" rIns="0" bIns="0" rtlCol="0" anchor="t">
            <a:normAutofit/>
          </a:bodyPr>
          <a:lstStyle/>
          <a:p>
            <a:pPr marL="0" indent="0" algn="l">
              <a:lnSpc>
                <a:spcPts val="3360"/>
              </a:lnSpc>
              <a:buNone/>
            </a:pPr>
            <a:r>
              <a:rPr lang="en-US" sz="2400" b="1">
                <a:solidFill>
                  <a:srgbClr val="52585F"/>
                </a:solidFill>
                <a:latin typeface="Segoe UI" pitchFamily="34" charset="0"/>
                <a:ea typeface="Segoe UI" pitchFamily="34" charset="-122"/>
                <a:cs typeface="Segoe UI" pitchFamily="34" charset="-120"/>
              </a:rPr>
              <a:t>→</a:t>
            </a:r>
            <a:endParaRPr lang="en-US" sz="2400"/>
          </a:p>
        </p:txBody>
      </p:sp>
      <p:sp>
        <p:nvSpPr>
          <p:cNvPr id="11" name="Text 9"/>
          <p:cNvSpPr/>
          <p:nvPr/>
        </p:nvSpPr>
        <p:spPr>
          <a:xfrm>
            <a:off x="7420818" y="2062411"/>
            <a:ext cx="2667000" cy="640060"/>
          </a:xfrm>
          <a:prstGeom prst="roundRect">
            <a:avLst>
              <a:gd name="adj" fmla="val 11905"/>
            </a:avLst>
          </a:prstGeom>
          <a:solidFill>
            <a:srgbClr val="582C83"/>
          </a:solidFill>
          <a:ln/>
        </p:spPr>
        <p:txBody>
          <a:bodyPr wrap="square" lIns="130082" tIns="130082" rIns="130082" bIns="104682" rtlCol="0" anchor="t">
            <a:normAutofit/>
          </a:bodyPr>
          <a:lstStyle/>
          <a:p>
            <a:pPr marL="0" indent="0" algn="ctr">
              <a:lnSpc>
                <a:spcPts val="2640"/>
              </a:lnSpc>
              <a:buNone/>
            </a:pPr>
            <a:r>
              <a:rPr lang="en-US" sz="2200" b="1">
                <a:solidFill>
                  <a:srgbClr val="F7F7F8"/>
                </a:solidFill>
                <a:latin typeface="Segoe UI" pitchFamily="34" charset="0"/>
                <a:ea typeface="Segoe UI" pitchFamily="34" charset="-122"/>
                <a:cs typeface="Segoe UI" pitchFamily="34" charset="-120"/>
              </a:rPr>
              <a:t>P&amp;L</a:t>
            </a:r>
            <a:endParaRPr lang="en-US" sz="2200"/>
          </a:p>
        </p:txBody>
      </p:sp>
      <p:sp>
        <p:nvSpPr>
          <p:cNvPr id="12" name="Text 10"/>
          <p:cNvSpPr/>
          <p:nvPr/>
        </p:nvSpPr>
        <p:spPr>
          <a:xfrm>
            <a:off x="4471789" y="2914551"/>
            <a:ext cx="2273300" cy="622300"/>
          </a:xfrm>
          <a:prstGeom prst="roundRect">
            <a:avLst>
              <a:gd name="adj" fmla="val 11224"/>
            </a:avLst>
          </a:prstGeom>
          <a:solidFill>
            <a:srgbClr val="FDFDFD"/>
          </a:solidFill>
          <a:ln w="12700">
            <a:solidFill>
              <a:srgbClr val="C7CACD"/>
            </a:solidFill>
            <a:prstDash val="solid"/>
          </a:ln>
        </p:spPr>
        <p:txBody>
          <a:bodyPr wrap="square" lIns="112892" tIns="112892" rIns="112892" bIns="87492" rtlCol="0" anchor="t">
            <a:normAutofit/>
          </a:bodyPr>
          <a:lstStyle/>
          <a:p>
            <a:pPr marL="0" indent="0" algn="ctr">
              <a:lnSpc>
                <a:spcPts val="2800"/>
              </a:lnSpc>
              <a:buNone/>
            </a:pPr>
            <a:r>
              <a:rPr lang="en-US" sz="2000" b="1">
                <a:solidFill>
                  <a:srgbClr val="52585F"/>
                </a:solidFill>
                <a:latin typeface="Segoe UI" pitchFamily="34" charset="0"/>
                <a:ea typeface="Segoe UI" pitchFamily="34" charset="-122"/>
                <a:cs typeface="Segoe UI" pitchFamily="34" charset="-120"/>
              </a:rPr>
              <a:t>Additions</a:t>
            </a:r>
            <a:endParaRPr lang="en-US" sz="2000"/>
          </a:p>
        </p:txBody>
      </p:sp>
      <p:sp>
        <p:nvSpPr>
          <p:cNvPr id="13" name="Text 11"/>
          <p:cNvSpPr/>
          <p:nvPr/>
        </p:nvSpPr>
        <p:spPr>
          <a:xfrm>
            <a:off x="6954639" y="3012331"/>
            <a:ext cx="315575" cy="452090"/>
          </a:xfrm>
          <a:prstGeom prst="rect">
            <a:avLst/>
          </a:prstGeom>
          <a:noFill/>
          <a:ln/>
        </p:spPr>
        <p:txBody>
          <a:bodyPr wrap="square" lIns="0" tIns="0" rIns="0" bIns="0" rtlCol="0" anchor="t">
            <a:normAutofit/>
          </a:bodyPr>
          <a:lstStyle/>
          <a:p>
            <a:pPr marL="0" indent="0" algn="l">
              <a:lnSpc>
                <a:spcPts val="3360"/>
              </a:lnSpc>
              <a:buNone/>
            </a:pPr>
            <a:r>
              <a:rPr lang="en-US" sz="2400" b="1">
                <a:solidFill>
                  <a:srgbClr val="52585F"/>
                </a:solidFill>
                <a:latin typeface="Segoe UI" pitchFamily="34" charset="0"/>
                <a:ea typeface="Segoe UI" pitchFamily="34" charset="-122"/>
                <a:cs typeface="Segoe UI" pitchFamily="34" charset="-120"/>
              </a:rPr>
              <a:t>→</a:t>
            </a:r>
            <a:endParaRPr lang="en-US" sz="2400"/>
          </a:p>
        </p:txBody>
      </p:sp>
      <p:sp>
        <p:nvSpPr>
          <p:cNvPr id="14" name="Text 12"/>
          <p:cNvSpPr/>
          <p:nvPr/>
        </p:nvSpPr>
        <p:spPr>
          <a:xfrm>
            <a:off x="7420818" y="2905671"/>
            <a:ext cx="2667000" cy="640060"/>
          </a:xfrm>
          <a:prstGeom prst="roundRect">
            <a:avLst>
              <a:gd name="adj" fmla="val 11905"/>
            </a:avLst>
          </a:prstGeom>
          <a:solidFill>
            <a:srgbClr val="2D6E3D"/>
          </a:solidFill>
          <a:ln/>
        </p:spPr>
        <p:txBody>
          <a:bodyPr wrap="square" lIns="130082" tIns="130082" rIns="130082" bIns="104682" rtlCol="0" anchor="t">
            <a:normAutofit/>
          </a:bodyPr>
          <a:lstStyle/>
          <a:p>
            <a:pPr marL="0" indent="0" algn="ctr">
              <a:lnSpc>
                <a:spcPts val="2640"/>
              </a:lnSpc>
              <a:buNone/>
            </a:pPr>
            <a:r>
              <a:rPr lang="en-US" sz="2200" b="1">
                <a:solidFill>
                  <a:srgbClr val="F7F7F8"/>
                </a:solidFill>
                <a:latin typeface="Segoe UI" pitchFamily="34" charset="0"/>
                <a:ea typeface="Segoe UI" pitchFamily="34" charset="-122"/>
                <a:cs typeface="Segoe UI" pitchFamily="34" charset="-120"/>
              </a:rPr>
              <a:t>Cash flow</a:t>
            </a:r>
            <a:endParaRPr lang="en-US" sz="2200"/>
          </a:p>
        </p:txBody>
      </p:sp>
      <p:sp>
        <p:nvSpPr>
          <p:cNvPr id="15" name="Text 13"/>
          <p:cNvSpPr/>
          <p:nvPr/>
        </p:nvSpPr>
        <p:spPr>
          <a:xfrm>
            <a:off x="4471789" y="3757811"/>
            <a:ext cx="2273300" cy="622300"/>
          </a:xfrm>
          <a:prstGeom prst="roundRect">
            <a:avLst>
              <a:gd name="adj" fmla="val 11224"/>
            </a:avLst>
          </a:prstGeom>
          <a:solidFill>
            <a:srgbClr val="FDFDFD"/>
          </a:solidFill>
          <a:ln w="12700">
            <a:solidFill>
              <a:srgbClr val="C7CACD"/>
            </a:solidFill>
            <a:prstDash val="solid"/>
          </a:ln>
        </p:spPr>
        <p:txBody>
          <a:bodyPr wrap="square" lIns="112892" tIns="112892" rIns="112892" bIns="87492" rtlCol="0" anchor="t">
            <a:normAutofit/>
          </a:bodyPr>
          <a:lstStyle/>
          <a:p>
            <a:pPr marL="0" indent="0" algn="ctr">
              <a:lnSpc>
                <a:spcPts val="2800"/>
              </a:lnSpc>
              <a:buNone/>
            </a:pPr>
            <a:r>
              <a:rPr lang="en-US" sz="2000" b="1">
                <a:solidFill>
                  <a:srgbClr val="52585F"/>
                </a:solidFill>
                <a:latin typeface="Segoe UI" pitchFamily="34" charset="0"/>
                <a:ea typeface="Segoe UI" pitchFamily="34" charset="-122"/>
                <a:cs typeface="Segoe UI" pitchFamily="34" charset="-120"/>
              </a:rPr>
              <a:t>Closing balance</a:t>
            </a:r>
            <a:endParaRPr lang="en-US" sz="2000"/>
          </a:p>
        </p:txBody>
      </p:sp>
      <p:sp>
        <p:nvSpPr>
          <p:cNvPr id="16" name="Text 14"/>
          <p:cNvSpPr/>
          <p:nvPr/>
        </p:nvSpPr>
        <p:spPr>
          <a:xfrm>
            <a:off x="6954639" y="3855591"/>
            <a:ext cx="315575" cy="452090"/>
          </a:xfrm>
          <a:prstGeom prst="rect">
            <a:avLst/>
          </a:prstGeom>
          <a:noFill/>
          <a:ln/>
        </p:spPr>
        <p:txBody>
          <a:bodyPr wrap="square" lIns="0" tIns="0" rIns="0" bIns="0" rtlCol="0" anchor="t">
            <a:normAutofit/>
          </a:bodyPr>
          <a:lstStyle/>
          <a:p>
            <a:pPr marL="0" indent="0" algn="l">
              <a:lnSpc>
                <a:spcPts val="3360"/>
              </a:lnSpc>
              <a:buNone/>
            </a:pPr>
            <a:r>
              <a:rPr lang="en-US" sz="2400" b="1">
                <a:solidFill>
                  <a:srgbClr val="52585F"/>
                </a:solidFill>
                <a:latin typeface="Segoe UI" pitchFamily="34" charset="0"/>
                <a:ea typeface="Segoe UI" pitchFamily="34" charset="-122"/>
                <a:cs typeface="Segoe UI" pitchFamily="34" charset="-120"/>
              </a:rPr>
              <a:t>→</a:t>
            </a:r>
            <a:endParaRPr lang="en-US" sz="2400"/>
          </a:p>
        </p:txBody>
      </p:sp>
      <p:sp>
        <p:nvSpPr>
          <p:cNvPr id="17" name="Text 15"/>
          <p:cNvSpPr/>
          <p:nvPr/>
        </p:nvSpPr>
        <p:spPr>
          <a:xfrm>
            <a:off x="7420818" y="3748931"/>
            <a:ext cx="2667000" cy="640060"/>
          </a:xfrm>
          <a:prstGeom prst="roundRect">
            <a:avLst>
              <a:gd name="adj" fmla="val 11905"/>
            </a:avLst>
          </a:prstGeom>
          <a:solidFill>
            <a:srgbClr val="52585F"/>
          </a:solidFill>
          <a:ln/>
        </p:spPr>
        <p:txBody>
          <a:bodyPr wrap="square" lIns="130082" tIns="130082" rIns="130082" bIns="104682" rtlCol="0" anchor="t">
            <a:normAutofit/>
          </a:bodyPr>
          <a:lstStyle/>
          <a:p>
            <a:pPr marL="0" indent="0" algn="ctr">
              <a:lnSpc>
                <a:spcPts val="2640"/>
              </a:lnSpc>
              <a:buNone/>
            </a:pPr>
            <a:r>
              <a:rPr lang="en-US" sz="2200" b="1">
                <a:solidFill>
                  <a:srgbClr val="F7F7F8"/>
                </a:solidFill>
                <a:latin typeface="Segoe UI" pitchFamily="34" charset="0"/>
                <a:ea typeface="Segoe UI" pitchFamily="34" charset="-122"/>
                <a:cs typeface="Segoe UI" pitchFamily="34" charset="-120"/>
              </a:rPr>
              <a:t>Balance sheet</a:t>
            </a:r>
            <a:endParaRPr lang="en-US" sz="2200"/>
          </a:p>
        </p:txBody>
      </p:sp>
      <p:sp>
        <p:nvSpPr>
          <p:cNvPr id="18" name="Text 1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303438"/>
        </a:solidFill>
        <a:effectLst/>
      </p:bgPr>
    </p:bg>
    <p:spTree>
      <p:nvGrpSpPr>
        <p:cNvPr id="1" name=""/>
        <p:cNvGrpSpPr/>
        <p:nvPr/>
      </p:nvGrpSpPr>
      <p:grpSpPr>
        <a:xfrm>
          <a:off x="0" y="0"/>
          <a:ext cx="0" cy="0"/>
          <a:chOff x="0" y="0"/>
          <a:chExt cx="0" cy="0"/>
        </a:xfrm>
      </p:grpSpPr>
      <p:sp>
        <p:nvSpPr>
          <p:cNvPr id="2" name="Shape 0"/>
          <p:cNvSpPr/>
          <p:nvPr/>
        </p:nvSpPr>
        <p:spPr>
          <a:xfrm>
            <a:off x="0" y="0"/>
            <a:ext cx="127000" cy="3429000"/>
          </a:xfrm>
          <a:prstGeom prst="rect">
            <a:avLst/>
          </a:prstGeom>
          <a:solidFill>
            <a:srgbClr val="582C83"/>
          </a:solidFill>
          <a:ln/>
        </p:spPr>
        <p:txBody>
          <a:bodyPr/>
          <a:lstStyle/>
          <a:p>
            <a:endParaRPr lang="en-GB"/>
          </a:p>
        </p:txBody>
      </p:sp>
      <p:sp>
        <p:nvSpPr>
          <p:cNvPr id="3" name="Shape 1"/>
          <p:cNvSpPr/>
          <p:nvPr/>
        </p:nvSpPr>
        <p:spPr>
          <a:xfrm>
            <a:off x="0" y="3429000"/>
            <a:ext cx="127000" cy="3429000"/>
          </a:xfrm>
          <a:prstGeom prst="rect">
            <a:avLst/>
          </a:prstGeom>
          <a:solidFill>
            <a:srgbClr val="2D6E3D"/>
          </a:solidFill>
          <a:ln/>
        </p:spPr>
        <p:txBody>
          <a:bodyPr/>
          <a:lstStyle/>
          <a:p>
            <a:endParaRPr lang="en-GB"/>
          </a:p>
        </p:txBody>
      </p:sp>
      <p:sp>
        <p:nvSpPr>
          <p:cNvPr id="4" name="Text 2"/>
          <p:cNvSpPr/>
          <p:nvPr/>
        </p:nvSpPr>
        <p:spPr>
          <a:xfrm>
            <a:off x="812800" y="247908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a:solidFill>
                  <a:srgbClr val="E7CF8B"/>
                </a:solidFill>
                <a:latin typeface="Segoe UI" pitchFamily="34" charset="0"/>
                <a:ea typeface="Segoe UI" pitchFamily="34" charset="-122"/>
                <a:cs typeface="Segoe UI" pitchFamily="34" charset="-120"/>
              </a:rPr>
              <a:t>LIVE EXCEL WALKTHROUGH</a:t>
            </a:r>
            <a:endParaRPr lang="en-US" sz="1400"/>
          </a:p>
        </p:txBody>
      </p:sp>
      <p:sp>
        <p:nvSpPr>
          <p:cNvPr id="5" name="Text 3"/>
          <p:cNvSpPr>
            <a:spLocks noGrp="1"/>
          </p:cNvSpPr>
          <p:nvPr>
            <p:ph type="title"/>
          </p:nvPr>
        </p:nvSpPr>
        <p:spPr>
          <a:xfrm>
            <a:off x="812800" y="2931170"/>
            <a:ext cx="10883392" cy="878830"/>
          </a:xfrm>
          <a:prstGeom prst="rect">
            <a:avLst/>
          </a:prstGeom>
          <a:noFill/>
          <a:ln/>
        </p:spPr>
        <p:txBody>
          <a:bodyPr wrap="square" lIns="0" tIns="0" rIns="0" bIns="0" rtlCol="0" anchor="t">
            <a:normAutofit/>
          </a:bodyPr>
          <a:lstStyle/>
          <a:p>
            <a:pPr marL="0" indent="0" algn="l">
              <a:lnSpc>
                <a:spcPts val="6720"/>
              </a:lnSpc>
              <a:buNone/>
            </a:pPr>
            <a:r>
              <a:rPr lang="en-US" sz="6400" b="1" i="0">
                <a:solidFill>
                  <a:srgbClr val="F7F7F8"/>
                </a:solidFill>
                <a:latin typeface="Segoe UI" pitchFamily="34" charset="0"/>
                <a:ea typeface="Segoe UI" pitchFamily="34" charset="-122"/>
                <a:cs typeface="Segoe UI" pitchFamily="34" charset="-120"/>
              </a:rPr>
              <a:t>Over to Ruth</a:t>
            </a:r>
            <a:endParaRPr lang="en-US" sz="6400"/>
          </a:p>
        </p:txBody>
      </p:sp>
      <p:sp>
        <p:nvSpPr>
          <p:cNvPr id="6" name="Text 4"/>
          <p:cNvSpPr/>
          <p:nvPr/>
        </p:nvSpPr>
        <p:spPr>
          <a:xfrm>
            <a:off x="812800" y="3987800"/>
            <a:ext cx="10883392" cy="416520"/>
          </a:xfrm>
          <a:prstGeom prst="rect">
            <a:avLst/>
          </a:prstGeom>
          <a:noFill/>
          <a:ln/>
        </p:spPr>
        <p:txBody>
          <a:bodyPr wrap="square" lIns="0" tIns="0" rIns="0" bIns="0" rtlCol="0" anchor="t">
            <a:normAutofit/>
          </a:bodyPr>
          <a:lstStyle/>
          <a:p>
            <a:pPr marL="0" indent="0" algn="l">
              <a:lnSpc>
                <a:spcPts val="3080"/>
              </a:lnSpc>
              <a:buNone/>
            </a:pPr>
            <a:r>
              <a:rPr lang="en-US" sz="2200">
                <a:solidFill>
                  <a:srgbClr val="C7CACD"/>
                </a:solidFill>
                <a:latin typeface="Segoe UI" pitchFamily="34" charset="0"/>
                <a:ea typeface="Segoe UI" pitchFamily="34" charset="-122"/>
                <a:cs typeface="Segoe UI" pitchFamily="34" charset="-120"/>
              </a:rPr>
              <a:t>Fixed assets</a:t>
            </a:r>
            <a:endParaRPr lang="en-US" sz="2200"/>
          </a:p>
        </p:txBody>
      </p:sp>
    </p:spTree>
    <p:extLst>
      <p:ext uri="{BB962C8B-B14F-4D97-AF65-F5344CB8AC3E}">
        <p14:creationId xmlns:p14="http://schemas.microsoft.com/office/powerpoint/2010/main" val="3891228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582C83"/>
        </a:solidFill>
        <a:effectLst/>
      </p:bgPr>
    </p:bg>
    <p:spTree>
      <p:nvGrpSpPr>
        <p:cNvPr id="1" name=""/>
        <p:cNvGrpSpPr/>
        <p:nvPr/>
      </p:nvGrpSpPr>
      <p:grpSpPr>
        <a:xfrm>
          <a:off x="0" y="0"/>
          <a:ext cx="0" cy="0"/>
          <a:chOff x="0" y="0"/>
          <a:chExt cx="0" cy="0"/>
        </a:xfrm>
      </p:grpSpPr>
      <p:sp>
        <p:nvSpPr>
          <p:cNvPr id="2" name="Text 0"/>
          <p:cNvSpPr/>
          <p:nvPr/>
        </p:nvSpPr>
        <p:spPr>
          <a:xfrm>
            <a:off x="812800" y="2021880"/>
            <a:ext cx="10883392" cy="1041400"/>
          </a:xfrm>
          <a:prstGeom prst="rect">
            <a:avLst/>
          </a:prstGeom>
          <a:noFill/>
          <a:ln/>
        </p:spPr>
        <p:txBody>
          <a:bodyPr wrap="square" lIns="0" tIns="0" rIns="0" bIns="0" rtlCol="0" anchor="t">
            <a:normAutofit/>
          </a:bodyPr>
          <a:lstStyle/>
          <a:p>
            <a:pPr marL="0" indent="0" algn="l">
              <a:lnSpc>
                <a:spcPts val="8000"/>
              </a:lnSpc>
              <a:buNone/>
            </a:pPr>
            <a:r>
              <a:rPr lang="en-US" sz="8000" b="1">
                <a:solidFill>
                  <a:srgbClr val="C5B5D4"/>
                </a:solidFill>
                <a:latin typeface="Segoe UI" pitchFamily="34" charset="0"/>
                <a:ea typeface="Segoe UI" pitchFamily="34" charset="-122"/>
                <a:cs typeface="Segoe UI" pitchFamily="34" charset="-120"/>
              </a:rPr>
              <a:t>03</a:t>
            </a:r>
            <a:endParaRPr lang="en-US" sz="8000"/>
          </a:p>
        </p:txBody>
      </p:sp>
      <p:sp>
        <p:nvSpPr>
          <p:cNvPr id="3" name="Shape 1"/>
          <p:cNvSpPr/>
          <p:nvPr/>
        </p:nvSpPr>
        <p:spPr>
          <a:xfrm>
            <a:off x="812800" y="3241080"/>
            <a:ext cx="762000" cy="50800"/>
          </a:xfrm>
          <a:prstGeom prst="rect">
            <a:avLst/>
          </a:prstGeom>
          <a:solidFill>
            <a:srgbClr val="D4A72C"/>
          </a:solidFill>
          <a:ln/>
        </p:spPr>
        <p:txBody>
          <a:bodyPr/>
          <a:lstStyle/>
          <a:p>
            <a:endParaRPr lang="en-GB"/>
          </a:p>
        </p:txBody>
      </p:sp>
      <p:sp>
        <p:nvSpPr>
          <p:cNvPr id="4" name="Text 2"/>
          <p:cNvSpPr>
            <a:spLocks noGrp="1"/>
          </p:cNvSpPr>
          <p:nvPr>
            <p:ph type="title"/>
          </p:nvPr>
        </p:nvSpPr>
        <p:spPr>
          <a:xfrm>
            <a:off x="812800" y="3495080"/>
            <a:ext cx="10883392" cy="772120"/>
          </a:xfrm>
          <a:prstGeom prst="rect">
            <a:avLst/>
          </a:prstGeom>
          <a:noFill/>
          <a:ln/>
        </p:spPr>
        <p:txBody>
          <a:bodyPr wrap="square" lIns="0" tIns="0" rIns="0" bIns="0" rtlCol="0" anchor="t">
            <a:normAutofit/>
          </a:bodyPr>
          <a:lstStyle/>
          <a:p>
            <a:pPr marL="0" indent="0" algn="l">
              <a:lnSpc>
                <a:spcPts val="5880"/>
              </a:lnSpc>
              <a:buNone/>
            </a:pPr>
            <a:r>
              <a:rPr lang="en-US" sz="5600" b="1" i="0">
                <a:solidFill>
                  <a:srgbClr val="F7F7F8"/>
                </a:solidFill>
                <a:latin typeface="Segoe UI" pitchFamily="34" charset="0"/>
                <a:ea typeface="Segoe UI" pitchFamily="34" charset="-122"/>
                <a:cs typeface="Segoe UI" pitchFamily="34" charset="-120"/>
              </a:rPr>
              <a:t>Trade debtors and creditors</a:t>
            </a:r>
            <a:endParaRPr lang="en-US" sz="5600"/>
          </a:p>
        </p:txBody>
      </p:sp>
      <p:sp>
        <p:nvSpPr>
          <p:cNvPr id="5" name="Text 3"/>
          <p:cNvSpPr/>
          <p:nvPr/>
        </p:nvSpPr>
        <p:spPr>
          <a:xfrm>
            <a:off x="812800" y="4445000"/>
            <a:ext cx="10883392" cy="416520"/>
          </a:xfrm>
          <a:prstGeom prst="rect">
            <a:avLst/>
          </a:prstGeom>
          <a:noFill/>
          <a:ln/>
        </p:spPr>
        <p:txBody>
          <a:bodyPr wrap="square" lIns="0" tIns="0" rIns="0" bIns="0" rtlCol="0" anchor="t">
            <a:normAutofit/>
          </a:bodyPr>
          <a:lstStyle/>
          <a:p>
            <a:pPr marL="0" indent="0" algn="l">
              <a:lnSpc>
                <a:spcPts val="3080"/>
              </a:lnSpc>
              <a:buNone/>
            </a:pPr>
            <a:r>
              <a:rPr lang="en-US" sz="2200">
                <a:solidFill>
                  <a:srgbClr val="DED5E6"/>
                </a:solidFill>
                <a:latin typeface="Segoe UI" pitchFamily="34" charset="0"/>
                <a:ea typeface="Segoe UI" pitchFamily="34" charset="-122"/>
                <a:cs typeface="Segoe UI" pitchFamily="34" charset="-120"/>
              </a:rPr>
              <a:t>Working capital and the indirect cash flow</a:t>
            </a:r>
            <a:endParaRPr lang="en-US" sz="22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582C83"/>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582C83"/>
                </a:solidFill>
                <a:latin typeface="Segoe UI" pitchFamily="34" charset="0"/>
                <a:ea typeface="Segoe UI" pitchFamily="34" charset="-122"/>
                <a:cs typeface="Segoe UI" pitchFamily="34" charset="-120"/>
              </a:rPr>
              <a:t>03 · WORKING CAPITAL</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Driver-based working capital</a:t>
            </a:r>
            <a:endParaRPr lang="en-US" sz="3600"/>
          </a:p>
        </p:txBody>
      </p:sp>
      <p:sp>
        <p:nvSpPr>
          <p:cNvPr id="5" name="Text 3"/>
          <p:cNvSpPr/>
          <p:nvPr/>
        </p:nvSpPr>
        <p:spPr>
          <a:xfrm>
            <a:off x="3355975" y="1963986"/>
            <a:ext cx="1771650" cy="400050"/>
          </a:xfrm>
          <a:prstGeom prst="rect">
            <a:avLst/>
          </a:prstGeom>
          <a:solidFill>
            <a:srgbClr val="582C83"/>
          </a:solidFill>
          <a:ln w="6350">
            <a:solidFill>
              <a:srgbClr val="582C83"/>
            </a:solidFill>
            <a:prstDash val="solid"/>
          </a:ln>
        </p:spPr>
        <p:txBody>
          <a:bodyPr wrap="square" lIns="3175" tIns="3175" rIns="3175" bIns="3175" rtlCol="0" anchor="ctr">
            <a:normAutofit/>
          </a:bodyPr>
          <a:lstStyle/>
          <a:p>
            <a:pPr marL="0" indent="0" algn="ctr">
              <a:lnSpc>
                <a:spcPts val="1960"/>
              </a:lnSpc>
              <a:buNone/>
            </a:pPr>
            <a:r>
              <a:rPr lang="en-US" sz="1400" b="1">
                <a:solidFill>
                  <a:srgbClr val="F7F7F8"/>
                </a:solidFill>
                <a:latin typeface="Segoe UI" pitchFamily="34" charset="0"/>
                <a:ea typeface="Segoe UI" pitchFamily="34" charset="-122"/>
                <a:cs typeface="Segoe UI" pitchFamily="34" charset="-120"/>
              </a:rPr>
              <a:t>Parameters</a:t>
            </a:r>
            <a:endParaRPr lang="en-US" sz="1400"/>
          </a:p>
        </p:txBody>
      </p:sp>
      <p:sp>
        <p:nvSpPr>
          <p:cNvPr id="6" name="Text 4"/>
          <p:cNvSpPr/>
          <p:nvPr/>
        </p:nvSpPr>
        <p:spPr>
          <a:xfrm>
            <a:off x="5658991" y="2039541"/>
            <a:ext cx="226268" cy="274290"/>
          </a:xfrm>
          <a:prstGeom prst="rect">
            <a:avLst/>
          </a:prstGeom>
          <a:noFill/>
          <a:ln/>
        </p:spPr>
        <p:txBody>
          <a:bodyPr wrap="square" lIns="0" tIns="0" rIns="0" bIns="0" rtlCol="0" anchor="t">
            <a:normAutofit/>
          </a:bodyPr>
          <a:lstStyle/>
          <a:p>
            <a:pPr marL="0" indent="0" algn="l">
              <a:lnSpc>
                <a:spcPts val="1960"/>
              </a:lnSpc>
              <a:buNone/>
            </a:pPr>
            <a:r>
              <a:rPr lang="en-US" sz="1400" b="1">
                <a:solidFill>
                  <a:srgbClr val="52585F"/>
                </a:solidFill>
                <a:latin typeface="Segoe UI" pitchFamily="34" charset="0"/>
                <a:ea typeface="Segoe UI" pitchFamily="34" charset="-122"/>
                <a:cs typeface="Segoe UI" pitchFamily="34" charset="-120"/>
              </a:rPr>
              <a:t>P1</a:t>
            </a:r>
            <a:endParaRPr lang="en-US" sz="1400"/>
          </a:p>
        </p:txBody>
      </p:sp>
      <p:sp>
        <p:nvSpPr>
          <p:cNvPr id="7" name="Text 5"/>
          <p:cNvSpPr/>
          <p:nvPr/>
        </p:nvSpPr>
        <p:spPr>
          <a:xfrm>
            <a:off x="6877298" y="2039541"/>
            <a:ext cx="253454" cy="274290"/>
          </a:xfrm>
          <a:prstGeom prst="rect">
            <a:avLst/>
          </a:prstGeom>
          <a:noFill/>
          <a:ln/>
        </p:spPr>
        <p:txBody>
          <a:bodyPr wrap="square" lIns="0" tIns="0" rIns="0" bIns="0" rtlCol="0" anchor="t">
            <a:normAutofit/>
          </a:bodyPr>
          <a:lstStyle/>
          <a:p>
            <a:pPr marL="0" indent="0" algn="l">
              <a:lnSpc>
                <a:spcPts val="1960"/>
              </a:lnSpc>
              <a:buNone/>
            </a:pPr>
            <a:r>
              <a:rPr lang="en-US" sz="1400" b="1">
                <a:solidFill>
                  <a:srgbClr val="52585F"/>
                </a:solidFill>
                <a:latin typeface="Segoe UI" pitchFamily="34" charset="0"/>
                <a:ea typeface="Segoe UI" pitchFamily="34" charset="-122"/>
                <a:cs typeface="Segoe UI" pitchFamily="34" charset="-120"/>
              </a:rPr>
              <a:t>P2</a:t>
            </a:r>
            <a:endParaRPr lang="en-US" sz="1400"/>
          </a:p>
        </p:txBody>
      </p:sp>
      <p:sp>
        <p:nvSpPr>
          <p:cNvPr id="8" name="Text 6"/>
          <p:cNvSpPr/>
          <p:nvPr/>
        </p:nvSpPr>
        <p:spPr>
          <a:xfrm>
            <a:off x="8109198" y="2039541"/>
            <a:ext cx="253454" cy="274290"/>
          </a:xfrm>
          <a:prstGeom prst="rect">
            <a:avLst/>
          </a:prstGeom>
          <a:noFill/>
          <a:ln/>
        </p:spPr>
        <p:txBody>
          <a:bodyPr wrap="square" lIns="0" tIns="0" rIns="0" bIns="0" rtlCol="0" anchor="t">
            <a:normAutofit/>
          </a:bodyPr>
          <a:lstStyle/>
          <a:p>
            <a:pPr marL="0" indent="0" algn="l">
              <a:lnSpc>
                <a:spcPts val="1960"/>
              </a:lnSpc>
              <a:buNone/>
            </a:pPr>
            <a:r>
              <a:rPr lang="en-US" sz="1400" b="1">
                <a:solidFill>
                  <a:srgbClr val="52585F"/>
                </a:solidFill>
                <a:latin typeface="Segoe UI" pitchFamily="34" charset="0"/>
                <a:ea typeface="Segoe UI" pitchFamily="34" charset="-122"/>
                <a:cs typeface="Segoe UI" pitchFamily="34" charset="-120"/>
              </a:rPr>
              <a:t>P3</a:t>
            </a:r>
            <a:endParaRPr lang="en-US" sz="1400"/>
          </a:p>
        </p:txBody>
      </p:sp>
      <p:sp>
        <p:nvSpPr>
          <p:cNvPr id="9" name="Text 7"/>
          <p:cNvSpPr/>
          <p:nvPr/>
        </p:nvSpPr>
        <p:spPr>
          <a:xfrm>
            <a:off x="9339263" y="2039541"/>
            <a:ext cx="257175" cy="274290"/>
          </a:xfrm>
          <a:prstGeom prst="rect">
            <a:avLst/>
          </a:prstGeom>
          <a:noFill/>
          <a:ln/>
        </p:spPr>
        <p:txBody>
          <a:bodyPr wrap="square" lIns="0" tIns="0" rIns="0" bIns="0" rtlCol="0" anchor="t">
            <a:normAutofit/>
          </a:bodyPr>
          <a:lstStyle/>
          <a:p>
            <a:pPr marL="0" indent="0" algn="l">
              <a:lnSpc>
                <a:spcPts val="1960"/>
              </a:lnSpc>
              <a:buNone/>
            </a:pPr>
            <a:r>
              <a:rPr lang="en-US" sz="1400" b="1">
                <a:solidFill>
                  <a:srgbClr val="52585F"/>
                </a:solidFill>
                <a:latin typeface="Segoe UI" pitchFamily="34" charset="0"/>
                <a:ea typeface="Segoe UI" pitchFamily="34" charset="-122"/>
                <a:cs typeface="Segoe UI" pitchFamily="34" charset="-120"/>
              </a:rPr>
              <a:t>P4</a:t>
            </a:r>
            <a:endParaRPr lang="en-US" sz="1400"/>
          </a:p>
        </p:txBody>
      </p:sp>
      <p:sp>
        <p:nvSpPr>
          <p:cNvPr id="10" name="Text 8"/>
          <p:cNvSpPr/>
          <p:nvPr/>
        </p:nvSpPr>
        <p:spPr>
          <a:xfrm>
            <a:off x="10572998" y="2039541"/>
            <a:ext cx="253454" cy="274290"/>
          </a:xfrm>
          <a:prstGeom prst="rect">
            <a:avLst/>
          </a:prstGeom>
          <a:noFill/>
          <a:ln/>
        </p:spPr>
        <p:txBody>
          <a:bodyPr wrap="square" lIns="0" tIns="0" rIns="0" bIns="0" rtlCol="0" anchor="t">
            <a:normAutofit/>
          </a:bodyPr>
          <a:lstStyle/>
          <a:p>
            <a:pPr marL="0" indent="0" algn="l">
              <a:lnSpc>
                <a:spcPts val="1960"/>
              </a:lnSpc>
              <a:buNone/>
            </a:pPr>
            <a:r>
              <a:rPr lang="en-US" sz="1400" b="1">
                <a:solidFill>
                  <a:srgbClr val="52585F"/>
                </a:solidFill>
                <a:latin typeface="Segoe UI" pitchFamily="34" charset="0"/>
                <a:ea typeface="Segoe UI" pitchFamily="34" charset="-122"/>
                <a:cs typeface="Segoe UI" pitchFamily="34" charset="-120"/>
              </a:rPr>
              <a:t>P5</a:t>
            </a:r>
            <a:endParaRPr lang="en-US" sz="1400"/>
          </a:p>
        </p:txBody>
      </p:sp>
      <p:sp>
        <p:nvSpPr>
          <p:cNvPr id="11" name="Text 9"/>
          <p:cNvSpPr/>
          <p:nvPr/>
        </p:nvSpPr>
        <p:spPr>
          <a:xfrm>
            <a:off x="812800" y="2428180"/>
            <a:ext cx="914043" cy="309860"/>
          </a:xfrm>
          <a:prstGeom prst="rect">
            <a:avLst/>
          </a:prstGeom>
          <a:noFill/>
          <a:ln/>
        </p:spPr>
        <p:txBody>
          <a:bodyPr wrap="square" lIns="0" tIns="0" rIns="0" bIns="0" rtlCol="0" anchor="t">
            <a:normAutofit/>
          </a:bodyPr>
          <a:lstStyle/>
          <a:p>
            <a:pPr marL="0" indent="0" algn="l">
              <a:lnSpc>
                <a:spcPts val="2240"/>
              </a:lnSpc>
              <a:buNone/>
            </a:pPr>
            <a:r>
              <a:rPr lang="en-US" sz="1600">
                <a:solidFill>
                  <a:srgbClr val="303438"/>
                </a:solidFill>
                <a:latin typeface="Segoe UI" pitchFamily="34" charset="0"/>
                <a:ea typeface="Segoe UI" pitchFamily="34" charset="-122"/>
                <a:cs typeface="Segoe UI" pitchFamily="34" charset="-120"/>
              </a:rPr>
              <a:t>Revenue</a:t>
            </a:r>
            <a:endParaRPr lang="en-US" sz="1600"/>
          </a:p>
        </p:txBody>
      </p:sp>
      <p:sp>
        <p:nvSpPr>
          <p:cNvPr id="12" name="Shape 10"/>
          <p:cNvSpPr/>
          <p:nvPr/>
        </p:nvSpPr>
        <p:spPr>
          <a:xfrm>
            <a:off x="5133975" y="2370386"/>
            <a:ext cx="1225550" cy="400050"/>
          </a:xfrm>
          <a:prstGeom prst="rect">
            <a:avLst/>
          </a:prstGeom>
          <a:solidFill>
            <a:srgbClr val="FDFDFD"/>
          </a:solidFill>
          <a:ln w="6350">
            <a:solidFill>
              <a:srgbClr val="DFE1E2"/>
            </a:solidFill>
            <a:prstDash val="solid"/>
          </a:ln>
        </p:spPr>
        <p:txBody>
          <a:bodyPr/>
          <a:lstStyle/>
          <a:p>
            <a:endParaRPr lang="en-GB"/>
          </a:p>
        </p:txBody>
      </p:sp>
      <p:sp>
        <p:nvSpPr>
          <p:cNvPr id="13" name="Shape 11"/>
          <p:cNvSpPr/>
          <p:nvPr/>
        </p:nvSpPr>
        <p:spPr>
          <a:xfrm>
            <a:off x="6365875" y="2370386"/>
            <a:ext cx="1225550" cy="400050"/>
          </a:xfrm>
          <a:prstGeom prst="rect">
            <a:avLst/>
          </a:prstGeom>
          <a:solidFill>
            <a:srgbClr val="FDFDFD"/>
          </a:solidFill>
          <a:ln w="6350">
            <a:solidFill>
              <a:srgbClr val="DFE1E2"/>
            </a:solidFill>
            <a:prstDash val="solid"/>
          </a:ln>
        </p:spPr>
        <p:txBody>
          <a:bodyPr/>
          <a:lstStyle/>
          <a:p>
            <a:endParaRPr lang="en-GB"/>
          </a:p>
        </p:txBody>
      </p:sp>
      <p:sp>
        <p:nvSpPr>
          <p:cNvPr id="14" name="Shape 12"/>
          <p:cNvSpPr/>
          <p:nvPr/>
        </p:nvSpPr>
        <p:spPr>
          <a:xfrm>
            <a:off x="7597775" y="2370386"/>
            <a:ext cx="1225550" cy="400050"/>
          </a:xfrm>
          <a:prstGeom prst="rect">
            <a:avLst/>
          </a:prstGeom>
          <a:solidFill>
            <a:srgbClr val="FDFDFD"/>
          </a:solidFill>
          <a:ln w="6350">
            <a:solidFill>
              <a:srgbClr val="DFE1E2"/>
            </a:solidFill>
            <a:prstDash val="solid"/>
          </a:ln>
        </p:spPr>
        <p:txBody>
          <a:bodyPr/>
          <a:lstStyle/>
          <a:p>
            <a:endParaRPr lang="en-GB"/>
          </a:p>
        </p:txBody>
      </p:sp>
      <p:sp>
        <p:nvSpPr>
          <p:cNvPr id="15" name="Shape 13"/>
          <p:cNvSpPr/>
          <p:nvPr/>
        </p:nvSpPr>
        <p:spPr>
          <a:xfrm>
            <a:off x="8829675" y="2370386"/>
            <a:ext cx="1225550" cy="400050"/>
          </a:xfrm>
          <a:prstGeom prst="rect">
            <a:avLst/>
          </a:prstGeom>
          <a:solidFill>
            <a:srgbClr val="FDFDFD"/>
          </a:solidFill>
          <a:ln w="6350">
            <a:solidFill>
              <a:srgbClr val="DFE1E2"/>
            </a:solidFill>
            <a:prstDash val="solid"/>
          </a:ln>
        </p:spPr>
        <p:txBody>
          <a:bodyPr/>
          <a:lstStyle/>
          <a:p>
            <a:endParaRPr lang="en-GB"/>
          </a:p>
        </p:txBody>
      </p:sp>
      <p:sp>
        <p:nvSpPr>
          <p:cNvPr id="16" name="Shape 14"/>
          <p:cNvSpPr/>
          <p:nvPr/>
        </p:nvSpPr>
        <p:spPr>
          <a:xfrm>
            <a:off x="10061575" y="2370386"/>
            <a:ext cx="1225550" cy="400050"/>
          </a:xfrm>
          <a:prstGeom prst="rect">
            <a:avLst/>
          </a:prstGeom>
          <a:solidFill>
            <a:srgbClr val="FDFDFD"/>
          </a:solidFill>
          <a:ln w="6350">
            <a:solidFill>
              <a:srgbClr val="DFE1E2"/>
            </a:solidFill>
            <a:prstDash val="solid"/>
          </a:ln>
        </p:spPr>
        <p:txBody>
          <a:bodyPr/>
          <a:lstStyle/>
          <a:p>
            <a:endParaRPr lang="en-GB"/>
          </a:p>
        </p:txBody>
      </p:sp>
      <p:sp>
        <p:nvSpPr>
          <p:cNvPr id="17" name="Text 15"/>
          <p:cNvSpPr/>
          <p:nvPr/>
        </p:nvSpPr>
        <p:spPr>
          <a:xfrm>
            <a:off x="812800" y="2834580"/>
            <a:ext cx="1308021" cy="309860"/>
          </a:xfrm>
          <a:prstGeom prst="rect">
            <a:avLst/>
          </a:prstGeom>
          <a:noFill/>
          <a:ln/>
        </p:spPr>
        <p:txBody>
          <a:bodyPr wrap="square" lIns="0" tIns="0" rIns="0" bIns="0" rtlCol="0" anchor="t">
            <a:normAutofit/>
          </a:bodyPr>
          <a:lstStyle/>
          <a:p>
            <a:pPr marL="0" indent="0" algn="l">
              <a:lnSpc>
                <a:spcPts val="2240"/>
              </a:lnSpc>
              <a:buNone/>
            </a:pPr>
            <a:r>
              <a:rPr lang="en-US" sz="1600">
                <a:solidFill>
                  <a:srgbClr val="303438"/>
                </a:solidFill>
                <a:latin typeface="Segoe UI" pitchFamily="34" charset="0"/>
                <a:ea typeface="Segoe UI" pitchFamily="34" charset="-122"/>
                <a:cs typeface="Segoe UI" pitchFamily="34" charset="-120"/>
              </a:rPr>
              <a:t>Debtor days</a:t>
            </a:r>
            <a:endParaRPr lang="en-US" sz="1600"/>
          </a:p>
        </p:txBody>
      </p:sp>
      <p:sp>
        <p:nvSpPr>
          <p:cNvPr id="18" name="Shape 16"/>
          <p:cNvSpPr/>
          <p:nvPr/>
        </p:nvSpPr>
        <p:spPr>
          <a:xfrm>
            <a:off x="3355975" y="2776786"/>
            <a:ext cx="1771650" cy="400050"/>
          </a:xfrm>
          <a:prstGeom prst="rect">
            <a:avLst/>
          </a:prstGeom>
          <a:solidFill>
            <a:srgbClr val="EEEAF3"/>
          </a:solidFill>
          <a:ln w="6350">
            <a:solidFill>
              <a:srgbClr val="C5B5D4"/>
            </a:solidFill>
            <a:prstDash val="solid"/>
          </a:ln>
        </p:spPr>
        <p:txBody>
          <a:bodyPr/>
          <a:lstStyle/>
          <a:p>
            <a:endParaRPr lang="en-GB"/>
          </a:p>
        </p:txBody>
      </p:sp>
      <p:sp>
        <p:nvSpPr>
          <p:cNvPr id="19" name="Text 17"/>
          <p:cNvSpPr/>
          <p:nvPr/>
        </p:nvSpPr>
        <p:spPr>
          <a:xfrm>
            <a:off x="812800" y="3240980"/>
            <a:ext cx="1585793" cy="309860"/>
          </a:xfrm>
          <a:prstGeom prst="rect">
            <a:avLst/>
          </a:prstGeom>
          <a:noFill/>
          <a:ln/>
        </p:spPr>
        <p:txBody>
          <a:bodyPr wrap="square" lIns="0" tIns="0" rIns="0" bIns="0" rtlCol="0" anchor="t">
            <a:normAutofit/>
          </a:bodyPr>
          <a:lstStyle/>
          <a:p>
            <a:pPr marL="0" indent="0" algn="l">
              <a:lnSpc>
                <a:spcPts val="2240"/>
              </a:lnSpc>
              <a:buNone/>
            </a:pPr>
            <a:r>
              <a:rPr lang="en-US" sz="1600" b="1">
                <a:solidFill>
                  <a:srgbClr val="303438"/>
                </a:solidFill>
                <a:latin typeface="Segoe UI" pitchFamily="34" charset="0"/>
                <a:ea typeface="Segoe UI" pitchFamily="34" charset="-122"/>
                <a:cs typeface="Segoe UI" pitchFamily="34" charset="-120"/>
              </a:rPr>
              <a:t>Trade debtors</a:t>
            </a:r>
            <a:endParaRPr lang="en-US" sz="1600"/>
          </a:p>
        </p:txBody>
      </p:sp>
      <p:sp>
        <p:nvSpPr>
          <p:cNvPr id="20" name="Shape 18"/>
          <p:cNvSpPr/>
          <p:nvPr/>
        </p:nvSpPr>
        <p:spPr>
          <a:xfrm>
            <a:off x="5133975" y="3183186"/>
            <a:ext cx="1225550" cy="400050"/>
          </a:xfrm>
          <a:prstGeom prst="rect">
            <a:avLst/>
          </a:prstGeom>
          <a:solidFill>
            <a:srgbClr val="EFF0F1"/>
          </a:solidFill>
          <a:ln w="6350">
            <a:solidFill>
              <a:srgbClr val="DFE1E2"/>
            </a:solidFill>
            <a:prstDash val="solid"/>
          </a:ln>
        </p:spPr>
        <p:txBody>
          <a:bodyPr/>
          <a:lstStyle/>
          <a:p>
            <a:endParaRPr lang="en-GB"/>
          </a:p>
        </p:txBody>
      </p:sp>
      <p:sp>
        <p:nvSpPr>
          <p:cNvPr id="21" name="Shape 19"/>
          <p:cNvSpPr/>
          <p:nvPr/>
        </p:nvSpPr>
        <p:spPr>
          <a:xfrm>
            <a:off x="6365875" y="3183186"/>
            <a:ext cx="1225550" cy="400050"/>
          </a:xfrm>
          <a:prstGeom prst="rect">
            <a:avLst/>
          </a:prstGeom>
          <a:solidFill>
            <a:srgbClr val="EFF0F1"/>
          </a:solidFill>
          <a:ln w="6350">
            <a:solidFill>
              <a:srgbClr val="DFE1E2"/>
            </a:solidFill>
            <a:prstDash val="solid"/>
          </a:ln>
        </p:spPr>
        <p:txBody>
          <a:bodyPr/>
          <a:lstStyle/>
          <a:p>
            <a:endParaRPr lang="en-GB"/>
          </a:p>
        </p:txBody>
      </p:sp>
      <p:sp>
        <p:nvSpPr>
          <p:cNvPr id="22" name="Shape 20"/>
          <p:cNvSpPr/>
          <p:nvPr/>
        </p:nvSpPr>
        <p:spPr>
          <a:xfrm>
            <a:off x="7597775" y="3183186"/>
            <a:ext cx="1225550" cy="400050"/>
          </a:xfrm>
          <a:prstGeom prst="rect">
            <a:avLst/>
          </a:prstGeom>
          <a:solidFill>
            <a:srgbClr val="EFF0F1"/>
          </a:solidFill>
          <a:ln w="6350">
            <a:solidFill>
              <a:srgbClr val="DFE1E2"/>
            </a:solidFill>
            <a:prstDash val="solid"/>
          </a:ln>
        </p:spPr>
        <p:txBody>
          <a:bodyPr/>
          <a:lstStyle/>
          <a:p>
            <a:endParaRPr lang="en-GB"/>
          </a:p>
        </p:txBody>
      </p:sp>
      <p:sp>
        <p:nvSpPr>
          <p:cNvPr id="23" name="Shape 21"/>
          <p:cNvSpPr/>
          <p:nvPr/>
        </p:nvSpPr>
        <p:spPr>
          <a:xfrm>
            <a:off x="8829675" y="3183186"/>
            <a:ext cx="1225550" cy="400050"/>
          </a:xfrm>
          <a:prstGeom prst="rect">
            <a:avLst/>
          </a:prstGeom>
          <a:solidFill>
            <a:srgbClr val="EFF0F1"/>
          </a:solidFill>
          <a:ln w="6350">
            <a:solidFill>
              <a:srgbClr val="DFE1E2"/>
            </a:solidFill>
            <a:prstDash val="solid"/>
          </a:ln>
        </p:spPr>
        <p:txBody>
          <a:bodyPr/>
          <a:lstStyle/>
          <a:p>
            <a:endParaRPr lang="en-GB"/>
          </a:p>
        </p:txBody>
      </p:sp>
      <p:sp>
        <p:nvSpPr>
          <p:cNvPr id="24" name="Shape 22"/>
          <p:cNvSpPr/>
          <p:nvPr/>
        </p:nvSpPr>
        <p:spPr>
          <a:xfrm>
            <a:off x="10061575" y="3183186"/>
            <a:ext cx="1225550" cy="400050"/>
          </a:xfrm>
          <a:prstGeom prst="rect">
            <a:avLst/>
          </a:prstGeom>
          <a:solidFill>
            <a:srgbClr val="EFF0F1"/>
          </a:solidFill>
          <a:ln w="6350">
            <a:solidFill>
              <a:srgbClr val="DFE1E2"/>
            </a:solidFill>
            <a:prstDash val="solid"/>
          </a:ln>
        </p:spPr>
        <p:txBody>
          <a:bodyPr/>
          <a:lstStyle/>
          <a:p>
            <a:endParaRPr lang="en-GB"/>
          </a:p>
        </p:txBody>
      </p:sp>
      <p:sp>
        <p:nvSpPr>
          <p:cNvPr id="25" name="Text 23"/>
          <p:cNvSpPr/>
          <p:nvPr/>
        </p:nvSpPr>
        <p:spPr>
          <a:xfrm>
            <a:off x="812800" y="3688011"/>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a:solidFill>
                  <a:srgbClr val="582C83"/>
                </a:solidFill>
                <a:latin typeface="Segoe UI" pitchFamily="34" charset="0"/>
                <a:ea typeface="Segoe UI" pitchFamily="34" charset="-122"/>
                <a:cs typeface="Segoe UI" pitchFamily="34" charset="-120"/>
              </a:rPr>
              <a:t>↑ Left-hand column holds the parameter</a:t>
            </a:r>
            <a:endParaRPr lang="en-US" sz="1400"/>
          </a:p>
        </p:txBody>
      </p:sp>
      <p:sp>
        <p:nvSpPr>
          <p:cNvPr id="26" name="Shape 24"/>
          <p:cNvSpPr/>
          <p:nvPr/>
        </p:nvSpPr>
        <p:spPr>
          <a:xfrm>
            <a:off x="812800" y="4241701"/>
            <a:ext cx="10566400" cy="1162050"/>
          </a:xfrm>
          <a:prstGeom prst="roundRect">
            <a:avLst>
              <a:gd name="adj" fmla="val 4372"/>
            </a:avLst>
          </a:prstGeom>
          <a:solidFill>
            <a:srgbClr val="FDFDFD"/>
          </a:solidFill>
          <a:ln/>
        </p:spPr>
        <p:txBody>
          <a:bodyPr/>
          <a:lstStyle/>
          <a:p>
            <a:endParaRPr lang="en-GB"/>
          </a:p>
        </p:txBody>
      </p:sp>
      <p:sp>
        <p:nvSpPr>
          <p:cNvPr id="27" name="Shape 25"/>
          <p:cNvSpPr/>
          <p:nvPr/>
        </p:nvSpPr>
        <p:spPr>
          <a:xfrm>
            <a:off x="812800" y="4241701"/>
            <a:ext cx="10566400" cy="1162050"/>
          </a:xfrm>
          <a:custGeom>
            <a:avLst/>
            <a:gdLst/>
            <a:ahLst/>
            <a:cxnLst/>
            <a:rect l="l" t="t" r="r" b="b"/>
            <a:pathLst>
              <a:path w="10566400" h="1162050">
                <a:moveTo>
                  <a:pt x="50800" y="1162050"/>
                </a:moveTo>
                <a:lnTo>
                  <a:pt x="50800" y="1162050"/>
                </a:lnTo>
                <a:arcTo wR="50800" hR="50800" stAng="5400000" swAng="5400000"/>
                <a:lnTo>
                  <a:pt x="0" y="50800"/>
                </a:lnTo>
                <a:arcTo wR="50800" hR="50800" stAng="10800000" swAng="5400000"/>
                <a:lnTo>
                  <a:pt x="50800" y="0"/>
                </a:lnTo>
                <a:lnTo>
                  <a:pt x="50800" y="1162050"/>
                </a:lnTo>
                <a:close/>
              </a:path>
            </a:pathLst>
          </a:custGeom>
          <a:solidFill>
            <a:srgbClr val="D4A72C"/>
          </a:solidFill>
          <a:ln/>
        </p:spPr>
        <p:txBody>
          <a:bodyPr/>
          <a:lstStyle/>
          <a:p>
            <a:endParaRPr lang="en-GB"/>
          </a:p>
        </p:txBody>
      </p:sp>
      <p:sp>
        <p:nvSpPr>
          <p:cNvPr id="28" name="Text 26"/>
          <p:cNvSpPr/>
          <p:nvPr/>
        </p:nvSpPr>
        <p:spPr>
          <a:xfrm>
            <a:off x="3609876" y="4644926"/>
            <a:ext cx="3227737" cy="381000"/>
          </a:xfrm>
          <a:prstGeom prst="rect">
            <a:avLst/>
          </a:prstGeom>
          <a:noFill/>
          <a:ln/>
        </p:spPr>
        <p:txBody>
          <a:bodyPr wrap="square" lIns="0" tIns="0" rIns="0" bIns="0" rtlCol="0" anchor="t">
            <a:normAutofit fontScale="92500"/>
          </a:bodyPr>
          <a:lstStyle/>
          <a:p>
            <a:pPr marL="0" indent="0" algn="l">
              <a:lnSpc>
                <a:spcPts val="2800"/>
              </a:lnSpc>
              <a:buNone/>
            </a:pPr>
            <a:r>
              <a:rPr lang="en-US" sz="2000" b="1">
                <a:solidFill>
                  <a:srgbClr val="303438"/>
                </a:solidFill>
                <a:latin typeface="Segoe UI" pitchFamily="34" charset="0"/>
                <a:ea typeface="Segoe UI" pitchFamily="34" charset="-122"/>
                <a:cs typeface="Segoe UI" pitchFamily="34" charset="-120"/>
              </a:rPr>
              <a:t>Trade debtors = Revenue ×</a:t>
            </a:r>
            <a:endParaRPr lang="en-US" sz="2000"/>
          </a:p>
        </p:txBody>
      </p:sp>
      <p:sp>
        <p:nvSpPr>
          <p:cNvPr id="29" name="Text 27"/>
          <p:cNvSpPr/>
          <p:nvPr/>
        </p:nvSpPr>
        <p:spPr>
          <a:xfrm>
            <a:off x="6911603" y="4419501"/>
            <a:ext cx="1680270" cy="381000"/>
          </a:xfrm>
          <a:prstGeom prst="rect">
            <a:avLst/>
          </a:prstGeom>
          <a:noFill/>
          <a:ln/>
        </p:spPr>
        <p:txBody>
          <a:bodyPr wrap="square" lIns="0" tIns="0" rIns="0" bIns="0" rtlCol="0" anchor="t">
            <a:normAutofit/>
          </a:bodyPr>
          <a:lstStyle/>
          <a:p>
            <a:pPr marL="0" indent="0" algn="ctr">
              <a:lnSpc>
                <a:spcPts val="2800"/>
              </a:lnSpc>
              <a:buNone/>
            </a:pPr>
            <a:r>
              <a:rPr lang="en-US" sz="2000" b="1">
                <a:solidFill>
                  <a:srgbClr val="303438"/>
                </a:solidFill>
                <a:latin typeface="Segoe UI" pitchFamily="34" charset="0"/>
                <a:ea typeface="Segoe UI" pitchFamily="34" charset="-122"/>
                <a:cs typeface="Segoe UI" pitchFamily="34" charset="-120"/>
              </a:rPr>
              <a:t>Debtor days</a:t>
            </a:r>
            <a:endParaRPr lang="en-US" sz="2000"/>
          </a:p>
        </p:txBody>
      </p:sp>
      <p:sp>
        <p:nvSpPr>
          <p:cNvPr id="30" name="Shape 28"/>
          <p:cNvSpPr/>
          <p:nvPr/>
        </p:nvSpPr>
        <p:spPr>
          <a:xfrm>
            <a:off x="6870601" y="4813201"/>
            <a:ext cx="1762274" cy="19050"/>
          </a:xfrm>
          <a:prstGeom prst="rect">
            <a:avLst/>
          </a:prstGeom>
          <a:solidFill>
            <a:srgbClr val="303438"/>
          </a:solidFill>
          <a:ln/>
        </p:spPr>
        <p:txBody>
          <a:bodyPr/>
          <a:lstStyle/>
          <a:p>
            <a:endParaRPr lang="en-GB"/>
          </a:p>
        </p:txBody>
      </p:sp>
      <p:sp>
        <p:nvSpPr>
          <p:cNvPr id="31" name="Text 29"/>
          <p:cNvSpPr/>
          <p:nvPr/>
        </p:nvSpPr>
        <p:spPr>
          <a:xfrm>
            <a:off x="6837613" y="4870351"/>
            <a:ext cx="1828250" cy="381000"/>
          </a:xfrm>
          <a:prstGeom prst="rect">
            <a:avLst/>
          </a:prstGeom>
          <a:noFill/>
          <a:ln/>
        </p:spPr>
        <p:txBody>
          <a:bodyPr wrap="square" lIns="0" tIns="0" rIns="0" bIns="0" rtlCol="0" anchor="t">
            <a:normAutofit/>
          </a:bodyPr>
          <a:lstStyle/>
          <a:p>
            <a:pPr marL="0" indent="0" algn="ctr">
              <a:lnSpc>
                <a:spcPts val="2800"/>
              </a:lnSpc>
              <a:buNone/>
            </a:pPr>
            <a:r>
              <a:rPr lang="en-US" sz="2000" b="1">
                <a:solidFill>
                  <a:srgbClr val="303438"/>
                </a:solidFill>
                <a:latin typeface="Segoe UI" pitchFamily="34" charset="0"/>
                <a:ea typeface="Segoe UI" pitchFamily="34" charset="-122"/>
                <a:cs typeface="Segoe UI" pitchFamily="34" charset="-120"/>
              </a:rPr>
              <a:t>Days in period</a:t>
            </a:r>
            <a:endParaRPr lang="en-US" sz="2000"/>
          </a:p>
        </p:txBody>
      </p:sp>
      <p:sp>
        <p:nvSpPr>
          <p:cNvPr id="32" name="Text 3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7F8"/>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582C83"/>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a:solidFill>
                  <a:srgbClr val="582C83"/>
                </a:solidFill>
                <a:latin typeface="Segoe UI" pitchFamily="34" charset="0"/>
                <a:ea typeface="Segoe UI" pitchFamily="34" charset="-122"/>
                <a:cs typeface="Segoe UI" pitchFamily="34" charset="-120"/>
              </a:rPr>
              <a:t>03 · WORKING CAPITAL</a:t>
            </a:r>
            <a:endParaRPr lang="en-US" sz="1200"/>
          </a:p>
        </p:txBody>
      </p:sp>
      <p:sp>
        <p:nvSpPr>
          <p:cNvPr id="4" name="Text 2"/>
          <p:cNvSpPr>
            <a:spLocks noGrp="1"/>
          </p:cNvSpPr>
          <p:nvPr>
            <p:ph type="title"/>
          </p:nvPr>
        </p:nvSpPr>
        <p:spPr>
          <a:xfrm>
            <a:off x="812800" y="11531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a:solidFill>
                  <a:srgbClr val="303438"/>
                </a:solidFill>
                <a:latin typeface="Segoe UI" pitchFamily="34" charset="0"/>
                <a:ea typeface="Segoe UI" pitchFamily="34" charset="-122"/>
                <a:cs typeface="Segoe UI" pitchFamily="34" charset="-120"/>
              </a:rPr>
              <a:t>Balance movements are cash movements</a:t>
            </a:r>
            <a:endParaRPr lang="en-US" sz="3600"/>
          </a:p>
        </p:txBody>
      </p:sp>
      <p:sp>
        <p:nvSpPr>
          <p:cNvPr id="5" name="Shape 3"/>
          <p:cNvSpPr/>
          <p:nvPr/>
        </p:nvSpPr>
        <p:spPr>
          <a:xfrm>
            <a:off x="815975" y="1963986"/>
            <a:ext cx="5149850" cy="1936700"/>
          </a:xfrm>
          <a:prstGeom prst="roundRect">
            <a:avLst>
              <a:gd name="adj" fmla="val 3771"/>
            </a:avLst>
          </a:prstGeom>
          <a:solidFill>
            <a:srgbClr val="FDFDFD"/>
          </a:solidFill>
          <a:ln w="6350">
            <a:solidFill>
              <a:srgbClr val="DFE1E2"/>
            </a:solidFill>
            <a:prstDash val="solid"/>
          </a:ln>
        </p:spPr>
        <p:txBody>
          <a:bodyPr/>
          <a:lstStyle/>
          <a:p>
            <a:endParaRPr lang="en-GB"/>
          </a:p>
        </p:txBody>
      </p:sp>
      <p:sp>
        <p:nvSpPr>
          <p:cNvPr id="6" name="Text 4"/>
          <p:cNvSpPr/>
          <p:nvPr/>
        </p:nvSpPr>
        <p:spPr>
          <a:xfrm>
            <a:off x="1123950" y="2221161"/>
            <a:ext cx="4669917" cy="360660"/>
          </a:xfrm>
          <a:prstGeom prst="rect">
            <a:avLst/>
          </a:prstGeom>
          <a:noFill/>
          <a:ln/>
        </p:spPr>
        <p:txBody>
          <a:bodyPr wrap="square" lIns="0" tIns="0" rIns="0" bIns="0" rtlCol="0" anchor="t">
            <a:normAutofit/>
          </a:bodyPr>
          <a:lstStyle/>
          <a:p>
            <a:pPr marL="0" indent="0" algn="l">
              <a:lnSpc>
                <a:spcPts val="2640"/>
              </a:lnSpc>
              <a:buNone/>
            </a:pPr>
            <a:r>
              <a:rPr lang="en-US" sz="2200" b="1">
                <a:solidFill>
                  <a:srgbClr val="303438"/>
                </a:solidFill>
                <a:latin typeface="Segoe UI" pitchFamily="34" charset="0"/>
                <a:ea typeface="Segoe UI" pitchFamily="34" charset="-122"/>
                <a:cs typeface="Segoe UI" pitchFamily="34" charset="-120"/>
              </a:rPr>
              <a:t>Trade debtors</a:t>
            </a:r>
            <a:endParaRPr lang="en-US" sz="2200"/>
          </a:p>
        </p:txBody>
      </p:sp>
      <p:sp>
        <p:nvSpPr>
          <p:cNvPr id="7" name="Text 5"/>
          <p:cNvSpPr/>
          <p:nvPr/>
        </p:nvSpPr>
        <p:spPr>
          <a:xfrm>
            <a:off x="1123950" y="2708821"/>
            <a:ext cx="1798737" cy="523230"/>
          </a:xfrm>
          <a:prstGeom prst="rect">
            <a:avLst/>
          </a:prstGeom>
          <a:noFill/>
          <a:ln/>
        </p:spPr>
        <p:txBody>
          <a:bodyPr wrap="square" lIns="0" tIns="0" rIns="0" bIns="0" rtlCol="0" anchor="t">
            <a:normAutofit/>
          </a:bodyPr>
          <a:lstStyle/>
          <a:p>
            <a:pPr marL="0" indent="0" algn="l">
              <a:lnSpc>
                <a:spcPts val="3920"/>
              </a:lnSpc>
              <a:buNone/>
            </a:pPr>
            <a:r>
              <a:rPr lang="en-US" sz="2800" b="1">
                <a:solidFill>
                  <a:srgbClr val="582C83"/>
                </a:solidFill>
                <a:latin typeface="Segoe UI" pitchFamily="34" charset="0"/>
                <a:ea typeface="Segoe UI" pitchFamily="34" charset="-122"/>
                <a:cs typeface="Segoe UI" pitchFamily="34" charset="-120"/>
              </a:rPr>
              <a:t>↑ Debtors</a:t>
            </a:r>
            <a:endParaRPr lang="en-US" sz="2800"/>
          </a:p>
        </p:txBody>
      </p:sp>
      <p:sp>
        <p:nvSpPr>
          <p:cNvPr id="8" name="Text 6"/>
          <p:cNvSpPr/>
          <p:nvPr/>
        </p:nvSpPr>
        <p:spPr>
          <a:xfrm>
            <a:off x="2922687" y="2708821"/>
            <a:ext cx="368201" cy="523230"/>
          </a:xfrm>
          <a:prstGeom prst="rect">
            <a:avLst/>
          </a:prstGeom>
          <a:noFill/>
          <a:ln/>
        </p:spPr>
        <p:txBody>
          <a:bodyPr wrap="square" lIns="0" tIns="0" rIns="0" bIns="0" rtlCol="0" anchor="t">
            <a:normAutofit/>
          </a:bodyPr>
          <a:lstStyle/>
          <a:p>
            <a:pPr marL="0" indent="0" algn="l">
              <a:lnSpc>
                <a:spcPts val="3920"/>
              </a:lnSpc>
              <a:buNone/>
            </a:pPr>
            <a:r>
              <a:rPr lang="en-US" sz="2800" b="1">
                <a:solidFill>
                  <a:srgbClr val="52585F"/>
                </a:solidFill>
                <a:latin typeface="Segoe UI" pitchFamily="34" charset="0"/>
                <a:ea typeface="Segoe UI" pitchFamily="34" charset="-122"/>
                <a:cs typeface="Segoe UI" pitchFamily="34" charset="-120"/>
              </a:rPr>
              <a:t>→</a:t>
            </a:r>
            <a:endParaRPr lang="en-US" sz="2800"/>
          </a:p>
        </p:txBody>
      </p:sp>
      <p:sp>
        <p:nvSpPr>
          <p:cNvPr id="9" name="Text 7"/>
          <p:cNvSpPr/>
          <p:nvPr/>
        </p:nvSpPr>
        <p:spPr>
          <a:xfrm>
            <a:off x="3432721" y="2708821"/>
            <a:ext cx="1259741" cy="523230"/>
          </a:xfrm>
          <a:prstGeom prst="rect">
            <a:avLst/>
          </a:prstGeom>
          <a:noFill/>
          <a:ln/>
        </p:spPr>
        <p:txBody>
          <a:bodyPr wrap="square" lIns="0" tIns="0" rIns="0" bIns="0" rtlCol="0" anchor="t">
            <a:normAutofit/>
          </a:bodyPr>
          <a:lstStyle/>
          <a:p>
            <a:pPr marL="0" indent="0" algn="l">
              <a:lnSpc>
                <a:spcPts val="3920"/>
              </a:lnSpc>
              <a:buNone/>
            </a:pPr>
            <a:r>
              <a:rPr lang="en-US" sz="2800" b="1">
                <a:solidFill>
                  <a:srgbClr val="582C83"/>
                </a:solidFill>
                <a:latin typeface="Segoe UI" pitchFamily="34" charset="0"/>
                <a:ea typeface="Segoe UI" pitchFamily="34" charset="-122"/>
                <a:cs typeface="Segoe UI" pitchFamily="34" charset="-120"/>
              </a:rPr>
              <a:t>↓ Cash</a:t>
            </a:r>
            <a:endParaRPr lang="en-US" sz="2800"/>
          </a:p>
        </p:txBody>
      </p:sp>
      <p:sp>
        <p:nvSpPr>
          <p:cNvPr id="10" name="Text 8"/>
          <p:cNvSpPr/>
          <p:nvPr/>
        </p:nvSpPr>
        <p:spPr>
          <a:xfrm>
            <a:off x="1123950" y="3359051"/>
            <a:ext cx="4669917" cy="309860"/>
          </a:xfrm>
          <a:prstGeom prst="rect">
            <a:avLst/>
          </a:prstGeom>
          <a:noFill/>
          <a:ln/>
        </p:spPr>
        <p:txBody>
          <a:bodyPr wrap="square" lIns="0" tIns="0" rIns="0" bIns="0" rtlCol="0" anchor="t">
            <a:normAutofit/>
          </a:bodyPr>
          <a:lstStyle/>
          <a:p>
            <a:pPr marL="0" indent="0" algn="l">
              <a:lnSpc>
                <a:spcPts val="2240"/>
              </a:lnSpc>
              <a:buNone/>
            </a:pPr>
            <a:r>
              <a:rPr lang="en-US" sz="1600">
                <a:solidFill>
                  <a:srgbClr val="52585F"/>
                </a:solidFill>
                <a:latin typeface="Segoe UI" pitchFamily="34" charset="0"/>
                <a:ea typeface="Segoe UI" pitchFamily="34" charset="-122"/>
                <a:cs typeface="Segoe UI" pitchFamily="34" charset="-120"/>
              </a:rPr>
              <a:t>Driven by revenue and debtor days</a:t>
            </a:r>
            <a:endParaRPr lang="en-US" sz="1600"/>
          </a:p>
        </p:txBody>
      </p:sp>
      <p:sp>
        <p:nvSpPr>
          <p:cNvPr id="11" name="Shape 9"/>
          <p:cNvSpPr/>
          <p:nvPr/>
        </p:nvSpPr>
        <p:spPr>
          <a:xfrm>
            <a:off x="6226175" y="1963986"/>
            <a:ext cx="5149850" cy="1936700"/>
          </a:xfrm>
          <a:prstGeom prst="roundRect">
            <a:avLst>
              <a:gd name="adj" fmla="val 3771"/>
            </a:avLst>
          </a:prstGeom>
          <a:solidFill>
            <a:srgbClr val="FDFDFD"/>
          </a:solidFill>
          <a:ln w="6350">
            <a:solidFill>
              <a:srgbClr val="DFE1E2"/>
            </a:solidFill>
            <a:prstDash val="solid"/>
          </a:ln>
        </p:spPr>
        <p:txBody>
          <a:bodyPr/>
          <a:lstStyle/>
          <a:p>
            <a:endParaRPr lang="en-GB"/>
          </a:p>
        </p:txBody>
      </p:sp>
      <p:sp>
        <p:nvSpPr>
          <p:cNvPr id="12" name="Text 10"/>
          <p:cNvSpPr/>
          <p:nvPr/>
        </p:nvSpPr>
        <p:spPr>
          <a:xfrm>
            <a:off x="6534150" y="2221161"/>
            <a:ext cx="4669917" cy="360660"/>
          </a:xfrm>
          <a:prstGeom prst="rect">
            <a:avLst/>
          </a:prstGeom>
          <a:noFill/>
          <a:ln/>
        </p:spPr>
        <p:txBody>
          <a:bodyPr wrap="square" lIns="0" tIns="0" rIns="0" bIns="0" rtlCol="0" anchor="t">
            <a:normAutofit/>
          </a:bodyPr>
          <a:lstStyle/>
          <a:p>
            <a:pPr marL="0" indent="0" algn="l">
              <a:lnSpc>
                <a:spcPts val="2640"/>
              </a:lnSpc>
              <a:buNone/>
            </a:pPr>
            <a:r>
              <a:rPr lang="en-US" sz="2200" b="1">
                <a:solidFill>
                  <a:srgbClr val="303438"/>
                </a:solidFill>
                <a:latin typeface="Segoe UI" pitchFamily="34" charset="0"/>
                <a:ea typeface="Segoe UI" pitchFamily="34" charset="-122"/>
                <a:cs typeface="Segoe UI" pitchFamily="34" charset="-120"/>
              </a:rPr>
              <a:t>Trade creditors</a:t>
            </a:r>
            <a:endParaRPr lang="en-US" sz="2200"/>
          </a:p>
        </p:txBody>
      </p:sp>
      <p:sp>
        <p:nvSpPr>
          <p:cNvPr id="13" name="Text 11"/>
          <p:cNvSpPr/>
          <p:nvPr/>
        </p:nvSpPr>
        <p:spPr>
          <a:xfrm>
            <a:off x="6534150" y="2708821"/>
            <a:ext cx="1999258" cy="523230"/>
          </a:xfrm>
          <a:prstGeom prst="rect">
            <a:avLst/>
          </a:prstGeom>
          <a:noFill/>
          <a:ln/>
        </p:spPr>
        <p:txBody>
          <a:bodyPr wrap="square" lIns="0" tIns="0" rIns="0" bIns="0" rtlCol="0" anchor="t">
            <a:normAutofit/>
          </a:bodyPr>
          <a:lstStyle/>
          <a:p>
            <a:pPr marL="0" indent="0" algn="l">
              <a:lnSpc>
                <a:spcPts val="3920"/>
              </a:lnSpc>
              <a:buNone/>
            </a:pPr>
            <a:r>
              <a:rPr lang="en-US" sz="2800" b="1">
                <a:solidFill>
                  <a:srgbClr val="2D6E3D"/>
                </a:solidFill>
                <a:latin typeface="Segoe UI" pitchFamily="34" charset="0"/>
                <a:ea typeface="Segoe UI" pitchFamily="34" charset="-122"/>
                <a:cs typeface="Segoe UI" pitchFamily="34" charset="-120"/>
              </a:rPr>
              <a:t>↑ Creditors</a:t>
            </a:r>
            <a:endParaRPr lang="en-US" sz="2800"/>
          </a:p>
        </p:txBody>
      </p:sp>
      <p:sp>
        <p:nvSpPr>
          <p:cNvPr id="14" name="Text 12"/>
          <p:cNvSpPr/>
          <p:nvPr/>
        </p:nvSpPr>
        <p:spPr>
          <a:xfrm>
            <a:off x="8533408" y="2708821"/>
            <a:ext cx="368201" cy="523230"/>
          </a:xfrm>
          <a:prstGeom prst="rect">
            <a:avLst/>
          </a:prstGeom>
          <a:noFill/>
          <a:ln/>
        </p:spPr>
        <p:txBody>
          <a:bodyPr wrap="square" lIns="0" tIns="0" rIns="0" bIns="0" rtlCol="0" anchor="t">
            <a:normAutofit/>
          </a:bodyPr>
          <a:lstStyle/>
          <a:p>
            <a:pPr marL="0" indent="0" algn="l">
              <a:lnSpc>
                <a:spcPts val="3920"/>
              </a:lnSpc>
              <a:buNone/>
            </a:pPr>
            <a:r>
              <a:rPr lang="en-US" sz="2800" b="1">
                <a:solidFill>
                  <a:srgbClr val="52585F"/>
                </a:solidFill>
                <a:latin typeface="Segoe UI" pitchFamily="34" charset="0"/>
                <a:ea typeface="Segoe UI" pitchFamily="34" charset="-122"/>
                <a:cs typeface="Segoe UI" pitchFamily="34" charset="-120"/>
              </a:rPr>
              <a:t>→</a:t>
            </a:r>
            <a:endParaRPr lang="en-US" sz="2800"/>
          </a:p>
        </p:txBody>
      </p:sp>
      <p:sp>
        <p:nvSpPr>
          <p:cNvPr id="15" name="Text 13"/>
          <p:cNvSpPr/>
          <p:nvPr/>
        </p:nvSpPr>
        <p:spPr>
          <a:xfrm>
            <a:off x="9043442" y="2708821"/>
            <a:ext cx="1259741" cy="523230"/>
          </a:xfrm>
          <a:prstGeom prst="rect">
            <a:avLst/>
          </a:prstGeom>
          <a:noFill/>
          <a:ln/>
        </p:spPr>
        <p:txBody>
          <a:bodyPr wrap="square" lIns="0" tIns="0" rIns="0" bIns="0" rtlCol="0" anchor="t">
            <a:normAutofit/>
          </a:bodyPr>
          <a:lstStyle/>
          <a:p>
            <a:pPr marL="0" indent="0" algn="l">
              <a:lnSpc>
                <a:spcPts val="3920"/>
              </a:lnSpc>
              <a:buNone/>
            </a:pPr>
            <a:r>
              <a:rPr lang="en-US" sz="2800" b="1">
                <a:solidFill>
                  <a:srgbClr val="2D6E3D"/>
                </a:solidFill>
                <a:latin typeface="Segoe UI" pitchFamily="34" charset="0"/>
                <a:ea typeface="Segoe UI" pitchFamily="34" charset="-122"/>
                <a:cs typeface="Segoe UI" pitchFamily="34" charset="-120"/>
              </a:rPr>
              <a:t>↑ Cash</a:t>
            </a:r>
            <a:endParaRPr lang="en-US" sz="2800"/>
          </a:p>
        </p:txBody>
      </p:sp>
      <p:sp>
        <p:nvSpPr>
          <p:cNvPr id="16" name="Text 14"/>
          <p:cNvSpPr/>
          <p:nvPr/>
        </p:nvSpPr>
        <p:spPr>
          <a:xfrm>
            <a:off x="6534150" y="3359051"/>
            <a:ext cx="4669917" cy="309860"/>
          </a:xfrm>
          <a:prstGeom prst="rect">
            <a:avLst/>
          </a:prstGeom>
          <a:noFill/>
          <a:ln/>
        </p:spPr>
        <p:txBody>
          <a:bodyPr wrap="square" lIns="0" tIns="0" rIns="0" bIns="0" rtlCol="0" anchor="t">
            <a:normAutofit/>
          </a:bodyPr>
          <a:lstStyle/>
          <a:p>
            <a:pPr marL="0" indent="0" algn="l">
              <a:lnSpc>
                <a:spcPts val="2240"/>
              </a:lnSpc>
              <a:buNone/>
            </a:pPr>
            <a:r>
              <a:rPr lang="en-US" sz="1600">
                <a:solidFill>
                  <a:srgbClr val="52585F"/>
                </a:solidFill>
                <a:latin typeface="Segoe UI" pitchFamily="34" charset="0"/>
                <a:ea typeface="Segoe UI" pitchFamily="34" charset="-122"/>
                <a:cs typeface="Segoe UI" pitchFamily="34" charset="-120"/>
              </a:rPr>
              <a:t>Driven by costs and creditor days</a:t>
            </a:r>
            <a:endParaRPr lang="en-US" sz="1600"/>
          </a:p>
        </p:txBody>
      </p:sp>
      <p:sp>
        <p:nvSpPr>
          <p:cNvPr id="17" name="Text 15"/>
          <p:cNvSpPr/>
          <p:nvPr/>
        </p:nvSpPr>
        <p:spPr>
          <a:xfrm>
            <a:off x="812800" y="4335661"/>
            <a:ext cx="730032" cy="345430"/>
          </a:xfrm>
          <a:prstGeom prst="rect">
            <a:avLst/>
          </a:prstGeom>
          <a:noFill/>
          <a:ln/>
        </p:spPr>
        <p:txBody>
          <a:bodyPr wrap="square" lIns="0" tIns="0" rIns="0" bIns="0" rtlCol="0" anchor="t">
            <a:normAutofit/>
          </a:bodyPr>
          <a:lstStyle/>
          <a:p>
            <a:pPr marL="0" indent="0" algn="l">
              <a:lnSpc>
                <a:spcPts val="2520"/>
              </a:lnSpc>
              <a:buNone/>
            </a:pPr>
            <a:r>
              <a:rPr lang="en-US" sz="1800" b="1">
                <a:solidFill>
                  <a:srgbClr val="303438"/>
                </a:solidFill>
                <a:latin typeface="Segoe UI" pitchFamily="34" charset="0"/>
                <a:ea typeface="Segoe UI" pitchFamily="34" charset="-122"/>
                <a:cs typeface="Segoe UI" pitchFamily="34" charset="-120"/>
              </a:rPr>
              <a:t>Feeds</a:t>
            </a:r>
            <a:endParaRPr lang="en-US" sz="1800"/>
          </a:p>
        </p:txBody>
      </p:sp>
      <p:sp>
        <p:nvSpPr>
          <p:cNvPr id="18" name="Text 16"/>
          <p:cNvSpPr/>
          <p:nvPr/>
        </p:nvSpPr>
        <p:spPr>
          <a:xfrm>
            <a:off x="1624360" y="4208661"/>
            <a:ext cx="3794671" cy="574030"/>
          </a:xfrm>
          <a:prstGeom prst="roundRect">
            <a:avLst>
              <a:gd name="adj" fmla="val 13275"/>
            </a:avLst>
          </a:prstGeom>
          <a:solidFill>
            <a:srgbClr val="52585F"/>
          </a:solidFill>
          <a:ln/>
        </p:spPr>
        <p:txBody>
          <a:bodyPr wrap="none" lIns="0" tIns="0" rIns="0" bIns="0" rtlCol="0" anchor="ctr">
            <a:normAutofit/>
          </a:bodyPr>
          <a:lstStyle/>
          <a:p>
            <a:pPr marL="0" indent="0" algn="ctr">
              <a:lnSpc>
                <a:spcPts val="2520"/>
              </a:lnSpc>
              <a:buNone/>
            </a:pPr>
            <a:r>
              <a:rPr lang="en-US" sz="1800" b="1">
                <a:solidFill>
                  <a:srgbClr val="F7F7F8"/>
                </a:solidFill>
                <a:latin typeface="Segoe UI" pitchFamily="34" charset="0"/>
                <a:ea typeface="Segoe UI" pitchFamily="34" charset="-122"/>
                <a:cs typeface="Segoe UI" pitchFamily="34" charset="-120"/>
              </a:rPr>
              <a:t>Balance sheet: closing balances</a:t>
            </a:r>
            <a:endParaRPr lang="en-US" sz="1800"/>
          </a:p>
        </p:txBody>
      </p:sp>
      <p:sp>
        <p:nvSpPr>
          <p:cNvPr id="19" name="Text 17"/>
          <p:cNvSpPr/>
          <p:nvPr/>
        </p:nvSpPr>
        <p:spPr>
          <a:xfrm>
            <a:off x="5622230" y="4208661"/>
            <a:ext cx="2880271" cy="574030"/>
          </a:xfrm>
          <a:prstGeom prst="roundRect">
            <a:avLst>
              <a:gd name="adj" fmla="val 13275"/>
            </a:avLst>
          </a:prstGeom>
          <a:solidFill>
            <a:srgbClr val="2D6E3D"/>
          </a:solidFill>
          <a:ln/>
        </p:spPr>
        <p:txBody>
          <a:bodyPr wrap="none" lIns="0" tIns="0" rIns="0" bIns="0" rtlCol="0" anchor="ctr">
            <a:normAutofit/>
          </a:bodyPr>
          <a:lstStyle/>
          <a:p>
            <a:pPr marL="0" indent="0" algn="ctr">
              <a:lnSpc>
                <a:spcPts val="2520"/>
              </a:lnSpc>
              <a:buNone/>
            </a:pPr>
            <a:r>
              <a:rPr lang="en-US" sz="1800" b="1">
                <a:solidFill>
                  <a:srgbClr val="F7F7F8"/>
                </a:solidFill>
                <a:latin typeface="Segoe UI" pitchFamily="34" charset="0"/>
                <a:ea typeface="Segoe UI" pitchFamily="34" charset="-122"/>
                <a:cs typeface="Segoe UI" pitchFamily="34" charset="-120"/>
              </a:rPr>
              <a:t>Cash flow: movements</a:t>
            </a:r>
            <a:endParaRPr lang="en-US" sz="1800"/>
          </a:p>
        </p:txBody>
      </p:sp>
      <p:sp>
        <p:nvSpPr>
          <p:cNvPr id="20" name="Text 18"/>
          <p:cNvSpPr/>
          <p:nvPr/>
        </p:nvSpPr>
        <p:spPr>
          <a:xfrm>
            <a:off x="812800" y="5087491"/>
            <a:ext cx="10566400" cy="640060"/>
          </a:xfrm>
          <a:prstGeom prst="roundRect">
            <a:avLst>
              <a:gd name="adj" fmla="val 7937"/>
            </a:avLst>
          </a:prstGeom>
          <a:solidFill>
            <a:srgbClr val="FDFDFD"/>
          </a:solidFill>
          <a:ln/>
        </p:spPr>
        <p:txBody>
          <a:bodyPr wrap="square" lIns="289921" tIns="162921" rIns="239121" bIns="137521" rtlCol="0" anchor="t">
            <a:normAutofit/>
          </a:bodyPr>
          <a:lstStyle/>
          <a:p>
            <a:pPr marL="0" indent="0" algn="l">
              <a:lnSpc>
                <a:spcPts val="2240"/>
              </a:lnSpc>
              <a:buNone/>
            </a:pPr>
            <a:r>
              <a:rPr lang="en-US" sz="1600">
                <a:solidFill>
                  <a:srgbClr val="52585F"/>
                </a:solidFill>
                <a:latin typeface="Segoe UI" pitchFamily="34" charset="0"/>
                <a:ea typeface="Segoe UI" pitchFamily="34" charset="-122"/>
                <a:cs typeface="Segoe UI" pitchFamily="34" charset="-120"/>
              </a:rPr>
              <a:t>This is the </a:t>
            </a:r>
            <a:r>
              <a:rPr lang="en-US" sz="1600" b="1">
                <a:solidFill>
                  <a:srgbClr val="303438"/>
                </a:solidFill>
                <a:latin typeface="Segoe UI" pitchFamily="34" charset="0"/>
                <a:ea typeface="Segoe UI" pitchFamily="34" charset="-122"/>
                <a:cs typeface="Segoe UI" pitchFamily="34" charset="-120"/>
              </a:rPr>
              <a:t>indirect</a:t>
            </a:r>
            <a:r>
              <a:rPr lang="en-US" sz="1600">
                <a:solidFill>
                  <a:srgbClr val="52585F"/>
                </a:solidFill>
                <a:latin typeface="Segoe UI" pitchFamily="34" charset="0"/>
                <a:ea typeface="Segoe UI" pitchFamily="34" charset="-122"/>
                <a:cs typeface="Segoe UI" pitchFamily="34" charset="-120"/>
              </a:rPr>
              <a:t> cash flow method</a:t>
            </a:r>
            <a:endParaRPr lang="en-US" sz="1600"/>
          </a:p>
        </p:txBody>
      </p:sp>
      <p:sp>
        <p:nvSpPr>
          <p:cNvPr id="21" name="Shape 19"/>
          <p:cNvSpPr/>
          <p:nvPr/>
        </p:nvSpPr>
        <p:spPr>
          <a:xfrm>
            <a:off x="812800" y="5087491"/>
            <a:ext cx="10566400" cy="640060"/>
          </a:xfrm>
          <a:custGeom>
            <a:avLst/>
            <a:gdLst/>
            <a:ahLst/>
            <a:cxnLst/>
            <a:rect l="l" t="t" r="r" b="b"/>
            <a:pathLst>
              <a:path w="10566400" h="640060">
                <a:moveTo>
                  <a:pt x="50800" y="640060"/>
                </a:moveTo>
                <a:lnTo>
                  <a:pt x="50800" y="640060"/>
                </a:lnTo>
                <a:arcTo wR="50800" hR="50800" stAng="5400000" swAng="5400000"/>
                <a:lnTo>
                  <a:pt x="0" y="50800"/>
                </a:lnTo>
                <a:arcTo wR="50800" hR="50800" stAng="10800000" swAng="5400000"/>
                <a:lnTo>
                  <a:pt x="50800" y="0"/>
                </a:lnTo>
                <a:lnTo>
                  <a:pt x="50800" y="640060"/>
                </a:lnTo>
                <a:close/>
              </a:path>
            </a:pathLst>
          </a:custGeom>
          <a:solidFill>
            <a:srgbClr val="D4A72C"/>
          </a:solidFill>
          <a:ln/>
        </p:spPr>
        <p:txBody>
          <a:bodyPr/>
          <a:lstStyle/>
          <a:p>
            <a:endParaRPr lang="en-GB"/>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2585F"/>
                </a:solidFill>
                <a:latin typeface="Segoe UI" pitchFamily="34" charset="0"/>
                <a:ea typeface="Segoe UI" pitchFamily="34" charset="-122"/>
                <a:cs typeface="Segoe UI" pitchFamily="34" charset="-120"/>
              </a:rPr>
              <a:t>Excel Lunch &amp; Learn · Session 2: Building Core Drivers</a:t>
            </a:r>
            <a:endParaRPr lang="en-US" sz="12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303438"/>
        </a:solidFill>
        <a:effectLst/>
      </p:bgPr>
    </p:bg>
    <p:spTree>
      <p:nvGrpSpPr>
        <p:cNvPr id="1" name=""/>
        <p:cNvGrpSpPr/>
        <p:nvPr/>
      </p:nvGrpSpPr>
      <p:grpSpPr>
        <a:xfrm>
          <a:off x="0" y="0"/>
          <a:ext cx="0" cy="0"/>
          <a:chOff x="0" y="0"/>
          <a:chExt cx="0" cy="0"/>
        </a:xfrm>
      </p:grpSpPr>
      <p:sp>
        <p:nvSpPr>
          <p:cNvPr id="2" name="Shape 0"/>
          <p:cNvSpPr/>
          <p:nvPr/>
        </p:nvSpPr>
        <p:spPr>
          <a:xfrm>
            <a:off x="0" y="0"/>
            <a:ext cx="127000" cy="3429000"/>
          </a:xfrm>
          <a:prstGeom prst="rect">
            <a:avLst/>
          </a:prstGeom>
          <a:solidFill>
            <a:srgbClr val="582C83"/>
          </a:solidFill>
          <a:ln/>
        </p:spPr>
        <p:txBody>
          <a:bodyPr/>
          <a:lstStyle/>
          <a:p>
            <a:endParaRPr lang="en-GB"/>
          </a:p>
        </p:txBody>
      </p:sp>
      <p:sp>
        <p:nvSpPr>
          <p:cNvPr id="3" name="Shape 1"/>
          <p:cNvSpPr/>
          <p:nvPr/>
        </p:nvSpPr>
        <p:spPr>
          <a:xfrm>
            <a:off x="0" y="3429000"/>
            <a:ext cx="127000" cy="3429000"/>
          </a:xfrm>
          <a:prstGeom prst="rect">
            <a:avLst/>
          </a:prstGeom>
          <a:solidFill>
            <a:srgbClr val="2D6E3D"/>
          </a:solidFill>
          <a:ln/>
        </p:spPr>
        <p:txBody>
          <a:bodyPr/>
          <a:lstStyle/>
          <a:p>
            <a:endParaRPr lang="en-GB"/>
          </a:p>
        </p:txBody>
      </p:sp>
      <p:sp>
        <p:nvSpPr>
          <p:cNvPr id="4" name="Text 2"/>
          <p:cNvSpPr/>
          <p:nvPr/>
        </p:nvSpPr>
        <p:spPr>
          <a:xfrm>
            <a:off x="812800" y="247908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a:solidFill>
                  <a:srgbClr val="E7CF8B"/>
                </a:solidFill>
                <a:latin typeface="Segoe UI" pitchFamily="34" charset="0"/>
                <a:ea typeface="Segoe UI" pitchFamily="34" charset="-122"/>
                <a:cs typeface="Segoe UI" pitchFamily="34" charset="-120"/>
              </a:rPr>
              <a:t>LIVE EXCEL WALKTHROUGH</a:t>
            </a:r>
            <a:endParaRPr lang="en-US" sz="1400"/>
          </a:p>
        </p:txBody>
      </p:sp>
      <p:sp>
        <p:nvSpPr>
          <p:cNvPr id="5" name="Text 3"/>
          <p:cNvSpPr>
            <a:spLocks noGrp="1"/>
          </p:cNvSpPr>
          <p:nvPr>
            <p:ph type="title"/>
          </p:nvPr>
        </p:nvSpPr>
        <p:spPr>
          <a:xfrm>
            <a:off x="812800" y="2931170"/>
            <a:ext cx="10883392" cy="878830"/>
          </a:xfrm>
          <a:prstGeom prst="rect">
            <a:avLst/>
          </a:prstGeom>
          <a:noFill/>
          <a:ln/>
        </p:spPr>
        <p:txBody>
          <a:bodyPr wrap="square" lIns="0" tIns="0" rIns="0" bIns="0" rtlCol="0" anchor="t">
            <a:normAutofit/>
          </a:bodyPr>
          <a:lstStyle/>
          <a:p>
            <a:pPr marL="0" indent="0" algn="l">
              <a:lnSpc>
                <a:spcPts val="6720"/>
              </a:lnSpc>
              <a:buNone/>
            </a:pPr>
            <a:r>
              <a:rPr lang="en-US" sz="6400" b="1" i="0">
                <a:solidFill>
                  <a:srgbClr val="F7F7F8"/>
                </a:solidFill>
                <a:latin typeface="Segoe UI" pitchFamily="34" charset="0"/>
                <a:ea typeface="Segoe UI" pitchFamily="34" charset="-122"/>
                <a:cs typeface="Segoe UI" pitchFamily="34" charset="-120"/>
              </a:rPr>
              <a:t>Over to Ruth</a:t>
            </a:r>
            <a:endParaRPr lang="en-US" sz="6400"/>
          </a:p>
        </p:txBody>
      </p:sp>
      <p:sp>
        <p:nvSpPr>
          <p:cNvPr id="6" name="Text 4"/>
          <p:cNvSpPr/>
          <p:nvPr/>
        </p:nvSpPr>
        <p:spPr>
          <a:xfrm>
            <a:off x="812800" y="3987800"/>
            <a:ext cx="10883392" cy="416520"/>
          </a:xfrm>
          <a:prstGeom prst="rect">
            <a:avLst/>
          </a:prstGeom>
          <a:noFill/>
          <a:ln/>
        </p:spPr>
        <p:txBody>
          <a:bodyPr wrap="square" lIns="0" tIns="0" rIns="0" bIns="0" rtlCol="0" anchor="t">
            <a:normAutofit/>
          </a:bodyPr>
          <a:lstStyle/>
          <a:p>
            <a:pPr marL="0" indent="0" algn="l">
              <a:lnSpc>
                <a:spcPts val="3080"/>
              </a:lnSpc>
              <a:buNone/>
            </a:pPr>
            <a:r>
              <a:rPr lang="en-US" sz="2200">
                <a:solidFill>
                  <a:srgbClr val="C7CACD"/>
                </a:solidFill>
                <a:latin typeface="Segoe UI" pitchFamily="34" charset="0"/>
                <a:ea typeface="Segoe UI" pitchFamily="34" charset="-122"/>
                <a:cs typeface="Segoe UI" pitchFamily="34" charset="-120"/>
              </a:rPr>
              <a:t>Trade debtors and creditors</a:t>
            </a:r>
            <a:endParaRPr lang="en-US" sz="2200"/>
          </a:p>
        </p:txBody>
      </p:sp>
    </p:spTree>
    <p:extLst>
      <p:ext uri="{BB962C8B-B14F-4D97-AF65-F5344CB8AC3E}">
        <p14:creationId xmlns:p14="http://schemas.microsoft.com/office/powerpoint/2010/main" val="184686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2D6E3D"/>
        </a:solidFill>
        <a:effectLst/>
      </p:bgPr>
    </p:bg>
    <p:spTree>
      <p:nvGrpSpPr>
        <p:cNvPr id="1" name=""/>
        <p:cNvGrpSpPr/>
        <p:nvPr/>
      </p:nvGrpSpPr>
      <p:grpSpPr>
        <a:xfrm>
          <a:off x="0" y="0"/>
          <a:ext cx="0" cy="0"/>
          <a:chOff x="0" y="0"/>
          <a:chExt cx="0" cy="0"/>
        </a:xfrm>
      </p:grpSpPr>
      <p:sp>
        <p:nvSpPr>
          <p:cNvPr id="2" name="Text 0"/>
          <p:cNvSpPr/>
          <p:nvPr/>
        </p:nvSpPr>
        <p:spPr>
          <a:xfrm>
            <a:off x="812800" y="2265660"/>
            <a:ext cx="10883392" cy="1041400"/>
          </a:xfrm>
          <a:prstGeom prst="rect">
            <a:avLst/>
          </a:prstGeom>
          <a:noFill/>
          <a:ln/>
        </p:spPr>
        <p:txBody>
          <a:bodyPr wrap="square" lIns="0" tIns="0" rIns="0" bIns="0" rtlCol="0" anchor="t">
            <a:normAutofit/>
          </a:bodyPr>
          <a:lstStyle/>
          <a:p>
            <a:pPr marL="0" indent="0" algn="l">
              <a:lnSpc>
                <a:spcPts val="8000"/>
              </a:lnSpc>
              <a:buNone/>
            </a:pPr>
            <a:r>
              <a:rPr lang="en-US" sz="8000" b="1">
                <a:solidFill>
                  <a:srgbClr val="B6CCBB"/>
                </a:solidFill>
                <a:latin typeface="Segoe UI" pitchFamily="34" charset="0"/>
                <a:ea typeface="Segoe UI" pitchFamily="34" charset="-122"/>
                <a:cs typeface="Segoe UI" pitchFamily="34" charset="-120"/>
              </a:rPr>
              <a:t>04</a:t>
            </a:r>
            <a:endParaRPr lang="en-US" sz="8000"/>
          </a:p>
        </p:txBody>
      </p:sp>
      <p:sp>
        <p:nvSpPr>
          <p:cNvPr id="3" name="Shape 1"/>
          <p:cNvSpPr/>
          <p:nvPr/>
        </p:nvSpPr>
        <p:spPr>
          <a:xfrm>
            <a:off x="812800" y="3484860"/>
            <a:ext cx="762000" cy="50800"/>
          </a:xfrm>
          <a:prstGeom prst="rect">
            <a:avLst/>
          </a:prstGeom>
          <a:solidFill>
            <a:srgbClr val="D4A72C"/>
          </a:solidFill>
          <a:ln/>
        </p:spPr>
        <p:txBody>
          <a:bodyPr/>
          <a:lstStyle/>
          <a:p>
            <a:endParaRPr lang="en-GB"/>
          </a:p>
        </p:txBody>
      </p:sp>
      <p:sp>
        <p:nvSpPr>
          <p:cNvPr id="4" name="Text 2"/>
          <p:cNvSpPr>
            <a:spLocks noGrp="1"/>
          </p:cNvSpPr>
          <p:nvPr>
            <p:ph type="title"/>
          </p:nvPr>
        </p:nvSpPr>
        <p:spPr>
          <a:xfrm>
            <a:off x="812800" y="3738860"/>
            <a:ext cx="10883392" cy="878830"/>
          </a:xfrm>
          <a:prstGeom prst="rect">
            <a:avLst/>
          </a:prstGeom>
          <a:noFill/>
          <a:ln/>
        </p:spPr>
        <p:txBody>
          <a:bodyPr wrap="square" lIns="0" tIns="0" rIns="0" bIns="0" rtlCol="0" anchor="t">
            <a:normAutofit/>
          </a:bodyPr>
          <a:lstStyle/>
          <a:p>
            <a:pPr marL="0" indent="0" algn="l">
              <a:lnSpc>
                <a:spcPts val="6720"/>
              </a:lnSpc>
              <a:buNone/>
            </a:pPr>
            <a:r>
              <a:rPr lang="en-US" sz="6400" b="1" i="0">
                <a:solidFill>
                  <a:srgbClr val="F7F7F8"/>
                </a:solidFill>
                <a:latin typeface="Segoe UI" pitchFamily="34" charset="0"/>
                <a:ea typeface="Segoe UI" pitchFamily="34" charset="-122"/>
                <a:cs typeface="Segoe UI" pitchFamily="34" charset="-120"/>
              </a:rPr>
              <a:t>Any questions?</a:t>
            </a:r>
            <a:endParaRPr lang="en-US" sz="6400"/>
          </a:p>
        </p:txBody>
      </p:sp>
      <p:sp>
        <p:nvSpPr>
          <p:cNvPr id="5" name="Text 3"/>
          <p:cNvSpPr/>
          <p:nvPr/>
        </p:nvSpPr>
        <p:spPr>
          <a:xfrm>
            <a:off x="812800" y="5257800"/>
            <a:ext cx="10883392" cy="1219200"/>
          </a:xfrm>
          <a:prstGeom prst="rect">
            <a:avLst/>
          </a:prstGeom>
          <a:noFill/>
          <a:ln/>
        </p:spPr>
        <p:txBody>
          <a:bodyPr wrap="square" lIns="0" tIns="0" rIns="0" bIns="0" rtlCol="0" anchor="t">
            <a:normAutofit/>
          </a:bodyPr>
          <a:lstStyle/>
          <a:p>
            <a:pPr marL="0" indent="0" algn="l">
              <a:lnSpc>
                <a:spcPts val="2520"/>
              </a:lnSpc>
              <a:buNone/>
              <a:tabLst>
                <a:tab pos="2159000" algn="l"/>
              </a:tabLst>
            </a:pPr>
            <a:r>
              <a:rPr lang="en-GB" sz="1800" b="1" dirty="0">
                <a:solidFill>
                  <a:srgbClr val="D5E2D8"/>
                </a:solidFill>
                <a:latin typeface="Segoe UI" pitchFamily="34" charset="0"/>
                <a:ea typeface="Segoe UI" pitchFamily="34" charset="-122"/>
                <a:cs typeface="Segoe UI" pitchFamily="34" charset="-120"/>
              </a:rPr>
              <a:t>John Yeldham</a:t>
            </a:r>
            <a:r>
              <a:rPr lang="en-GB" sz="1800" dirty="0">
                <a:solidFill>
                  <a:srgbClr val="D5E2D8"/>
                </a:solidFill>
                <a:latin typeface="Segoe UI" pitchFamily="34" charset="0"/>
                <a:ea typeface="Segoe UI" pitchFamily="34" charset="-122"/>
                <a:cs typeface="Segoe UI" pitchFamily="34" charset="-120"/>
              </a:rPr>
              <a:t>	</a:t>
            </a:r>
            <a:r>
              <a:rPr lang="en-GB" sz="1800" dirty="0" err="1">
                <a:solidFill>
                  <a:srgbClr val="D5E2D8"/>
                </a:solidFill>
                <a:latin typeface="Segoe UI" pitchFamily="34" charset="0"/>
                <a:ea typeface="Segoe UI" pitchFamily="34" charset="-122"/>
                <a:cs typeface="Segoe UI" pitchFamily="34" charset="-120"/>
              </a:rPr>
              <a:t>JogEye</a:t>
            </a:r>
            <a:r>
              <a:rPr lang="en-GB" sz="1800" dirty="0">
                <a:solidFill>
                  <a:srgbClr val="D5E2D8"/>
                </a:solidFill>
                <a:latin typeface="Segoe UI" pitchFamily="34" charset="0"/>
                <a:ea typeface="Segoe UI" pitchFamily="34" charset="-122"/>
                <a:cs typeface="Segoe UI" pitchFamily="34" charset="-120"/>
              </a:rPr>
              <a:t> · </a:t>
            </a:r>
            <a:r>
              <a:rPr lang="en-GB" sz="1800" dirty="0" err="1">
                <a:solidFill>
                  <a:srgbClr val="D5E2D8"/>
                </a:solidFill>
                <a:latin typeface="Segoe UI" pitchFamily="34" charset="0"/>
                <a:ea typeface="Segoe UI" pitchFamily="34" charset="-122"/>
                <a:cs typeface="Segoe UI" pitchFamily="34" charset="-120"/>
              </a:rPr>
              <a:t>Lodeum</a:t>
            </a:r>
            <a:endParaRPr lang="en-GB" sz="1800" dirty="0">
              <a:solidFill>
                <a:srgbClr val="D5E2D8"/>
              </a:solidFill>
              <a:latin typeface="Segoe UI" pitchFamily="34" charset="0"/>
              <a:ea typeface="Segoe UI" pitchFamily="34" charset="-122"/>
              <a:cs typeface="Segoe UI" pitchFamily="34" charset="-120"/>
            </a:endParaRPr>
          </a:p>
          <a:p>
            <a:pPr marL="0" indent="0" algn="l">
              <a:lnSpc>
                <a:spcPts val="2520"/>
              </a:lnSpc>
              <a:buNone/>
              <a:tabLst>
                <a:tab pos="2159000" algn="l"/>
              </a:tabLst>
            </a:pPr>
            <a:r>
              <a:rPr lang="en-GB" sz="1800" b="1" dirty="0">
                <a:solidFill>
                  <a:srgbClr val="D5E2D8"/>
                </a:solidFill>
                <a:latin typeface="Segoe UI" pitchFamily="34" charset="0"/>
                <a:ea typeface="Segoe UI" pitchFamily="34" charset="-122"/>
                <a:cs typeface="Segoe UI" pitchFamily="34" charset="-120"/>
              </a:rPr>
              <a:t>Ruth Butler-Lee</a:t>
            </a:r>
            <a:r>
              <a:rPr lang="en-GB" sz="1800" dirty="0">
                <a:solidFill>
                  <a:srgbClr val="D5E2D8"/>
                </a:solidFill>
                <a:latin typeface="Segoe UI" pitchFamily="34" charset="0"/>
                <a:ea typeface="Segoe UI" pitchFamily="34" charset="-122"/>
                <a:cs typeface="Segoe UI" pitchFamily="34" charset="-120"/>
              </a:rPr>
              <a:t>	Arriva</a:t>
            </a:r>
          </a:p>
          <a:p>
            <a:pPr marL="0" indent="0" algn="l">
              <a:lnSpc>
                <a:spcPts val="2520"/>
              </a:lnSpc>
              <a:buNone/>
              <a:tabLst>
                <a:tab pos="2159000" algn="l"/>
              </a:tabLst>
            </a:pPr>
            <a:r>
              <a:rPr lang="en-GB" sz="1800" b="1" dirty="0">
                <a:solidFill>
                  <a:srgbClr val="D5E2D8"/>
                </a:solidFill>
                <a:latin typeface="Segoe UI" pitchFamily="34" charset="0"/>
                <a:ea typeface="Segoe UI" pitchFamily="34" charset="-122"/>
                <a:cs typeface="Segoe UI" pitchFamily="34" charset="-120"/>
              </a:rPr>
              <a:t>Ben Ducker</a:t>
            </a:r>
            <a:r>
              <a:rPr lang="en-GB" sz="1800" dirty="0">
                <a:solidFill>
                  <a:srgbClr val="D5E2D8"/>
                </a:solidFill>
                <a:latin typeface="Segoe UI" pitchFamily="34" charset="0"/>
                <a:ea typeface="Segoe UI" pitchFamily="34" charset="-122"/>
                <a:cs typeface="Segoe UI" pitchFamily="34" charset="-120"/>
              </a:rPr>
              <a:t>	Modelling Expert Ltd</a:t>
            </a:r>
          </a:p>
        </p:txBody>
      </p:sp>
    </p:spTree>
    <p:extLst>
      <p:ext uri="{BB962C8B-B14F-4D97-AF65-F5344CB8AC3E}">
        <p14:creationId xmlns:p14="http://schemas.microsoft.com/office/powerpoint/2010/main" val="2579930042"/>
      </p:ext>
    </p:extLst>
  </p:cSld>
  <p:clrMapOvr>
    <a:masterClrMapping/>
  </p:clrMapOvr>
</p:sld>
</file>

<file path=ppt/theme/theme1.xml><?xml version="1.0" encoding="utf-8"?>
<a:theme xmlns:a="http://schemas.openxmlformats.org/drawingml/2006/main" name="ICAEW Financial Modelling Webinar">
  <a:themeElements>
    <a:clrScheme name="ICAEW Financial Modelling Webinar">
      <a:dk1>
        <a:srgbClr val="303438"/>
      </a:dk1>
      <a:lt1>
        <a:srgbClr val="F7F7F8"/>
      </a:lt1>
      <a:dk2>
        <a:srgbClr val="626568"/>
      </a:dk2>
      <a:lt2>
        <a:srgbClr val="E3E4E5"/>
      </a:lt2>
      <a:accent1>
        <a:srgbClr val="582C83"/>
      </a:accent1>
      <a:accent2>
        <a:srgbClr val="2D6E3D"/>
      </a:accent2>
      <a:accent3>
        <a:srgbClr val="D4A72C"/>
      </a:accent3>
      <a:accent4>
        <a:srgbClr val="6A5416"/>
      </a:accent4>
      <a:accent5>
        <a:srgbClr val="E7CF8B"/>
      </a:accent5>
      <a:accent6>
        <a:srgbClr val="52585F"/>
      </a:accent6>
      <a:hlink>
        <a:srgbClr val="0563C1"/>
      </a:hlink>
      <a:folHlink>
        <a:srgbClr val="954F72"/>
      </a:folHlink>
    </a:clrScheme>
    <a:fontScheme name="ICAEW Financial Modelling Webinar">
      <a:majorFont>
        <a:latin typeface="Segoe U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3B7913A-3F35-45EA-91C9-60749C4BCD46}">
  <we:reference id="wa200010725" version="1.0.0.1" store="en-US" storeType="OMEX"/>
  <we:alternateReferences>
    <we:reference id="WA200010725" version="1.0.0.1" store="WA200010725" storeType="OMEX"/>
  </we:alternateReferences>
  <we:properties>
    <we:property name="claude.fileId" value="&quot;ccfbe7af-e0f9-4fd4-a845-86c66527a063&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1510</Words>
  <Application>Microsoft Office PowerPoint</Application>
  <PresentationFormat>Widescreen</PresentationFormat>
  <Paragraphs>243</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Segoe UI</vt:lpstr>
      <vt:lpstr>ICAEW Financial Modelling Webinar</vt:lpstr>
      <vt:lpstr>Session 2: Building Core Drivers</vt:lpstr>
      <vt:lpstr>The skeleton from Session 1</vt:lpstr>
      <vt:lpstr>Sign convention</vt:lpstr>
      <vt:lpstr>What this session adds</vt:lpstr>
      <vt:lpstr>From sessions 1: build once, copy across</vt:lpstr>
      <vt:lpstr>Techniques from session 1</vt:lpstr>
      <vt:lpstr>Driver-based revenue</vt:lpstr>
      <vt:lpstr>Same principle for operating costs</vt:lpstr>
      <vt:lpstr>From revenue and op costs to cash via profit and loss</vt:lpstr>
      <vt:lpstr>Over to Ruth</vt:lpstr>
      <vt:lpstr>Fixed assets</vt:lpstr>
      <vt:lpstr>The roll-forward (corkscrew)</vt:lpstr>
      <vt:lpstr>Looking back in time</vt:lpstr>
      <vt:lpstr>Feeding all three statements</vt:lpstr>
      <vt:lpstr>Over to Ruth</vt:lpstr>
      <vt:lpstr>Trade debtors and creditors</vt:lpstr>
      <vt:lpstr>Driver-based working capital</vt:lpstr>
      <vt:lpstr>Balance movements are cash movements</vt:lpstr>
      <vt:lpstr>Over to Ruth</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ICAEW Financial Modelling Webinar</dc:title>
  <dc:subject/>
  <dc:creator/>
  <cp:lastModifiedBy>John Yeldham</cp:lastModifiedBy>
  <cp:revision>1</cp:revision>
  <dcterms:created xsi:type="dcterms:W3CDTF">2026-10-01T08:53:59Z</dcterms:created>
  <dcterms:modified xsi:type="dcterms:W3CDTF">2026-10-06T09:24:57Z</dcterms:modified>
</cp:coreProperties>
</file>